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45" r:id="rId5"/>
    <p:sldId id="448" r:id="rId6"/>
    <p:sldId id="444" r:id="rId7"/>
    <p:sldId id="450" r:id="rId8"/>
    <p:sldId id="452" r:id="rId9"/>
    <p:sldId id="256" r:id="rId10"/>
    <p:sldId id="451" r:id="rId11"/>
    <p:sldId id="453" r:id="rId12"/>
    <p:sldId id="454" r:id="rId13"/>
    <p:sldId id="455" r:id="rId14"/>
    <p:sldId id="45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44E38-5DC0-4600-B9A6-8CF931812D06}" v="884" dt="2019-03-21T09:47:50.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p:scale>
          <a:sx n="63" d="100"/>
          <a:sy n="63" d="100"/>
        </p:scale>
        <p:origin x="-1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088A3-0F21-4F41-BF1D-8F984C28B47E}" type="datetimeFigureOut">
              <a:rPr lang="nl-NL" smtClean="0"/>
              <a:t>4-6-2020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54BB5-0D31-438A-BE74-32C30FEC6AF0}" type="slidenum">
              <a:rPr lang="nl-NL" smtClean="0"/>
              <a:t>‹nr.›</a:t>
            </a:fld>
            <a:endParaRPr lang="nl-NL"/>
          </a:p>
        </p:txBody>
      </p:sp>
    </p:spTree>
    <p:extLst>
      <p:ext uri="{BB962C8B-B14F-4D97-AF65-F5344CB8AC3E}">
        <p14:creationId xmlns:p14="http://schemas.microsoft.com/office/powerpoint/2010/main" val="327112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Bespreken Geert Jan</a:t>
            </a:r>
          </a:p>
          <a:p>
            <a:r>
              <a:rPr lang="nl-NL" dirty="0"/>
              <a:t>Alle afdelingen en platforms zichtbaar in de pilot? Zo ja hoe leggen we dat uit. Erg lastig</a:t>
            </a:r>
          </a:p>
          <a:p>
            <a:r>
              <a:rPr lang="nl-NL" dirty="0"/>
              <a:t>Worden bestaande leden van afdelingen automatisch lid van hun afdelingsgroep (hebben ze dat door met de </a:t>
            </a:r>
            <a:r>
              <a:rPr lang="nl-NL" dirty="0" err="1"/>
              <a:t>onboarding</a:t>
            </a:r>
            <a:r>
              <a:rPr lang="nl-NL" dirty="0"/>
              <a:t>?, moeten bestuurders nog iets zelf doen feitelijk of adviseren we daarin, bv neem het na livegang regelmatig mee in je nieuwsbrief)</a:t>
            </a:r>
          </a:p>
          <a:p>
            <a:r>
              <a:rPr lang="nl-NL" dirty="0"/>
              <a:t>Hoe gaan we om met knoppentraining naar afdelingen en platforms (pilot en daarna)</a:t>
            </a:r>
          </a:p>
          <a:p>
            <a:r>
              <a:rPr lang="nl-NL" dirty="0"/>
              <a:t>Wat bieden we platforms? In welke groep gaat een platform? (VAR wil besloten, niets meer van gehoord)</a:t>
            </a:r>
          </a:p>
          <a:p>
            <a:r>
              <a:rPr lang="nl-NL" dirty="0"/>
              <a:t>Worden bestaande leden van platforms ook automatisch lid van de groep?</a:t>
            </a:r>
          </a:p>
          <a:p>
            <a:r>
              <a:rPr lang="nl-NL" dirty="0"/>
              <a:t>Is het zichtbaar wie groepsbeheerders zijn van de groep. Wellicht ook niet bestuursleden….</a:t>
            </a:r>
          </a:p>
          <a:p>
            <a:r>
              <a:rPr lang="nl-NL" dirty="0"/>
              <a:t>Kunnen we nog een profiel aanmaken tijdens de pilot en vervolg trainingen die bewaard blijft voor de pilot</a:t>
            </a:r>
          </a:p>
          <a:p>
            <a:r>
              <a:rPr lang="nl-NL" dirty="0"/>
              <a:t>Kunnen we al afdelingsgroepen gaan vullen tijdens de pilot training? En daarna?</a:t>
            </a:r>
          </a:p>
          <a:p>
            <a:r>
              <a:rPr lang="nl-NL" dirty="0"/>
              <a:t>Hoe kunnen de bestuurders die niet aanwezig zijn </a:t>
            </a:r>
            <a:r>
              <a:rPr lang="nl-NL" dirty="0" err="1"/>
              <a:t>vd</a:t>
            </a:r>
            <a:r>
              <a:rPr lang="nl-NL" dirty="0"/>
              <a:t> pilot groepen hun profiel aanmaken voordat we live gaan met pilot?</a:t>
            </a:r>
          </a:p>
          <a:p>
            <a:r>
              <a:rPr lang="nl-NL" dirty="0"/>
              <a:t>Wordt er nog een actie verwacht van bestuurders om iets van het bestaande Mijn V&amp;VN af te halen? (documenten, </a:t>
            </a:r>
            <a:r>
              <a:rPr lang="nl-NL" dirty="0" err="1"/>
              <a:t>etc</a:t>
            </a:r>
            <a:r>
              <a:rPr lang="nl-NL" dirty="0"/>
              <a:t>)</a:t>
            </a:r>
          </a:p>
          <a:p>
            <a:endParaRPr lang="nl-NL" dirty="0"/>
          </a:p>
        </p:txBody>
      </p:sp>
      <p:sp>
        <p:nvSpPr>
          <p:cNvPr id="4" name="Tijdelijke aanduiding voor datum 3"/>
          <p:cNvSpPr>
            <a:spLocks noGrp="1"/>
          </p:cNvSpPr>
          <p:nvPr>
            <p:ph type="dt" idx="1"/>
          </p:nvPr>
        </p:nvSpPr>
        <p:spPr/>
        <p:txBody>
          <a:bodyPr/>
          <a:lstStyle/>
          <a:p>
            <a:r>
              <a:rPr lang="nl-NL"/>
              <a:t>5 december 2017</a:t>
            </a:r>
          </a:p>
        </p:txBody>
      </p:sp>
      <p:sp>
        <p:nvSpPr>
          <p:cNvPr id="5" name="Tijdelijke aanduiding voor dianummer 4"/>
          <p:cNvSpPr>
            <a:spLocks noGrp="1"/>
          </p:cNvSpPr>
          <p:nvPr>
            <p:ph type="sldNum" sz="quarter" idx="5"/>
          </p:nvPr>
        </p:nvSpPr>
        <p:spPr/>
        <p:txBody>
          <a:bodyPr/>
          <a:lstStyle/>
          <a:p>
            <a:fld id="{662EF2FC-C199-4E01-9DCD-3D68ACB3962A}" type="slidenum">
              <a:rPr lang="nl-NL" smtClean="0"/>
              <a:pPr/>
              <a:t>1</a:t>
            </a:fld>
            <a:endParaRPr lang="nl-NL"/>
          </a:p>
        </p:txBody>
      </p:sp>
    </p:spTree>
    <p:extLst>
      <p:ext uri="{BB962C8B-B14F-4D97-AF65-F5344CB8AC3E}">
        <p14:creationId xmlns:p14="http://schemas.microsoft.com/office/powerpoint/2010/main" val="228189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Belangrijkste verkooppunten naar leden zien we </a:t>
            </a:r>
            <a:r>
              <a:rPr lang="nl-NL" dirty="0">
                <a:sym typeface="Wingdings" panose="05000000000000000000" pitchFamily="2" charset="2"/>
              </a:rPr>
              <a:t></a:t>
            </a:r>
          </a:p>
          <a:p>
            <a:endParaRPr lang="nl-NL" sz="1200" dirty="0"/>
          </a:p>
          <a:p>
            <a:r>
              <a:rPr lang="nl-NL" sz="1200" dirty="0"/>
              <a:t>Tijdlijn= eigen persoonlijke tijdlijn</a:t>
            </a:r>
          </a:p>
          <a:p>
            <a:r>
              <a:rPr lang="nl-NL" dirty="0">
                <a:sym typeface="Wingdings" panose="05000000000000000000" pitchFamily="2" charset="2"/>
              </a:rPr>
              <a:t>Veel gehoorde feedback was dat leden aangaven het gaat nooit over de wijk, of GGZ.</a:t>
            </a:r>
          </a:p>
          <a:p>
            <a:r>
              <a:rPr lang="nl-NL" dirty="0">
                <a:sym typeface="Wingdings" panose="05000000000000000000" pitchFamily="2" charset="2"/>
              </a:rPr>
              <a:t>Uniek aan Mijn V&amp;VN is dat geen enkele gebruikers hetzelfde De leden zijn op Mijn V&amp;VN in de lead!</a:t>
            </a:r>
          </a:p>
          <a:p>
            <a:r>
              <a:rPr lang="nl-NL" dirty="0">
                <a:sym typeface="Wingdings" panose="05000000000000000000" pitchFamily="2" charset="2"/>
              </a:rPr>
              <a:t>Gevolg: een relevant V&amp;VN voor ieder lid</a:t>
            </a:r>
          </a:p>
          <a:p>
            <a:r>
              <a:rPr lang="nl-NL" dirty="0">
                <a:sym typeface="Wingdings" panose="05000000000000000000" pitchFamily="2" charset="2"/>
              </a:rPr>
              <a:t>Onder die 100.000 kunnen leden elkaar ook beter vinden en zich verenigen rondom thema’s die voor hen interessant en belangrijk zijn.</a:t>
            </a:r>
          </a:p>
          <a:p>
            <a:endParaRPr lang="nl-NL" sz="1200" dirty="0"/>
          </a:p>
          <a:p>
            <a:r>
              <a:rPr lang="nl-NL" sz="1200" dirty="0" err="1"/>
              <a:t>Trending</a:t>
            </a:r>
            <a:r>
              <a:rPr lang="nl-NL" sz="1200" dirty="0"/>
              <a:t>= de meest actieve berichten</a:t>
            </a:r>
          </a:p>
          <a:p>
            <a:endParaRPr lang="nl-NL" dirty="0"/>
          </a:p>
          <a:p>
            <a:r>
              <a:rPr lang="nl-NL" dirty="0"/>
              <a:t>Bericht/poll aan maken</a:t>
            </a:r>
          </a:p>
          <a:p>
            <a:endParaRPr lang="nl-NL" dirty="0"/>
          </a:p>
          <a:p>
            <a:r>
              <a:rPr lang="nl-NL" dirty="0"/>
              <a:t>V&amp;VN nieuws</a:t>
            </a:r>
          </a:p>
          <a:p>
            <a:r>
              <a:rPr lang="nl-NL" dirty="0"/>
              <a:t>Daar kunnen we als vereniging iets onder de aandacht brengen aan alle leden</a:t>
            </a:r>
          </a:p>
          <a:p>
            <a:endParaRPr lang="nl-NL" dirty="0"/>
          </a:p>
          <a:p>
            <a:r>
              <a:rPr lang="nl-NL" dirty="0"/>
              <a:t>Notificaties </a:t>
            </a:r>
            <a:r>
              <a:rPr lang="nl-NL" dirty="0">
                <a:sym typeface="Wingdings" panose="05000000000000000000" pitchFamily="2" charset="2"/>
              </a:rPr>
              <a:t> ieder lid wordt op de hoogte gesteld</a:t>
            </a:r>
          </a:p>
          <a:p>
            <a:endParaRPr lang="nl-NL" dirty="0">
              <a:sym typeface="Wingdings" panose="05000000000000000000" pitchFamily="2" charset="2"/>
            </a:endParaRPr>
          </a:p>
          <a:p>
            <a:r>
              <a:rPr lang="nl-NL" dirty="0">
                <a:sym typeface="Wingdings" panose="05000000000000000000" pitchFamily="2" charset="2"/>
              </a:rPr>
              <a:t>Thema’s  met twee thema’s gestart – interactieve bibliotheken gaan we opbouwen waar we leden bedienen met</a:t>
            </a:r>
          </a:p>
          <a:p>
            <a:endParaRPr lang="nl-NL" dirty="0"/>
          </a:p>
          <a:p>
            <a:endParaRPr lang="nl-NL" dirty="0"/>
          </a:p>
          <a:p>
            <a:endParaRPr lang="nl-NL" dirty="0"/>
          </a:p>
          <a:p>
            <a:r>
              <a:rPr lang="nl-NL" dirty="0"/>
              <a:t>Groepen &amp; </a:t>
            </a:r>
          </a:p>
          <a:p>
            <a:endParaRPr lang="nl-NL" dirty="0"/>
          </a:p>
        </p:txBody>
      </p:sp>
      <p:sp>
        <p:nvSpPr>
          <p:cNvPr id="4" name="Tijdelijke aanduiding voor dianummer 3"/>
          <p:cNvSpPr>
            <a:spLocks noGrp="1"/>
          </p:cNvSpPr>
          <p:nvPr>
            <p:ph type="sldNum" sz="quarter" idx="5"/>
          </p:nvPr>
        </p:nvSpPr>
        <p:spPr/>
        <p:txBody>
          <a:bodyPr/>
          <a:lstStyle/>
          <a:p>
            <a:fld id="{056E25AA-73D5-4834-BA09-0F30398D4BFB}" type="slidenum">
              <a:rPr lang="nl-NL" smtClean="0"/>
              <a:t>3</a:t>
            </a:fld>
            <a:endParaRPr lang="nl-NL"/>
          </a:p>
        </p:txBody>
      </p:sp>
    </p:spTree>
    <p:extLst>
      <p:ext uri="{BB962C8B-B14F-4D97-AF65-F5344CB8AC3E}">
        <p14:creationId xmlns:p14="http://schemas.microsoft.com/office/powerpoint/2010/main" val="8731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staat jouw afdeling of platform, als je er op klikt zit je in de groep! Hier kun je in gesprek binnen jouw afdeling</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4</a:t>
            </a:fld>
            <a:endParaRPr lang="nl-NL"/>
          </a:p>
        </p:txBody>
      </p:sp>
    </p:spTree>
    <p:extLst>
      <p:ext uri="{BB962C8B-B14F-4D97-AF65-F5344CB8AC3E}">
        <p14:creationId xmlns:p14="http://schemas.microsoft.com/office/powerpoint/2010/main" val="342939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berichten en polls plaatsen, de informatiepagina zien en de documenten downloaden. Heeft de afdeling vakgroepen? Kijk dan binnen die groep bij subgroepen. </a:t>
            </a:r>
          </a:p>
          <a:p>
            <a:r>
              <a:rPr lang="nl-NL" dirty="0"/>
              <a:t>Wil je zien welke leden je al kent? Klik dan op leden</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5</a:t>
            </a:fld>
            <a:endParaRPr lang="nl-NL"/>
          </a:p>
        </p:txBody>
      </p:sp>
    </p:spTree>
    <p:extLst>
      <p:ext uri="{BB962C8B-B14F-4D97-AF65-F5344CB8AC3E}">
        <p14:creationId xmlns:p14="http://schemas.microsoft.com/office/powerpoint/2010/main" val="298327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thema’s hebben invloed op de berichten die jij ziet op jouw tijdlijn, zo is elke tijdlijn uniek. </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6</a:t>
            </a:fld>
            <a:endParaRPr lang="nl-NL"/>
          </a:p>
        </p:txBody>
      </p:sp>
    </p:spTree>
    <p:extLst>
      <p:ext uri="{BB962C8B-B14F-4D97-AF65-F5344CB8AC3E}">
        <p14:creationId xmlns:p14="http://schemas.microsoft.com/office/powerpoint/2010/main" val="233341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volg jij en wie volgt jou? Dat zie je bij connecties, zo kun je interessante berichten volgen. </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7</a:t>
            </a:fld>
            <a:endParaRPr lang="nl-NL"/>
          </a:p>
        </p:txBody>
      </p:sp>
    </p:spTree>
    <p:extLst>
      <p:ext uri="{BB962C8B-B14F-4D97-AF65-F5344CB8AC3E}">
        <p14:creationId xmlns:p14="http://schemas.microsoft.com/office/powerpoint/2010/main" val="151756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heeft een eigen tijdlijn. De berichten van afdelingen of platforms waar je lid van bent, zie je hier ook verschijnen. Bij </a:t>
            </a:r>
            <a:r>
              <a:rPr lang="nl-NL" dirty="0" err="1"/>
              <a:t>trenidng</a:t>
            </a:r>
            <a:r>
              <a:rPr lang="nl-NL" dirty="0"/>
              <a:t> zie je de meest populaire berichten</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8</a:t>
            </a:fld>
            <a:endParaRPr lang="nl-NL"/>
          </a:p>
        </p:txBody>
      </p:sp>
    </p:spTree>
    <p:extLst>
      <p:ext uri="{BB962C8B-B14F-4D97-AF65-F5344CB8AC3E}">
        <p14:creationId xmlns:p14="http://schemas.microsoft.com/office/powerpoint/2010/main" val="300427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notificaties zien bij het rode bolletje naast het logo. Als je op je profielfoto klikt kun je je profielgegevens aanpassen, zoals een biografie en je notificaties instellen (wanneer je een mail krijgt) </a:t>
            </a:r>
          </a:p>
        </p:txBody>
      </p:sp>
      <p:sp>
        <p:nvSpPr>
          <p:cNvPr id="4" name="Tijdelijke aanduiding voor dianummer 3"/>
          <p:cNvSpPr>
            <a:spLocks noGrp="1"/>
          </p:cNvSpPr>
          <p:nvPr>
            <p:ph type="sldNum" sz="quarter" idx="5"/>
          </p:nvPr>
        </p:nvSpPr>
        <p:spPr/>
        <p:txBody>
          <a:bodyPr/>
          <a:lstStyle/>
          <a:p>
            <a:fld id="{BEB54BB5-0D31-438A-BE74-32C30FEC6AF0}" type="slidenum">
              <a:rPr lang="nl-NL" smtClean="0"/>
              <a:t>9</a:t>
            </a:fld>
            <a:endParaRPr lang="nl-NL"/>
          </a:p>
        </p:txBody>
      </p:sp>
    </p:spTree>
    <p:extLst>
      <p:ext uri="{BB962C8B-B14F-4D97-AF65-F5344CB8AC3E}">
        <p14:creationId xmlns:p14="http://schemas.microsoft.com/office/powerpoint/2010/main" val="198664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425D197-72DD-4EEB-B97B-F76D765DF8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D98447B9-206C-4778-9A40-E8001DE2B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F1FB3230-3B50-4648-BE7B-328D3213C5A3}"/>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0006B108-40DA-496C-8247-478CD3062F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94EB6B50-0EA1-47DD-8E1A-3131E0101717}"/>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15802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BAB204-6072-44B1-830C-4AE02CE91D0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4C9106C1-C776-4B64-9DFE-536AA3F0BC8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EA7F643-8833-4501-8291-D62813A7ACBC}"/>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28EE4B2E-DF0B-464F-BB33-54C06B1EE4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A9224E1A-8038-476E-8432-50D011F7E1EF}"/>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84450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7E7645E8-2A7C-4580-B4EB-BDCAF57A8ED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BAEC5E8F-D13D-4FB2-A472-64E4A667DBB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F1BBF7EF-A78A-46C5-910E-3F4FB646C8A8}"/>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E818EE56-D73A-419A-89C5-11330E2F5D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B9713B5-2890-44BC-B662-2DD538494CC3}"/>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57792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DAE95A-410F-446E-B23F-C14F6C26E2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A5BF30F-1ACC-42A6-ADD6-6B38F8E012C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133AE73E-4BD2-4BD0-94A3-93D772E988D0}"/>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9BEDB9B0-E1B3-4D6F-8382-1BCCC6ABEA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D4B7386-8BDE-4A7A-99AE-9DACA037AC1E}"/>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88104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3D0D99-9ECE-449A-AD5E-5199CEEBE3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5944D243-10B5-478F-BE81-EE84B903A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8C377A5E-7448-4AF5-B8CA-08A8186C67F5}"/>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EA264063-D148-495D-AA24-712236DA7C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CA89188-A5AA-4D43-AF8B-876DFED05481}"/>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42635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ED1DCF-7C6A-49BA-AFE1-2128D834B9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E45F14DF-F808-48CF-A9E4-0011EEEFDF0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7E443486-DC22-42D8-9667-C92FB0FE23B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B310A423-31E5-4CAB-8BF2-EB29525348B8}"/>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6" name="Tijdelijke aanduiding voor voettekst 5">
            <a:extLst>
              <a:ext uri="{FF2B5EF4-FFF2-40B4-BE49-F238E27FC236}">
                <a16:creationId xmlns:a16="http://schemas.microsoft.com/office/drawing/2014/main" xmlns="" id="{B6AB4247-D2B1-4F3D-BA27-B002121547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2F1DDBCB-8855-46EC-B0CD-050B0477FFE0}"/>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311434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B2E51F-2588-4471-88AC-66934F3A184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19253CDB-2277-4FCD-B6BC-DB52304EB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DD257BAE-3DC8-45D0-97C2-7CB73996D36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046DA156-1113-4D50-BA86-FFE753D17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4FD01932-0B1E-4A7F-BC9C-41B1759A973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658961DC-E91A-497A-9438-411DEAA46296}"/>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8" name="Tijdelijke aanduiding voor voettekst 7">
            <a:extLst>
              <a:ext uri="{FF2B5EF4-FFF2-40B4-BE49-F238E27FC236}">
                <a16:creationId xmlns:a16="http://schemas.microsoft.com/office/drawing/2014/main" xmlns="" id="{1D81E3FF-1297-4AB3-AB3A-E1A830412BC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1F45F907-E5DD-4C25-822F-88F03307A6C2}"/>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220558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40E1B1-94A2-4A96-B095-AE1F0A5865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BD292F4F-212C-426D-A307-D6468724A22C}"/>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4" name="Tijdelijke aanduiding voor voettekst 3">
            <a:extLst>
              <a:ext uri="{FF2B5EF4-FFF2-40B4-BE49-F238E27FC236}">
                <a16:creationId xmlns:a16="http://schemas.microsoft.com/office/drawing/2014/main" xmlns="" id="{A2330B8C-3A91-453F-B5D7-0278B36455A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8D9ECB64-2C65-4535-B489-14378B5B0F33}"/>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365513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142F392F-E4A2-45D5-B3AC-32A9D1B5D9D5}"/>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3" name="Tijdelijke aanduiding voor voettekst 2">
            <a:extLst>
              <a:ext uri="{FF2B5EF4-FFF2-40B4-BE49-F238E27FC236}">
                <a16:creationId xmlns:a16="http://schemas.microsoft.com/office/drawing/2014/main" xmlns="" id="{0229865C-467E-4ED4-BB1E-5E3A69AA36C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EB561972-6423-4ADB-910F-37ACA1061F68}"/>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58575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3B9D1D-2709-4335-B2C6-F6686B4B34B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83CC0E85-0193-4670-83D4-1CC8384B8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1FD8A544-F835-48CC-8693-5277809D3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B0042944-9741-47DC-8E0B-C2D77DA05036}"/>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6" name="Tijdelijke aanduiding voor voettekst 5">
            <a:extLst>
              <a:ext uri="{FF2B5EF4-FFF2-40B4-BE49-F238E27FC236}">
                <a16:creationId xmlns:a16="http://schemas.microsoft.com/office/drawing/2014/main" xmlns="" id="{548F0DD5-D322-4A47-ABB4-AB8F8D61EA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F4004A33-0C2A-4B25-A460-F77C2AEB69A8}"/>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292700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2E4DAA-53E4-4E15-8879-AAE67FB412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B21C6DCE-DA3C-4D2F-A20B-8641A7DD4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27CD23E0-B17E-4731-BDE0-515194FA2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1FCDF0CC-2F8E-4CFD-80C1-30487F84E648}"/>
              </a:ext>
            </a:extLst>
          </p:cNvPr>
          <p:cNvSpPr>
            <a:spLocks noGrp="1"/>
          </p:cNvSpPr>
          <p:nvPr>
            <p:ph type="dt" sz="half" idx="10"/>
          </p:nvPr>
        </p:nvSpPr>
        <p:spPr/>
        <p:txBody>
          <a:bodyPr/>
          <a:lstStyle/>
          <a:p>
            <a:fld id="{D0484047-12BD-4626-9A3A-0541C9476256}" type="datetimeFigureOut">
              <a:rPr lang="nl-NL" smtClean="0"/>
              <a:t>4-6-2020</a:t>
            </a:fld>
            <a:endParaRPr lang="nl-NL"/>
          </a:p>
        </p:txBody>
      </p:sp>
      <p:sp>
        <p:nvSpPr>
          <p:cNvPr id="6" name="Tijdelijke aanduiding voor voettekst 5">
            <a:extLst>
              <a:ext uri="{FF2B5EF4-FFF2-40B4-BE49-F238E27FC236}">
                <a16:creationId xmlns:a16="http://schemas.microsoft.com/office/drawing/2014/main" xmlns="" id="{1926922F-7894-4CB4-B474-F1193CD81A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EB66CEEA-51F2-496C-8F4E-AC140BE4C1BF}"/>
              </a:ext>
            </a:extLst>
          </p:cNvPr>
          <p:cNvSpPr>
            <a:spLocks noGrp="1"/>
          </p:cNvSpPr>
          <p:nvPr>
            <p:ph type="sldNum" sz="quarter" idx="12"/>
          </p:nvPr>
        </p:nvSpPr>
        <p:spPr/>
        <p:txBody>
          <a:bodyPr/>
          <a:lstStyle/>
          <a:p>
            <a:fld id="{28C11653-3215-4385-8D96-82CF75BF782C}" type="slidenum">
              <a:rPr lang="nl-NL" smtClean="0"/>
              <a:t>‹nr.›</a:t>
            </a:fld>
            <a:endParaRPr lang="nl-NL"/>
          </a:p>
        </p:txBody>
      </p:sp>
    </p:spTree>
    <p:extLst>
      <p:ext uri="{BB962C8B-B14F-4D97-AF65-F5344CB8AC3E}">
        <p14:creationId xmlns:p14="http://schemas.microsoft.com/office/powerpoint/2010/main" val="220464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732DFD34-6F41-45F5-936C-0AEE9817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D818D5A7-F641-49B4-B964-926CAAFD5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A9FA278A-4CE3-4B7F-8B6D-BF1057E3E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84047-12BD-4626-9A3A-0541C9476256}" type="datetimeFigureOut">
              <a:rPr lang="nl-NL" smtClean="0"/>
              <a:t>4-6-2020</a:t>
            </a:fld>
            <a:endParaRPr lang="nl-NL"/>
          </a:p>
        </p:txBody>
      </p:sp>
      <p:sp>
        <p:nvSpPr>
          <p:cNvPr id="5" name="Tijdelijke aanduiding voor voettekst 4">
            <a:extLst>
              <a:ext uri="{FF2B5EF4-FFF2-40B4-BE49-F238E27FC236}">
                <a16:creationId xmlns:a16="http://schemas.microsoft.com/office/drawing/2014/main" xmlns="" id="{DC063A84-4BEC-4477-8119-C8862ECD9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447F8FAA-23E0-40EF-99BC-C83684114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11653-3215-4385-8D96-82CF75BF782C}" type="slidenum">
              <a:rPr lang="nl-NL" smtClean="0"/>
              <a:t>‹nr.›</a:t>
            </a:fld>
            <a:endParaRPr lang="nl-NL"/>
          </a:p>
        </p:txBody>
      </p:sp>
    </p:spTree>
    <p:extLst>
      <p:ext uri="{BB962C8B-B14F-4D97-AF65-F5344CB8AC3E}">
        <p14:creationId xmlns:p14="http://schemas.microsoft.com/office/powerpoint/2010/main" val="75277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7E68CAB3-A59D-4390-8EC2-EA89E237B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7" name="Titel 1">
            <a:extLst>
              <a:ext uri="{FF2B5EF4-FFF2-40B4-BE49-F238E27FC236}">
                <a16:creationId xmlns:a16="http://schemas.microsoft.com/office/drawing/2014/main" xmlns="" id="{DABE3EF7-C4D0-4278-B805-528159E537B8}"/>
              </a:ext>
            </a:extLst>
          </p:cNvPr>
          <p:cNvSpPr txBox="1">
            <a:spLocks/>
          </p:cNvSpPr>
          <p:nvPr/>
        </p:nvSpPr>
        <p:spPr>
          <a:xfrm>
            <a:off x="2427355" y="666124"/>
            <a:ext cx="7337290" cy="230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V&amp;VN gaat digitaal!</a:t>
            </a:r>
          </a:p>
        </p:txBody>
      </p:sp>
      <p:sp>
        <p:nvSpPr>
          <p:cNvPr id="3" name="Ondertitel 2">
            <a:extLst>
              <a:ext uri="{FF2B5EF4-FFF2-40B4-BE49-F238E27FC236}">
                <a16:creationId xmlns:a16="http://schemas.microsoft.com/office/drawing/2014/main" xmlns="" id="{3DE743F1-9354-4B16-822C-887968463DD7}"/>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93194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8DA26F06-15A8-46E0-A817-BBAEDEEFEAE1}"/>
              </a:ext>
            </a:extLst>
          </p:cNvPr>
          <p:cNvSpPr>
            <a:spLocks noGrp="1"/>
          </p:cNvSpPr>
          <p:nvPr>
            <p:ph idx="1"/>
          </p:nvPr>
        </p:nvSpPr>
        <p:spPr/>
        <p:txBody>
          <a:bodyPr/>
          <a:lstStyle/>
          <a:p>
            <a:r>
              <a:rPr lang="nl-NL" dirty="0"/>
              <a:t>Wordt actief binnen jouw afdeling of platform!</a:t>
            </a:r>
          </a:p>
          <a:p>
            <a:r>
              <a:rPr lang="nl-NL" dirty="0"/>
              <a:t>Deel kennis, leer van elkaar en stel vragen.</a:t>
            </a:r>
          </a:p>
          <a:p>
            <a:r>
              <a:rPr lang="nl-NL" dirty="0"/>
              <a:t>Zet jouw afdeling/platform op de kaart (bij andere leden, via thema’s)</a:t>
            </a:r>
          </a:p>
          <a:p>
            <a:r>
              <a:rPr lang="nl-NL" dirty="0"/>
              <a:t>Blijf op de hoogte van het laatste nieuws.</a:t>
            </a:r>
          </a:p>
          <a:p>
            <a:r>
              <a:rPr lang="nl-NL" dirty="0"/>
              <a:t>Het is geen app &gt; Pictogram op mobiel wel mogelijk</a:t>
            </a:r>
          </a:p>
          <a:p>
            <a:endParaRPr lang="nl-NL" dirty="0"/>
          </a:p>
        </p:txBody>
      </p:sp>
      <p:pic>
        <p:nvPicPr>
          <p:cNvPr id="4" name="Afbeelding 3">
            <a:extLst>
              <a:ext uri="{FF2B5EF4-FFF2-40B4-BE49-F238E27FC236}">
                <a16:creationId xmlns:a16="http://schemas.microsoft.com/office/drawing/2014/main" xmlns="" id="{BBDD8BDA-C546-4E27-AE02-6F98D0431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5" name="Titel 1">
            <a:extLst>
              <a:ext uri="{FF2B5EF4-FFF2-40B4-BE49-F238E27FC236}">
                <a16:creationId xmlns:a16="http://schemas.microsoft.com/office/drawing/2014/main" xmlns="" id="{E2EF6B79-F2D1-408D-88EA-608ED835C9EC}"/>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Na de GO van de pilot:</a:t>
            </a:r>
          </a:p>
        </p:txBody>
      </p:sp>
    </p:spTree>
    <p:extLst>
      <p:ext uri="{BB962C8B-B14F-4D97-AF65-F5344CB8AC3E}">
        <p14:creationId xmlns:p14="http://schemas.microsoft.com/office/powerpoint/2010/main" val="117054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9FB56B8A-9373-4BC4-BCC5-99EC48D7EE30}"/>
              </a:ext>
            </a:extLst>
          </p:cNvPr>
          <p:cNvSpPr>
            <a:spLocks noGrp="1"/>
          </p:cNvSpPr>
          <p:nvPr>
            <p:ph idx="1"/>
          </p:nvPr>
        </p:nvSpPr>
        <p:spPr/>
        <p:txBody>
          <a:bodyPr/>
          <a:lstStyle/>
          <a:p>
            <a:endParaRPr lang="nl-NL"/>
          </a:p>
        </p:txBody>
      </p:sp>
      <p:sp>
        <p:nvSpPr>
          <p:cNvPr id="4" name="Titel 1">
            <a:extLst>
              <a:ext uri="{FF2B5EF4-FFF2-40B4-BE49-F238E27FC236}">
                <a16:creationId xmlns:a16="http://schemas.microsoft.com/office/drawing/2014/main" xmlns="" id="{4EAF9A80-C1BF-41D2-80E5-09C14C54ABCD}"/>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Vragen? </a:t>
            </a:r>
          </a:p>
        </p:txBody>
      </p:sp>
      <p:pic>
        <p:nvPicPr>
          <p:cNvPr id="5" name="Afbeelding 4">
            <a:extLst>
              <a:ext uri="{FF2B5EF4-FFF2-40B4-BE49-F238E27FC236}">
                <a16:creationId xmlns:a16="http://schemas.microsoft.com/office/drawing/2014/main" xmlns="" id="{3FBA3079-15BE-4DD5-A13C-D742E0E08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Tree>
    <p:extLst>
      <p:ext uri="{BB962C8B-B14F-4D97-AF65-F5344CB8AC3E}">
        <p14:creationId xmlns:p14="http://schemas.microsoft.com/office/powerpoint/2010/main" val="25598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10386685-FCA6-4682-B0B6-05044E2580C9}"/>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F2A29C29-3BD5-4E31-8744-3C614C53D0A1}"/>
              </a:ext>
            </a:extLst>
          </p:cNvPr>
          <p:cNvPicPr>
            <a:picLocks noChangeAspect="1"/>
          </p:cNvPicPr>
          <p:nvPr/>
        </p:nvPicPr>
        <p:blipFill rotWithShape="1">
          <a:blip r:embed="rId2"/>
          <a:srcRect l="50000" t="7918" r="1375" b="8479"/>
          <a:stretch/>
        </p:blipFill>
        <p:spPr>
          <a:xfrm>
            <a:off x="838200" y="1785873"/>
            <a:ext cx="8172560" cy="4391089"/>
          </a:xfrm>
          <a:prstGeom prst="rect">
            <a:avLst/>
          </a:prstGeom>
        </p:spPr>
      </p:pic>
      <p:pic>
        <p:nvPicPr>
          <p:cNvPr id="5" name="Afbeelding 4">
            <a:extLst>
              <a:ext uri="{FF2B5EF4-FFF2-40B4-BE49-F238E27FC236}">
                <a16:creationId xmlns:a16="http://schemas.microsoft.com/office/drawing/2014/main" xmlns="" id="{AF3329BA-B571-40F5-8917-E179EAB7B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7" name="Titel 1">
            <a:extLst>
              <a:ext uri="{FF2B5EF4-FFF2-40B4-BE49-F238E27FC236}">
                <a16:creationId xmlns:a16="http://schemas.microsoft.com/office/drawing/2014/main" xmlns="" id="{4CE6CD8A-0EFA-4992-8B9A-6290765D36FF}"/>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Mijn V&amp;VN wordt </a:t>
            </a:r>
            <a:r>
              <a:rPr lang="nl-NL" b="1" dirty="0" err="1">
                <a:solidFill>
                  <a:srgbClr val="45AAC7"/>
                </a:solidFill>
                <a:latin typeface="Raleway" panose="020B0503030101060003" pitchFamily="34" charset="0"/>
              </a:rPr>
              <a:t>social</a:t>
            </a:r>
            <a:r>
              <a:rPr lang="nl-NL" b="1" dirty="0">
                <a:solidFill>
                  <a:srgbClr val="45AAC7"/>
                </a:solidFill>
                <a:latin typeface="Raleway" panose="020B0503030101060003" pitchFamily="34" charset="0"/>
              </a:rPr>
              <a:t>!</a:t>
            </a:r>
          </a:p>
        </p:txBody>
      </p:sp>
    </p:spTree>
    <p:extLst>
      <p:ext uri="{BB962C8B-B14F-4D97-AF65-F5344CB8AC3E}">
        <p14:creationId xmlns:p14="http://schemas.microsoft.com/office/powerpoint/2010/main" val="43738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D2CF4594-6E2E-4FC1-BA7A-D8481DCC037E}"/>
              </a:ext>
            </a:extLst>
          </p:cNvPr>
          <p:cNvSpPr txBox="1">
            <a:spLocks/>
          </p:cNvSpPr>
          <p:nvPr/>
        </p:nvSpPr>
        <p:spPr>
          <a:xfrm>
            <a:off x="3886802" y="214685"/>
            <a:ext cx="4721942" cy="177740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5400" b="1" dirty="0">
                <a:solidFill>
                  <a:schemeClr val="bg1"/>
                </a:solidFill>
                <a:latin typeface="Raleway" panose="020B0503030101060003" pitchFamily="34" charset="0"/>
              </a:rPr>
              <a:t>MIJN V&amp;VN:</a:t>
            </a:r>
          </a:p>
          <a:p>
            <a:pPr algn="ctr"/>
            <a:r>
              <a:rPr lang="nl-NL" sz="5400" b="1" dirty="0">
                <a:solidFill>
                  <a:schemeClr val="bg1"/>
                </a:solidFill>
                <a:latin typeface="Raleway" panose="020B0503030101060003" pitchFamily="34" charset="0"/>
              </a:rPr>
              <a:t>de rondleiding</a:t>
            </a:r>
          </a:p>
        </p:txBody>
      </p:sp>
      <p:pic>
        <p:nvPicPr>
          <p:cNvPr id="6" name="Afbeelding 5">
            <a:extLst>
              <a:ext uri="{FF2B5EF4-FFF2-40B4-BE49-F238E27FC236}">
                <a16:creationId xmlns:a16="http://schemas.microsoft.com/office/drawing/2014/main" xmlns="" id="{49D2E8CA-3A5B-48F6-8977-999D4AA1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694" y="4614763"/>
            <a:ext cx="609600" cy="609600"/>
          </a:xfrm>
          <a:prstGeom prst="rect">
            <a:avLst/>
          </a:prstGeom>
        </p:spPr>
      </p:pic>
      <p:pic>
        <p:nvPicPr>
          <p:cNvPr id="7" name="Afbeelding 6">
            <a:extLst>
              <a:ext uri="{FF2B5EF4-FFF2-40B4-BE49-F238E27FC236}">
                <a16:creationId xmlns:a16="http://schemas.microsoft.com/office/drawing/2014/main" xmlns="" id="{1C5E06D8-584D-46BF-9784-5993CF733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8694" y="3817475"/>
            <a:ext cx="609600" cy="609600"/>
          </a:xfrm>
          <a:prstGeom prst="rect">
            <a:avLst/>
          </a:prstGeom>
        </p:spPr>
      </p:pic>
      <p:pic>
        <p:nvPicPr>
          <p:cNvPr id="8" name="Afbeelding 7">
            <a:extLst>
              <a:ext uri="{FF2B5EF4-FFF2-40B4-BE49-F238E27FC236}">
                <a16:creationId xmlns:a16="http://schemas.microsoft.com/office/drawing/2014/main" xmlns="" id="{5F113913-E878-4E83-8BDB-7945381E7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694" y="3056918"/>
            <a:ext cx="609600" cy="609600"/>
          </a:xfrm>
          <a:prstGeom prst="rect">
            <a:avLst/>
          </a:prstGeom>
        </p:spPr>
      </p:pic>
      <p:sp>
        <p:nvSpPr>
          <p:cNvPr id="9" name="Tekstvak 8">
            <a:extLst>
              <a:ext uri="{FF2B5EF4-FFF2-40B4-BE49-F238E27FC236}">
                <a16:creationId xmlns:a16="http://schemas.microsoft.com/office/drawing/2014/main" xmlns="" id="{50EA3BF4-CFDA-4500-BE30-127A2D9D8B85}"/>
              </a:ext>
            </a:extLst>
          </p:cNvPr>
          <p:cNvSpPr txBox="1"/>
          <p:nvPr/>
        </p:nvSpPr>
        <p:spPr>
          <a:xfrm>
            <a:off x="10036750" y="2325636"/>
            <a:ext cx="1539240" cy="646331"/>
          </a:xfrm>
          <a:prstGeom prst="rect">
            <a:avLst/>
          </a:prstGeom>
          <a:noFill/>
        </p:spPr>
        <p:txBody>
          <a:bodyPr wrap="square" rtlCol="0">
            <a:spAutoFit/>
          </a:bodyPr>
          <a:lstStyle/>
          <a:p>
            <a:r>
              <a:rPr lang="nl-NL" dirty="0">
                <a:solidFill>
                  <a:schemeClr val="bg1"/>
                </a:solidFill>
                <a:latin typeface="HK Grotesk SemiBold" panose="00000700000000000000" pitchFamily="50" charset="0"/>
              </a:rPr>
              <a:t>Vakgenoten</a:t>
            </a:r>
          </a:p>
          <a:p>
            <a:r>
              <a:rPr lang="nl-NL" dirty="0">
                <a:solidFill>
                  <a:schemeClr val="bg1"/>
                </a:solidFill>
                <a:latin typeface="HK Grotesk SemiBold" panose="00000700000000000000" pitchFamily="50" charset="0"/>
              </a:rPr>
              <a:t>onder elkaar</a:t>
            </a:r>
          </a:p>
        </p:txBody>
      </p:sp>
      <p:pic>
        <p:nvPicPr>
          <p:cNvPr id="10" name="Afbeelding 9">
            <a:extLst>
              <a:ext uri="{FF2B5EF4-FFF2-40B4-BE49-F238E27FC236}">
                <a16:creationId xmlns:a16="http://schemas.microsoft.com/office/drawing/2014/main" xmlns="" id="{EF92DD83-B7BF-47A0-AFA1-C1BA88EAC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8694" y="2344002"/>
            <a:ext cx="609600" cy="609600"/>
          </a:xfrm>
          <a:prstGeom prst="rect">
            <a:avLst/>
          </a:prstGeom>
        </p:spPr>
      </p:pic>
      <p:sp>
        <p:nvSpPr>
          <p:cNvPr id="11" name="Tekstvak 10">
            <a:extLst>
              <a:ext uri="{FF2B5EF4-FFF2-40B4-BE49-F238E27FC236}">
                <a16:creationId xmlns:a16="http://schemas.microsoft.com/office/drawing/2014/main" xmlns="" id="{E2606622-B15E-4A82-A271-F9E9FA364D1B}"/>
              </a:ext>
            </a:extLst>
          </p:cNvPr>
          <p:cNvSpPr txBox="1"/>
          <p:nvPr/>
        </p:nvSpPr>
        <p:spPr>
          <a:xfrm>
            <a:off x="10036750" y="3056918"/>
            <a:ext cx="1539240" cy="646331"/>
          </a:xfrm>
          <a:prstGeom prst="rect">
            <a:avLst/>
          </a:prstGeom>
          <a:noFill/>
        </p:spPr>
        <p:txBody>
          <a:bodyPr wrap="square" rtlCol="0">
            <a:spAutoFit/>
          </a:bodyPr>
          <a:lstStyle/>
          <a:p>
            <a:r>
              <a:rPr lang="nl-NL" dirty="0">
                <a:solidFill>
                  <a:schemeClr val="bg1"/>
                </a:solidFill>
                <a:latin typeface="HK Grotesk SemiBold" panose="00000700000000000000" pitchFamily="50" charset="0"/>
              </a:rPr>
              <a:t>Weten wat</a:t>
            </a:r>
          </a:p>
          <a:p>
            <a:r>
              <a:rPr lang="nl-NL" dirty="0">
                <a:solidFill>
                  <a:schemeClr val="bg1"/>
                </a:solidFill>
                <a:latin typeface="HK Grotesk SemiBold" panose="00000700000000000000" pitchFamily="50" charset="0"/>
              </a:rPr>
              <a:t>er speelt</a:t>
            </a:r>
          </a:p>
        </p:txBody>
      </p:sp>
      <p:sp>
        <p:nvSpPr>
          <p:cNvPr id="12" name="Tekstvak 11">
            <a:extLst>
              <a:ext uri="{FF2B5EF4-FFF2-40B4-BE49-F238E27FC236}">
                <a16:creationId xmlns:a16="http://schemas.microsoft.com/office/drawing/2014/main" xmlns="" id="{E09230EC-E66A-4C8D-A920-FBA2D87BC99E}"/>
              </a:ext>
            </a:extLst>
          </p:cNvPr>
          <p:cNvSpPr txBox="1"/>
          <p:nvPr/>
        </p:nvSpPr>
        <p:spPr>
          <a:xfrm>
            <a:off x="10036750" y="3807305"/>
            <a:ext cx="1539240" cy="646331"/>
          </a:xfrm>
          <a:prstGeom prst="rect">
            <a:avLst/>
          </a:prstGeom>
          <a:noFill/>
        </p:spPr>
        <p:txBody>
          <a:bodyPr wrap="square" rtlCol="0">
            <a:spAutoFit/>
          </a:bodyPr>
          <a:lstStyle/>
          <a:p>
            <a:r>
              <a:rPr lang="nl-NL" dirty="0">
                <a:solidFill>
                  <a:schemeClr val="bg1"/>
                </a:solidFill>
                <a:latin typeface="HK Grotesk SemiBold" panose="00000700000000000000" pitchFamily="50" charset="0"/>
              </a:rPr>
              <a:t>Jezelf</a:t>
            </a:r>
            <a:br>
              <a:rPr lang="nl-NL" dirty="0">
                <a:solidFill>
                  <a:schemeClr val="bg1"/>
                </a:solidFill>
                <a:latin typeface="HK Grotesk SemiBold" panose="00000700000000000000" pitchFamily="50" charset="0"/>
              </a:rPr>
            </a:br>
            <a:r>
              <a:rPr lang="nl-NL" dirty="0">
                <a:solidFill>
                  <a:schemeClr val="bg1"/>
                </a:solidFill>
                <a:latin typeface="HK Grotesk SemiBold" panose="00000700000000000000" pitchFamily="50" charset="0"/>
              </a:rPr>
              <a:t>ontwikkelen</a:t>
            </a:r>
          </a:p>
        </p:txBody>
      </p:sp>
      <p:sp>
        <p:nvSpPr>
          <p:cNvPr id="13" name="Tekstvak 12">
            <a:extLst>
              <a:ext uri="{FF2B5EF4-FFF2-40B4-BE49-F238E27FC236}">
                <a16:creationId xmlns:a16="http://schemas.microsoft.com/office/drawing/2014/main" xmlns="" id="{9C18B35E-E326-4AFD-AD59-65464BE66431}"/>
              </a:ext>
            </a:extLst>
          </p:cNvPr>
          <p:cNvSpPr txBox="1"/>
          <p:nvPr/>
        </p:nvSpPr>
        <p:spPr>
          <a:xfrm>
            <a:off x="10036750" y="4594423"/>
            <a:ext cx="1539240" cy="646331"/>
          </a:xfrm>
          <a:prstGeom prst="rect">
            <a:avLst/>
          </a:prstGeom>
          <a:noFill/>
        </p:spPr>
        <p:txBody>
          <a:bodyPr wrap="square" rtlCol="0">
            <a:spAutoFit/>
          </a:bodyPr>
          <a:lstStyle/>
          <a:p>
            <a:r>
              <a:rPr lang="nl-NL" dirty="0">
                <a:solidFill>
                  <a:schemeClr val="bg1"/>
                </a:solidFill>
                <a:latin typeface="HK Grotesk SemiBold" panose="00000700000000000000" pitchFamily="50" charset="0"/>
              </a:rPr>
              <a:t>Alles op </a:t>
            </a:r>
            <a:br>
              <a:rPr lang="nl-NL" dirty="0">
                <a:solidFill>
                  <a:schemeClr val="bg1"/>
                </a:solidFill>
                <a:latin typeface="HK Grotesk SemiBold" panose="00000700000000000000" pitchFamily="50" charset="0"/>
              </a:rPr>
            </a:br>
            <a:r>
              <a:rPr lang="nl-NL" dirty="0">
                <a:solidFill>
                  <a:schemeClr val="bg1"/>
                </a:solidFill>
                <a:latin typeface="HK Grotesk SemiBold" panose="00000700000000000000" pitchFamily="50" charset="0"/>
              </a:rPr>
              <a:t>één plek</a:t>
            </a:r>
          </a:p>
        </p:txBody>
      </p:sp>
      <p:pic>
        <p:nvPicPr>
          <p:cNvPr id="16" name="Afbeelding 15">
            <a:extLst>
              <a:ext uri="{FF2B5EF4-FFF2-40B4-BE49-F238E27FC236}">
                <a16:creationId xmlns:a16="http://schemas.microsoft.com/office/drawing/2014/main" xmlns="" id="{15F246F6-FF80-4470-8AB9-CB071C3C90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pic>
        <p:nvPicPr>
          <p:cNvPr id="2" name="Afbeelding 1">
            <a:extLst>
              <a:ext uri="{FF2B5EF4-FFF2-40B4-BE49-F238E27FC236}">
                <a16:creationId xmlns:a16="http://schemas.microsoft.com/office/drawing/2014/main" xmlns="" id="{2EBF1714-B7EC-4F96-B40D-9CF1AE895E87}"/>
              </a:ext>
            </a:extLst>
          </p:cNvPr>
          <p:cNvPicPr>
            <a:picLocks noChangeAspect="1"/>
          </p:cNvPicPr>
          <p:nvPr/>
        </p:nvPicPr>
        <p:blipFill>
          <a:blip r:embed="rId8"/>
          <a:stretch>
            <a:fillRect/>
          </a:stretch>
        </p:blipFill>
        <p:spPr>
          <a:xfrm>
            <a:off x="0" y="11805"/>
            <a:ext cx="12192000" cy="6834389"/>
          </a:xfrm>
          <a:prstGeom prst="rect">
            <a:avLst/>
          </a:prstGeom>
        </p:spPr>
      </p:pic>
    </p:spTree>
    <p:extLst>
      <p:ext uri="{BB962C8B-B14F-4D97-AF65-F5344CB8AC3E}">
        <p14:creationId xmlns:p14="http://schemas.microsoft.com/office/powerpoint/2010/main" val="2497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par>
                                <p:cTn id="25" presetID="32" presetClass="emph" presetSubtype="0" fill="hold" grpId="0" nodeType="with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par>
                                <p:cTn id="39" presetID="32" presetClass="emph" presetSubtype="0" fill="hold" grpId="0" nodeType="withEffect">
                                  <p:stCondLst>
                                    <p:cond delay="0"/>
                                  </p:stCondLst>
                                  <p:childTnLst>
                                    <p:animRot by="120000">
                                      <p:cBhvr>
                                        <p:cTn id="40" dur="100" fill="hold">
                                          <p:stCondLst>
                                            <p:cond delay="0"/>
                                          </p:stCondLst>
                                        </p:cTn>
                                        <p:tgtEl>
                                          <p:spTgt spid="12"/>
                                        </p:tgtEl>
                                        <p:attrNameLst>
                                          <p:attrName>r</p:attrName>
                                        </p:attrNameLst>
                                      </p:cBhvr>
                                    </p:animRot>
                                    <p:animRot by="-240000">
                                      <p:cBhvr>
                                        <p:cTn id="41" dur="200" fill="hold">
                                          <p:stCondLst>
                                            <p:cond delay="200"/>
                                          </p:stCondLst>
                                        </p:cTn>
                                        <p:tgtEl>
                                          <p:spTgt spid="12"/>
                                        </p:tgtEl>
                                        <p:attrNameLst>
                                          <p:attrName>r</p:attrName>
                                        </p:attrNameLst>
                                      </p:cBhvr>
                                    </p:animRot>
                                    <p:animRot by="240000">
                                      <p:cBhvr>
                                        <p:cTn id="42" dur="200" fill="hold">
                                          <p:stCondLst>
                                            <p:cond delay="400"/>
                                          </p:stCondLst>
                                        </p:cTn>
                                        <p:tgtEl>
                                          <p:spTgt spid="12"/>
                                        </p:tgtEl>
                                        <p:attrNameLst>
                                          <p:attrName>r</p:attrName>
                                        </p:attrNameLst>
                                      </p:cBhvr>
                                    </p:animRot>
                                    <p:animRot by="-240000">
                                      <p:cBhvr>
                                        <p:cTn id="43" dur="200" fill="hold">
                                          <p:stCondLst>
                                            <p:cond delay="600"/>
                                          </p:stCondLst>
                                        </p:cTn>
                                        <p:tgtEl>
                                          <p:spTgt spid="12"/>
                                        </p:tgtEl>
                                        <p:attrNameLst>
                                          <p:attrName>r</p:attrName>
                                        </p:attrNameLst>
                                      </p:cBhvr>
                                    </p:animRot>
                                    <p:animRot by="120000">
                                      <p:cBhvr>
                                        <p:cTn id="44" dur="200" fill="hold">
                                          <p:stCondLst>
                                            <p:cond delay="800"/>
                                          </p:stCondLst>
                                        </p:cTn>
                                        <p:tgtEl>
                                          <p:spTgt spid="1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2" presetClass="emph" presetSubtype="0" fill="hold" grpId="0" nodeType="withEffect">
                                  <p:stCondLst>
                                    <p:cond delay="0"/>
                                  </p:stCondLst>
                                  <p:childTnLst>
                                    <p:animRot by="120000">
                                      <p:cBhvr>
                                        <p:cTn id="54" dur="100" fill="hold">
                                          <p:stCondLst>
                                            <p:cond delay="0"/>
                                          </p:stCondLst>
                                        </p:cTn>
                                        <p:tgtEl>
                                          <p:spTgt spid="13"/>
                                        </p:tgtEl>
                                        <p:attrNameLst>
                                          <p:attrName>r</p:attrName>
                                        </p:attrNameLst>
                                      </p:cBhvr>
                                    </p:animRot>
                                    <p:animRot by="-240000">
                                      <p:cBhvr>
                                        <p:cTn id="55" dur="200" fill="hold">
                                          <p:stCondLst>
                                            <p:cond delay="200"/>
                                          </p:stCondLst>
                                        </p:cTn>
                                        <p:tgtEl>
                                          <p:spTgt spid="13"/>
                                        </p:tgtEl>
                                        <p:attrNameLst>
                                          <p:attrName>r</p:attrName>
                                        </p:attrNameLst>
                                      </p:cBhvr>
                                    </p:animRot>
                                    <p:animRot by="240000">
                                      <p:cBhvr>
                                        <p:cTn id="56" dur="200" fill="hold">
                                          <p:stCondLst>
                                            <p:cond delay="400"/>
                                          </p:stCondLst>
                                        </p:cTn>
                                        <p:tgtEl>
                                          <p:spTgt spid="13"/>
                                        </p:tgtEl>
                                        <p:attrNameLst>
                                          <p:attrName>r</p:attrName>
                                        </p:attrNameLst>
                                      </p:cBhvr>
                                    </p:animRot>
                                    <p:animRot by="-240000">
                                      <p:cBhvr>
                                        <p:cTn id="57" dur="200" fill="hold">
                                          <p:stCondLst>
                                            <p:cond delay="600"/>
                                          </p:stCondLst>
                                        </p:cTn>
                                        <p:tgtEl>
                                          <p:spTgt spid="13"/>
                                        </p:tgtEl>
                                        <p:attrNameLst>
                                          <p:attrName>r</p:attrName>
                                        </p:attrNameLst>
                                      </p:cBhvr>
                                    </p:animRot>
                                    <p:animRot by="120000">
                                      <p:cBhvr>
                                        <p:cTn id="58"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65AE968E-437C-4D6C-825D-224E3830A3CF}"/>
              </a:ext>
            </a:extLst>
          </p:cNvPr>
          <p:cNvPicPr>
            <a:picLocks noGrp="1" noChangeAspect="1"/>
          </p:cNvPicPr>
          <p:nvPr>
            <p:ph idx="1"/>
          </p:nvPr>
        </p:nvPicPr>
        <p:blipFill rotWithShape="1">
          <a:blip r:embed="rId3"/>
          <a:srcRect l="57330" t="8099" r="15840" b="10093"/>
          <a:stretch/>
        </p:blipFill>
        <p:spPr>
          <a:xfrm>
            <a:off x="838200" y="1929384"/>
            <a:ext cx="4462272" cy="4251960"/>
          </a:xfrm>
          <a:prstGeom prst="rect">
            <a:avLst/>
          </a:prstGeom>
        </p:spPr>
      </p:pic>
      <p:sp>
        <p:nvSpPr>
          <p:cNvPr id="8" name="Tekstvak 7">
            <a:extLst>
              <a:ext uri="{FF2B5EF4-FFF2-40B4-BE49-F238E27FC236}">
                <a16:creationId xmlns:a16="http://schemas.microsoft.com/office/drawing/2014/main" xmlns="" id="{0AE17272-DEC3-4BCB-A6F2-476A8DBD07EA}"/>
              </a:ext>
            </a:extLst>
          </p:cNvPr>
          <p:cNvSpPr txBox="1"/>
          <p:nvPr/>
        </p:nvSpPr>
        <p:spPr>
          <a:xfrm>
            <a:off x="2478795" y="5112776"/>
            <a:ext cx="2743200" cy="646331"/>
          </a:xfrm>
          <a:prstGeom prst="rect">
            <a:avLst/>
          </a:prstGeom>
          <a:noFill/>
        </p:spPr>
        <p:txBody>
          <a:bodyPr wrap="square" rtlCol="0">
            <a:spAutoFit/>
          </a:bodyPr>
          <a:lstStyle/>
          <a:p>
            <a:r>
              <a:rPr lang="nl-NL" dirty="0"/>
              <a:t>Hier komt jouw afdeling/platform te staan!</a:t>
            </a:r>
          </a:p>
        </p:txBody>
      </p:sp>
      <p:pic>
        <p:nvPicPr>
          <p:cNvPr id="9" name="Afbeelding 8">
            <a:extLst>
              <a:ext uri="{FF2B5EF4-FFF2-40B4-BE49-F238E27FC236}">
                <a16:creationId xmlns:a16="http://schemas.microsoft.com/office/drawing/2014/main" xmlns="" id="{F7E94F04-B6AF-4018-8988-BB78306D2D70}"/>
              </a:ext>
            </a:extLst>
          </p:cNvPr>
          <p:cNvPicPr>
            <a:picLocks noChangeAspect="1"/>
          </p:cNvPicPr>
          <p:nvPr/>
        </p:nvPicPr>
        <p:blipFill rotWithShape="1">
          <a:blip r:embed="rId4"/>
          <a:srcRect l="57375" t="6319" r="7600" b="8480"/>
          <a:stretch/>
        </p:blipFill>
        <p:spPr>
          <a:xfrm>
            <a:off x="5619961" y="1929384"/>
            <a:ext cx="5485164" cy="4169664"/>
          </a:xfrm>
          <a:prstGeom prst="rect">
            <a:avLst/>
          </a:prstGeom>
        </p:spPr>
      </p:pic>
      <p:pic>
        <p:nvPicPr>
          <p:cNvPr id="10" name="Afbeelding 9">
            <a:extLst>
              <a:ext uri="{FF2B5EF4-FFF2-40B4-BE49-F238E27FC236}">
                <a16:creationId xmlns:a16="http://schemas.microsoft.com/office/drawing/2014/main" xmlns="" id="{02ECA3A4-C82B-4415-A4BA-ABFB1BF10A4F}"/>
              </a:ext>
            </a:extLst>
          </p:cNvPr>
          <p:cNvPicPr>
            <a:picLocks noChangeAspect="1"/>
          </p:cNvPicPr>
          <p:nvPr/>
        </p:nvPicPr>
        <p:blipFill rotWithShape="1">
          <a:blip r:embed="rId5"/>
          <a:srcRect l="3675" t="13039" r="68508" b="16890"/>
          <a:stretch/>
        </p:blipFill>
        <p:spPr>
          <a:xfrm>
            <a:off x="5619961" y="1929384"/>
            <a:ext cx="5296855" cy="4169664"/>
          </a:xfrm>
          <a:prstGeom prst="rect">
            <a:avLst/>
          </a:prstGeom>
        </p:spPr>
      </p:pic>
      <p:pic>
        <p:nvPicPr>
          <p:cNvPr id="12" name="Afbeelding 11">
            <a:extLst>
              <a:ext uri="{FF2B5EF4-FFF2-40B4-BE49-F238E27FC236}">
                <a16:creationId xmlns:a16="http://schemas.microsoft.com/office/drawing/2014/main" xmlns="" id="{9A3E0E25-578A-4C7C-B61B-ECD81E609E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cxnSp>
        <p:nvCxnSpPr>
          <p:cNvPr id="13" name="Rechte verbindingslijn met pijl 12">
            <a:extLst>
              <a:ext uri="{FF2B5EF4-FFF2-40B4-BE49-F238E27FC236}">
                <a16:creationId xmlns:a16="http://schemas.microsoft.com/office/drawing/2014/main" xmlns="" id="{368E6044-D9B4-4A95-BA27-A5595B197F9A}"/>
              </a:ext>
            </a:extLst>
          </p:cNvPr>
          <p:cNvCxnSpPr/>
          <p:nvPr/>
        </p:nvCxnSpPr>
        <p:spPr>
          <a:xfrm>
            <a:off x="2670048" y="1567245"/>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xmlns="" id="{1B245F08-B390-473D-BBE7-5D9685431081}"/>
              </a:ext>
            </a:extLst>
          </p:cNvPr>
          <p:cNvCxnSpPr>
            <a:cxnSpLocks/>
          </p:cNvCxnSpPr>
          <p:nvPr/>
        </p:nvCxnSpPr>
        <p:spPr>
          <a:xfrm>
            <a:off x="5300472" y="2783066"/>
            <a:ext cx="3474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xmlns="" id="{46DF3579-63E7-4422-AA2D-D2CBF4F9A02A}"/>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Groepen en Afdelingen</a:t>
            </a:r>
          </a:p>
        </p:txBody>
      </p:sp>
    </p:spTree>
    <p:extLst>
      <p:ext uri="{BB962C8B-B14F-4D97-AF65-F5344CB8AC3E}">
        <p14:creationId xmlns:p14="http://schemas.microsoft.com/office/powerpoint/2010/main" val="6841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9E91F039-B242-451C-B34C-CC71976A1A7E}"/>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73EA7548-C0AC-423C-80A3-0DD4875606BB}"/>
              </a:ext>
            </a:extLst>
          </p:cNvPr>
          <p:cNvPicPr>
            <a:picLocks noChangeAspect="1"/>
          </p:cNvPicPr>
          <p:nvPr/>
        </p:nvPicPr>
        <p:blipFill rotWithShape="1">
          <a:blip r:embed="rId3"/>
          <a:srcRect l="4200" t="53600" r="74575" b="32960"/>
          <a:stretch/>
        </p:blipFill>
        <p:spPr>
          <a:xfrm>
            <a:off x="500525" y="1825625"/>
            <a:ext cx="11609085" cy="2297204"/>
          </a:xfrm>
          <a:prstGeom prst="rect">
            <a:avLst/>
          </a:prstGeom>
        </p:spPr>
      </p:pic>
      <p:pic>
        <p:nvPicPr>
          <p:cNvPr id="5" name="Afbeelding 4">
            <a:extLst>
              <a:ext uri="{FF2B5EF4-FFF2-40B4-BE49-F238E27FC236}">
                <a16:creationId xmlns:a16="http://schemas.microsoft.com/office/drawing/2014/main" xmlns="" id="{8E781A55-8E76-482A-AAE5-00CF1FCE14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8" name="Titel 1">
            <a:extLst>
              <a:ext uri="{FF2B5EF4-FFF2-40B4-BE49-F238E27FC236}">
                <a16:creationId xmlns:a16="http://schemas.microsoft.com/office/drawing/2014/main" xmlns="" id="{A1D51244-BFA1-4F01-9367-B2791340E126}"/>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afdeling/platform</a:t>
            </a:r>
          </a:p>
        </p:txBody>
      </p:sp>
    </p:spTree>
    <p:extLst>
      <p:ext uri="{BB962C8B-B14F-4D97-AF65-F5344CB8AC3E}">
        <p14:creationId xmlns:p14="http://schemas.microsoft.com/office/powerpoint/2010/main" val="326131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xmlns="" id="{C4FB80ED-2CED-4DE4-AC63-3405E118DE3B}"/>
              </a:ext>
            </a:extLst>
          </p:cNvPr>
          <p:cNvPicPr>
            <a:picLocks noGrp="1" noChangeAspect="1"/>
          </p:cNvPicPr>
          <p:nvPr>
            <p:ph idx="1"/>
          </p:nvPr>
        </p:nvPicPr>
        <p:blipFill rotWithShape="1">
          <a:blip r:embed="rId3"/>
          <a:srcRect l="56648" t="7541" r="18018" b="8702"/>
          <a:stretch/>
        </p:blipFill>
        <p:spPr>
          <a:xfrm>
            <a:off x="1965960" y="2052827"/>
            <a:ext cx="4297680" cy="4440047"/>
          </a:xfrm>
          <a:prstGeom prst="rect">
            <a:avLst/>
          </a:prstGeom>
        </p:spPr>
      </p:pic>
      <p:pic>
        <p:nvPicPr>
          <p:cNvPr id="7" name="Afbeelding 6">
            <a:extLst>
              <a:ext uri="{FF2B5EF4-FFF2-40B4-BE49-F238E27FC236}">
                <a16:creationId xmlns:a16="http://schemas.microsoft.com/office/drawing/2014/main" xmlns="" id="{10DD3184-7D22-491D-B832-543B583604CA}"/>
              </a:ext>
            </a:extLst>
          </p:cNvPr>
          <p:cNvPicPr>
            <a:picLocks noChangeAspect="1"/>
          </p:cNvPicPr>
          <p:nvPr/>
        </p:nvPicPr>
        <p:blipFill rotWithShape="1">
          <a:blip r:embed="rId4"/>
          <a:srcRect l="56825" t="6320" r="18575" b="8480"/>
          <a:stretch/>
        </p:blipFill>
        <p:spPr>
          <a:xfrm>
            <a:off x="6437376" y="2052827"/>
            <a:ext cx="4297680" cy="4651452"/>
          </a:xfrm>
          <a:prstGeom prst="rect">
            <a:avLst/>
          </a:prstGeom>
        </p:spPr>
      </p:pic>
      <p:pic>
        <p:nvPicPr>
          <p:cNvPr id="8" name="Afbeelding 7">
            <a:extLst>
              <a:ext uri="{FF2B5EF4-FFF2-40B4-BE49-F238E27FC236}">
                <a16:creationId xmlns:a16="http://schemas.microsoft.com/office/drawing/2014/main" xmlns="" id="{F3BF6900-B5E0-4A23-B3A0-E54539D4B8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cxnSp>
        <p:nvCxnSpPr>
          <p:cNvPr id="10" name="Rechte verbindingslijn met pijl 9">
            <a:extLst>
              <a:ext uri="{FF2B5EF4-FFF2-40B4-BE49-F238E27FC236}">
                <a16:creationId xmlns:a16="http://schemas.microsoft.com/office/drawing/2014/main" xmlns="" id="{E21E5B82-F326-43E8-9391-0BA63D54D240}"/>
              </a:ext>
            </a:extLst>
          </p:cNvPr>
          <p:cNvCxnSpPr/>
          <p:nvPr/>
        </p:nvCxnSpPr>
        <p:spPr>
          <a:xfrm>
            <a:off x="4636008" y="1690688"/>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xmlns="" id="{3A2480EE-BB2C-47DF-80B6-A5FFEA997303}"/>
              </a:ext>
            </a:extLst>
          </p:cNvPr>
          <p:cNvCxnSpPr/>
          <p:nvPr/>
        </p:nvCxnSpPr>
        <p:spPr>
          <a:xfrm>
            <a:off x="9168384" y="1596200"/>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itel 1">
            <a:extLst>
              <a:ext uri="{FF2B5EF4-FFF2-40B4-BE49-F238E27FC236}">
                <a16:creationId xmlns:a16="http://schemas.microsoft.com/office/drawing/2014/main" xmlns="" id="{0B9CCDD9-25AB-4B36-9610-2B2E0EDAB2E9}"/>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Thema’s</a:t>
            </a:r>
          </a:p>
        </p:txBody>
      </p:sp>
    </p:spTree>
    <p:extLst>
      <p:ext uri="{BB962C8B-B14F-4D97-AF65-F5344CB8AC3E}">
        <p14:creationId xmlns:p14="http://schemas.microsoft.com/office/powerpoint/2010/main" val="363585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xmlns="" id="{3393774F-CBF9-4F6B-9110-7D33C3798F9D}"/>
              </a:ext>
            </a:extLst>
          </p:cNvPr>
          <p:cNvPicPr>
            <a:picLocks noGrp="1" noChangeAspect="1"/>
          </p:cNvPicPr>
          <p:nvPr>
            <p:ph idx="1"/>
          </p:nvPr>
        </p:nvPicPr>
        <p:blipFill rotWithShape="1">
          <a:blip r:embed="rId3"/>
          <a:srcRect l="56670" t="6706" r="20406" b="6475"/>
          <a:stretch/>
        </p:blipFill>
        <p:spPr>
          <a:xfrm>
            <a:off x="3760423" y="1820291"/>
            <a:ext cx="3948133" cy="4672584"/>
          </a:xfrm>
          <a:prstGeom prst="rect">
            <a:avLst/>
          </a:prstGeom>
        </p:spPr>
      </p:pic>
      <p:pic>
        <p:nvPicPr>
          <p:cNvPr id="8" name="Afbeelding 7">
            <a:extLst>
              <a:ext uri="{FF2B5EF4-FFF2-40B4-BE49-F238E27FC236}">
                <a16:creationId xmlns:a16="http://schemas.microsoft.com/office/drawing/2014/main" xmlns="" id="{46EB7072-A2A4-4458-AD96-4A25CCF22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cxnSp>
        <p:nvCxnSpPr>
          <p:cNvPr id="9" name="Rechte verbindingslijn met pijl 8">
            <a:extLst>
              <a:ext uri="{FF2B5EF4-FFF2-40B4-BE49-F238E27FC236}">
                <a16:creationId xmlns:a16="http://schemas.microsoft.com/office/drawing/2014/main" xmlns="" id="{2D0048A8-F4B2-415C-8FFF-E5BF9B5C0CB1}"/>
              </a:ext>
            </a:extLst>
          </p:cNvPr>
          <p:cNvCxnSpPr/>
          <p:nvPr/>
        </p:nvCxnSpPr>
        <p:spPr>
          <a:xfrm>
            <a:off x="6940296" y="1458152"/>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xmlns="" id="{D976FD3C-68A6-46C5-A372-B9586B8AACE7}"/>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Connecties </a:t>
            </a:r>
          </a:p>
        </p:txBody>
      </p:sp>
    </p:spTree>
    <p:extLst>
      <p:ext uri="{BB962C8B-B14F-4D97-AF65-F5344CB8AC3E}">
        <p14:creationId xmlns:p14="http://schemas.microsoft.com/office/powerpoint/2010/main" val="220030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73154FE-2FF3-43DD-931F-11F223B2591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xmlns="" id="{3D92CCE1-9868-488B-B83C-701C226928AC}"/>
              </a:ext>
            </a:extLst>
          </p:cNvPr>
          <p:cNvPicPr>
            <a:picLocks noChangeAspect="1"/>
          </p:cNvPicPr>
          <p:nvPr/>
        </p:nvPicPr>
        <p:blipFill rotWithShape="1">
          <a:blip r:embed="rId3"/>
          <a:srcRect l="55879" t="6320" r="20987" b="8240"/>
          <a:stretch/>
        </p:blipFill>
        <p:spPr>
          <a:xfrm>
            <a:off x="7995236" y="1613472"/>
            <a:ext cx="3961008" cy="4563491"/>
          </a:xfrm>
          <a:prstGeom prst="rect">
            <a:avLst/>
          </a:prstGeom>
        </p:spPr>
      </p:pic>
      <p:pic>
        <p:nvPicPr>
          <p:cNvPr id="5" name="Afbeelding 4">
            <a:extLst>
              <a:ext uri="{FF2B5EF4-FFF2-40B4-BE49-F238E27FC236}">
                <a16:creationId xmlns:a16="http://schemas.microsoft.com/office/drawing/2014/main" xmlns="" id="{1DCA25A6-217F-499D-B0F3-2702CCFFD8C2}"/>
              </a:ext>
            </a:extLst>
          </p:cNvPr>
          <p:cNvPicPr>
            <a:picLocks noChangeAspect="1"/>
          </p:cNvPicPr>
          <p:nvPr/>
        </p:nvPicPr>
        <p:blipFill rotWithShape="1">
          <a:blip r:embed="rId4"/>
          <a:srcRect l="55725" t="7918" r="23193" b="4879"/>
          <a:stretch/>
        </p:blipFill>
        <p:spPr>
          <a:xfrm>
            <a:off x="522162" y="1613472"/>
            <a:ext cx="3674603" cy="4749820"/>
          </a:xfrm>
          <a:prstGeom prst="rect">
            <a:avLst/>
          </a:prstGeom>
        </p:spPr>
      </p:pic>
      <p:pic>
        <p:nvPicPr>
          <p:cNvPr id="6" name="Afbeelding 5">
            <a:extLst>
              <a:ext uri="{FF2B5EF4-FFF2-40B4-BE49-F238E27FC236}">
                <a16:creationId xmlns:a16="http://schemas.microsoft.com/office/drawing/2014/main" xmlns="" id="{D3FCB2E4-AD13-4113-92AC-3D5FB30660D5}"/>
              </a:ext>
            </a:extLst>
          </p:cNvPr>
          <p:cNvPicPr>
            <a:picLocks noChangeAspect="1"/>
          </p:cNvPicPr>
          <p:nvPr/>
        </p:nvPicPr>
        <p:blipFill rotWithShape="1">
          <a:blip r:embed="rId5"/>
          <a:srcRect l="2718" t="10640" r="76225" b="14960"/>
          <a:stretch/>
        </p:blipFill>
        <p:spPr>
          <a:xfrm>
            <a:off x="4196765" y="1529917"/>
            <a:ext cx="3991622" cy="4407408"/>
          </a:xfrm>
          <a:prstGeom prst="rect">
            <a:avLst/>
          </a:prstGeom>
        </p:spPr>
      </p:pic>
      <p:pic>
        <p:nvPicPr>
          <p:cNvPr id="7" name="Afbeelding 6">
            <a:extLst>
              <a:ext uri="{FF2B5EF4-FFF2-40B4-BE49-F238E27FC236}">
                <a16:creationId xmlns:a16="http://schemas.microsoft.com/office/drawing/2014/main" xmlns="" id="{AC47B4F7-970A-4F57-918B-0FE2038D6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8" name="Rechthoek 7">
            <a:extLst>
              <a:ext uri="{FF2B5EF4-FFF2-40B4-BE49-F238E27FC236}">
                <a16:creationId xmlns:a16="http://schemas.microsoft.com/office/drawing/2014/main" xmlns="" id="{AA1534BD-A1C1-44C4-8C56-D62DF168FD0D}"/>
              </a:ext>
            </a:extLst>
          </p:cNvPr>
          <p:cNvSpPr/>
          <p:nvPr/>
        </p:nvSpPr>
        <p:spPr>
          <a:xfrm>
            <a:off x="8275320" y="2072841"/>
            <a:ext cx="457200" cy="27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xmlns="" id="{FE96364E-0DBE-4701-8E77-38671E67C724}"/>
              </a:ext>
            </a:extLst>
          </p:cNvPr>
          <p:cNvSpPr/>
          <p:nvPr/>
        </p:nvSpPr>
        <p:spPr>
          <a:xfrm>
            <a:off x="8732520" y="2072841"/>
            <a:ext cx="530352" cy="27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met pijl 9">
            <a:extLst>
              <a:ext uri="{FF2B5EF4-FFF2-40B4-BE49-F238E27FC236}">
                <a16:creationId xmlns:a16="http://schemas.microsoft.com/office/drawing/2014/main" xmlns="" id="{C89406F8-2FFD-4D62-8E7F-E70B1D263353}"/>
              </a:ext>
            </a:extLst>
          </p:cNvPr>
          <p:cNvCxnSpPr/>
          <p:nvPr/>
        </p:nvCxnSpPr>
        <p:spPr>
          <a:xfrm>
            <a:off x="2002536" y="1309509"/>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xmlns="" id="{1A1454F3-4AB6-4E28-A5F9-DD628698EF2B}"/>
              </a:ext>
            </a:extLst>
          </p:cNvPr>
          <p:cNvCxnSpPr/>
          <p:nvPr/>
        </p:nvCxnSpPr>
        <p:spPr>
          <a:xfrm>
            <a:off x="5669280" y="1167778"/>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itel 1">
            <a:extLst>
              <a:ext uri="{FF2B5EF4-FFF2-40B4-BE49-F238E27FC236}">
                <a16:creationId xmlns:a16="http://schemas.microsoft.com/office/drawing/2014/main" xmlns="" id="{1628C2DE-6784-4BDB-B397-F654413B96B0}"/>
              </a:ext>
            </a:extLst>
          </p:cNvPr>
          <p:cNvSpPr txBox="1">
            <a:spLocks/>
          </p:cNvSpPr>
          <p:nvPr/>
        </p:nvSpPr>
        <p:spPr>
          <a:xfrm>
            <a:off x="838200" y="4361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Home</a:t>
            </a:r>
          </a:p>
        </p:txBody>
      </p:sp>
    </p:spTree>
    <p:extLst>
      <p:ext uri="{BB962C8B-B14F-4D97-AF65-F5344CB8AC3E}">
        <p14:creationId xmlns:p14="http://schemas.microsoft.com/office/powerpoint/2010/main" val="7187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FFDD1B5-5492-49F0-BD66-13B2810B362F}"/>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E784708E-BDE7-491C-B246-EE975BF6F51D}"/>
              </a:ext>
            </a:extLst>
          </p:cNvPr>
          <p:cNvPicPr>
            <a:picLocks noChangeAspect="1"/>
          </p:cNvPicPr>
          <p:nvPr/>
        </p:nvPicPr>
        <p:blipFill rotWithShape="1">
          <a:blip r:embed="rId3"/>
          <a:srcRect l="2850" t="11359" r="71627" b="13760"/>
          <a:stretch/>
        </p:blipFill>
        <p:spPr>
          <a:xfrm>
            <a:off x="838200" y="2285999"/>
            <a:ext cx="4588638" cy="4206875"/>
          </a:xfrm>
          <a:prstGeom prst="rect">
            <a:avLst/>
          </a:prstGeom>
        </p:spPr>
      </p:pic>
      <p:pic>
        <p:nvPicPr>
          <p:cNvPr id="5" name="Afbeelding 4">
            <a:extLst>
              <a:ext uri="{FF2B5EF4-FFF2-40B4-BE49-F238E27FC236}">
                <a16:creationId xmlns:a16="http://schemas.microsoft.com/office/drawing/2014/main" xmlns="" id="{462B681C-489D-4525-8EED-C9249E2877AB}"/>
              </a:ext>
            </a:extLst>
          </p:cNvPr>
          <p:cNvPicPr>
            <a:picLocks noChangeAspect="1"/>
          </p:cNvPicPr>
          <p:nvPr/>
        </p:nvPicPr>
        <p:blipFill rotWithShape="1">
          <a:blip r:embed="rId4"/>
          <a:srcRect l="2550" t="11120" r="69006" b="15440"/>
          <a:stretch/>
        </p:blipFill>
        <p:spPr>
          <a:xfrm>
            <a:off x="5426838" y="2285999"/>
            <a:ext cx="5213954" cy="4206874"/>
          </a:xfrm>
          <a:prstGeom prst="rect">
            <a:avLst/>
          </a:prstGeom>
        </p:spPr>
      </p:pic>
      <p:cxnSp>
        <p:nvCxnSpPr>
          <p:cNvPr id="6" name="Rechte verbindingslijn met pijl 5">
            <a:extLst>
              <a:ext uri="{FF2B5EF4-FFF2-40B4-BE49-F238E27FC236}">
                <a16:creationId xmlns:a16="http://schemas.microsoft.com/office/drawing/2014/main" xmlns="" id="{A792C52B-88BE-4493-9FA9-833F10575A0B}"/>
              </a:ext>
            </a:extLst>
          </p:cNvPr>
          <p:cNvCxnSpPr/>
          <p:nvPr/>
        </p:nvCxnSpPr>
        <p:spPr>
          <a:xfrm>
            <a:off x="10332720" y="1923860"/>
            <a:ext cx="0" cy="362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xmlns="" id="{79BDF50B-B831-43E2-99EA-69B899DC3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0043" y="6459209"/>
            <a:ext cx="1167618" cy="262174"/>
          </a:xfrm>
          <a:prstGeom prst="rect">
            <a:avLst/>
          </a:prstGeom>
        </p:spPr>
      </p:pic>
      <p:sp>
        <p:nvSpPr>
          <p:cNvPr id="10" name="Titel 1">
            <a:extLst>
              <a:ext uri="{FF2B5EF4-FFF2-40B4-BE49-F238E27FC236}">
                <a16:creationId xmlns:a16="http://schemas.microsoft.com/office/drawing/2014/main" xmlns="" id="{00D41BCB-64AD-4C8E-9197-34AB7F088C91}"/>
              </a:ext>
            </a:extLst>
          </p:cNvPr>
          <p:cNvSpPr txBox="1">
            <a:spLocks/>
          </p:cNvSpPr>
          <p:nvPr/>
        </p:nvSpPr>
        <p:spPr>
          <a:xfrm>
            <a:off x="838200" y="436111"/>
            <a:ext cx="107472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45AAC7"/>
                </a:solidFill>
                <a:latin typeface="Raleway" panose="020B0503030101060003" pitchFamily="34" charset="0"/>
              </a:rPr>
              <a:t>Rondleiding – Notificaties – Mijn account</a:t>
            </a:r>
          </a:p>
        </p:txBody>
      </p:sp>
    </p:spTree>
    <p:extLst>
      <p:ext uri="{BB962C8B-B14F-4D97-AF65-F5344CB8AC3E}">
        <p14:creationId xmlns:p14="http://schemas.microsoft.com/office/powerpoint/2010/main" val="17371362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730CEC4C3134E9C62B8D67F4E9758" ma:contentTypeVersion="10" ma:contentTypeDescription="Een nieuw document maken." ma:contentTypeScope="" ma:versionID="e78972eba0b25f54fb8abbb273d1da45">
  <xsd:schema xmlns:xsd="http://www.w3.org/2001/XMLSchema" xmlns:xs="http://www.w3.org/2001/XMLSchema" xmlns:p="http://schemas.microsoft.com/office/2006/metadata/properties" xmlns:ns2="4a33e9d7-41a1-4f5b-8113-7263d1bc7e32" xmlns:ns3="cd33d921-42b0-42fe-8887-e7eceb0fe302" targetNamespace="http://schemas.microsoft.com/office/2006/metadata/properties" ma:root="true" ma:fieldsID="bf0d0d285f218018e9a755fedc344e2f" ns2:_="" ns3:_="">
    <xsd:import namespace="4a33e9d7-41a1-4f5b-8113-7263d1bc7e32"/>
    <xsd:import namespace="cd33d921-42b0-42fe-8887-e7eceb0fe3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3e9d7-41a1-4f5b-8113-7263d1bc7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33d921-42b0-42fe-8887-e7eceb0fe30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8E1E7D-3D2B-4146-B241-8D60D8FD8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3e9d7-41a1-4f5b-8113-7263d1bc7e32"/>
    <ds:schemaRef ds:uri="cd33d921-42b0-42fe-8887-e7eceb0fe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015C42-178C-4612-B249-98682C536371}">
  <ds:schemaRefs>
    <ds:schemaRef ds:uri="http://schemas.microsoft.com/sharepoint/v3/contenttype/forms"/>
  </ds:schemaRefs>
</ds:datastoreItem>
</file>

<file path=customXml/itemProps3.xml><?xml version="1.0" encoding="utf-8"?>
<ds:datastoreItem xmlns:ds="http://schemas.openxmlformats.org/officeDocument/2006/customXml" ds:itemID="{0E957E90-6955-4097-B1FB-59BDAB724518}">
  <ds:schemaRef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cd33d921-42b0-42fe-8887-e7eceb0fe302"/>
    <ds:schemaRef ds:uri="4a33e9d7-41a1-4f5b-8113-7263d1bc7e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TotalTime>
  <Words>639</Words>
  <Application>Microsoft Office PowerPoint</Application>
  <PresentationFormat>Aangepast</PresentationFormat>
  <Paragraphs>73</Paragraphs>
  <Slides>11</Slides>
  <Notes>8</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PowerPoint-presentatie</vt:lpstr>
      <vt:lpstr>Mijn V&amp;VN wordt social!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V&amp;VN gaat digitaal!</dc:title>
  <dc:creator>Thianna Noordzij</dc:creator>
  <cp:lastModifiedBy>Eigenaar</cp:lastModifiedBy>
  <cp:revision>7</cp:revision>
  <dcterms:created xsi:type="dcterms:W3CDTF">2019-03-21T08:03:11Z</dcterms:created>
  <dcterms:modified xsi:type="dcterms:W3CDTF">2020-06-04T10:18:03Z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0x010100232730CEC4C3134E9C62B8D67F4E9758</vt:lpwstr>
  </property>
  <property fmtid="{D5CDD505-2E9C-101B-9397-08002B2CF9AE}" pid="3" name="_AdHocReviewCycleID">
    <vt:i4>-2045068193</vt:i4>
  </property>
  <property fmtid="{D5CDD505-2E9C-101B-9397-08002B2CF9AE}" pid="4" name="_NewReviewCycle">
    <vt:lpwstr/>
  </property>
  <property fmtid="{D5CDD505-2E9C-101B-9397-08002B2CF9AE}" pid="5" name="_EmailSubject">
    <vt:lpwstr>nieuwjaarsbijeenkomst OCP</vt:lpwstr>
  </property>
  <property fmtid="{D5CDD505-2E9C-101B-9397-08002B2CF9AE}" pid="6" name="_AuthorEmail">
    <vt:lpwstr>m.mostert@etz.nl</vt:lpwstr>
  </property>
  <property fmtid="{D5CDD505-2E9C-101B-9397-08002B2CF9AE}" pid="7" name="_AuthorEmailDisplayName">
    <vt:lpwstr>Hendriks - Mostert, Marianne</vt:lpwstr>
  </property>
  <property fmtid="{D5CDD505-2E9C-101B-9397-08002B2CF9AE}" pid="8" name="_PreviousAdHocReviewCycleID">
    <vt:i4>1488653019</vt:i4>
  </property>
</Properties>
</file>