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81" r:id="rId6"/>
    <p:sldId id="265" r:id="rId7"/>
    <p:sldId id="266" r:id="rId8"/>
    <p:sldId id="267" r:id="rId9"/>
    <p:sldId id="268" r:id="rId10"/>
    <p:sldId id="269" r:id="rId11"/>
    <p:sldId id="270" r:id="rId12"/>
    <p:sldId id="271" r:id="rId13"/>
    <p:sldId id="272" r:id="rId14"/>
    <p:sldId id="273" r:id="rId15"/>
    <p:sldId id="274" r:id="rId16"/>
    <p:sldId id="263"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6A12A-738F-5D52-0738-E8BCC9D3B10E}" name="Oostrom, J.M.G. van (Joep)" initials="OJv(" userId="S::j.m.vanoostrom@amsterdamumc.nl::4c2eb11a-3ffd-4723-a777-853fdc536b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54" autoAdjust="0"/>
  </p:normalViewPr>
  <p:slideViewPr>
    <p:cSldViewPr snapToGrid="0">
      <p:cViewPr varScale="1">
        <p:scale>
          <a:sx n="48" d="100"/>
          <a:sy n="48" d="100"/>
        </p:scale>
        <p:origin x="11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astrichtuniversity.nl/nl/over-de-um/andere-afdelingen/memic/partners-en-klant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yourresearch.com/" TargetMode="External"/><Relationship Id="rId5" Type="http://schemas.openxmlformats.org/officeDocument/2006/relationships/hyperlink" Target="https://en.wikipedia.org/wiki/Epic_Systems" TargetMode="External"/><Relationship Id="rId4" Type="http://schemas.openxmlformats.org/officeDocument/2006/relationships/hyperlink" Target="https://logos-world.net/docusign-log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tc.amsterdamumc.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Ik wilde beginnen met de theorie en dat jij de praktijk vertelt. Als we onszelf bij deze sheet even kort voorstellen ?</a:t>
            </a:r>
          </a:p>
          <a:p>
            <a:r>
              <a:rPr lang="nl-NL" dirty="0"/>
              <a:t>Wil je een eigen </a:t>
            </a:r>
            <a:r>
              <a:rPr lang="nl-NL" dirty="0" err="1"/>
              <a:t>ppt</a:t>
            </a:r>
            <a:r>
              <a:rPr lang="nl-NL" dirty="0"/>
              <a:t> of plak je jouw sheets achter die van mij met jouw logo </a:t>
            </a:r>
            <a:r>
              <a:rPr lang="nl-NL" dirty="0" err="1"/>
              <a:t>etc</a:t>
            </a:r>
            <a:r>
              <a:rPr lang="nl-NL" dirty="0"/>
              <a:t>?</a:t>
            </a:r>
          </a:p>
        </p:txBody>
      </p:sp>
    </p:spTree>
    <p:extLst>
      <p:ext uri="{BB962C8B-B14F-4D97-AF65-F5344CB8AC3E}">
        <p14:creationId xmlns:p14="http://schemas.microsoft.com/office/powerpoint/2010/main" val="32966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Inleiding: hoe lang/ wie gaat wat vertellen/ vragen (wil jij die achteraf of tijdens jouw presentatie?/ ze krijgen de </a:t>
            </a:r>
            <a:r>
              <a:rPr lang="nl-NL" dirty="0" err="1"/>
              <a:t>ppt</a:t>
            </a:r>
            <a:r>
              <a:rPr lang="nl-NL" dirty="0"/>
              <a:t>.</a:t>
            </a:r>
          </a:p>
        </p:txBody>
      </p:sp>
    </p:spTree>
    <p:extLst>
      <p:ext uri="{BB962C8B-B14F-4D97-AF65-F5344CB8AC3E}">
        <p14:creationId xmlns:p14="http://schemas.microsoft.com/office/powerpoint/2010/main" val="160967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Waarom deze wijziging + </a:t>
            </a:r>
            <a:r>
              <a:rPr lang="nl-NL" dirty="0" err="1"/>
              <a:t>OoK</a:t>
            </a:r>
            <a:r>
              <a:rPr lang="nl-NL" dirty="0"/>
              <a:t> de reikwijdte hier benoemen (WMO maar ook CTR </a:t>
            </a:r>
            <a:r>
              <a:rPr lang="nl-NL" dirty="0" err="1"/>
              <a:t>etc</a:t>
            </a:r>
            <a:r>
              <a:rPr lang="nl-NL" dirty="0"/>
              <a:t>). </a:t>
            </a:r>
          </a:p>
        </p:txBody>
      </p:sp>
    </p:spTree>
    <p:extLst>
      <p:ext uri="{BB962C8B-B14F-4D97-AF65-F5344CB8AC3E}">
        <p14:creationId xmlns:p14="http://schemas.microsoft.com/office/powerpoint/2010/main" val="424403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457200" indent="-457200">
              <a:buAutoNum type="arabicPeriod"/>
            </a:pPr>
            <a:r>
              <a:rPr lang="nl-NL" dirty="0"/>
              <a:t>Varieert en is ter beoordeling toetsingscommissie.</a:t>
            </a:r>
          </a:p>
          <a:p>
            <a:pPr marL="457200" indent="-457200">
              <a:buAutoNum type="arabicPeriod"/>
            </a:pPr>
            <a:r>
              <a:rPr lang="nl-NL" dirty="0"/>
              <a:t>Afhankelijk van de technische ontwikkelingen. Verrichter moet borgen dat e.e.a. voldoende betrouwbaar en vertrouwelijk is (conform AVG UAVG).</a:t>
            </a:r>
          </a:p>
          <a:p>
            <a:pPr marL="457200" indent="-457200">
              <a:buAutoNum type="arabicPeriod"/>
            </a:pPr>
            <a:r>
              <a:rPr lang="nl-NL" dirty="0"/>
              <a:t>Hoe vindt de info uitwisseling plaats en in welke digitale omgeving. Hoe ga je de identiteit vaststellen</a:t>
            </a:r>
            <a:r>
              <a:rPr lang="nl-NL" dirty="0">
                <a:sym typeface="Wingdings" panose="05000000000000000000" pitchFamily="2" charset="2"/>
              </a:rPr>
              <a:t> </a:t>
            </a:r>
            <a:r>
              <a:rPr lang="nl-NL" dirty="0"/>
              <a:t> beschrijven, etc. Zie Handreiking elektronische toestemming stap 2 punt 4. </a:t>
            </a:r>
          </a:p>
        </p:txBody>
      </p:sp>
    </p:spTree>
    <p:extLst>
      <p:ext uri="{BB962C8B-B14F-4D97-AF65-F5344CB8AC3E}">
        <p14:creationId xmlns:p14="http://schemas.microsoft.com/office/powerpoint/2010/main" val="106299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Bron plaatjes: </a:t>
            </a:r>
            <a:r>
              <a:rPr lang="nl-NL" dirty="0">
                <a:hlinkClick r:id="rId3"/>
              </a:rPr>
              <a:t>Partners en klanten | Maastricht University</a:t>
            </a:r>
            <a:endParaRPr lang="nl-NL" dirty="0"/>
          </a:p>
          <a:p>
            <a:r>
              <a:rPr lang="en-US" dirty="0">
                <a:hlinkClick r:id="rId4"/>
              </a:rPr>
              <a:t>DocuSign Logo, symbol, meaning, history, PNG, brand (logos-world.net)</a:t>
            </a:r>
            <a:endParaRPr lang="en-US" dirty="0"/>
          </a:p>
          <a:p>
            <a:r>
              <a:rPr lang="nl-NL" dirty="0" err="1">
                <a:hlinkClick r:id="rId5"/>
              </a:rPr>
              <a:t>Epic</a:t>
            </a:r>
            <a:r>
              <a:rPr lang="nl-NL" dirty="0">
                <a:hlinkClick r:id="rId5"/>
              </a:rPr>
              <a:t> Systems – Wikipedia</a:t>
            </a:r>
            <a:endParaRPr lang="nl-NL" dirty="0"/>
          </a:p>
          <a:p>
            <a:r>
              <a:rPr lang="en-US" dirty="0">
                <a:hlinkClick r:id="rId6"/>
              </a:rPr>
              <a:t>Your Research Clinical Trial Management System (CTMS)</a:t>
            </a:r>
            <a:endParaRPr lang="nl-NL" dirty="0"/>
          </a:p>
        </p:txBody>
      </p:sp>
      <p:sp>
        <p:nvSpPr>
          <p:cNvPr id="4" name="Tijdelijke aanduiding voor dianummer 3"/>
          <p:cNvSpPr>
            <a:spLocks noGrp="1"/>
          </p:cNvSpPr>
          <p:nvPr>
            <p:ph type="sldNum" sz="quarter" idx="5"/>
          </p:nvPr>
        </p:nvSpPr>
        <p:spPr/>
        <p:txBody>
          <a:bodyPr/>
          <a:lstStyle/>
          <a:p>
            <a:fld id="{E6B04855-CC66-4C57-9055-A628F4C12E3B}" type="slidenum">
              <a:rPr lang="nl-NL" smtClean="0"/>
              <a:t>9</a:t>
            </a:fld>
            <a:endParaRPr lang="nl-NL"/>
          </a:p>
        </p:txBody>
      </p:sp>
    </p:spTree>
    <p:extLst>
      <p:ext uri="{BB962C8B-B14F-4D97-AF65-F5344CB8AC3E}">
        <p14:creationId xmlns:p14="http://schemas.microsoft.com/office/powerpoint/2010/main" val="283700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B04855-CC66-4C57-9055-A628F4C12E3B}" type="slidenum">
              <a:rPr lang="nl-NL" smtClean="0"/>
              <a:t>10</a:t>
            </a:fld>
            <a:endParaRPr lang="nl-NL"/>
          </a:p>
        </p:txBody>
      </p:sp>
    </p:spTree>
    <p:extLst>
      <p:ext uri="{BB962C8B-B14F-4D97-AF65-F5344CB8AC3E}">
        <p14:creationId xmlns:p14="http://schemas.microsoft.com/office/powerpoint/2010/main" val="321740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Bron afbeelding: </a:t>
            </a:r>
            <a:r>
              <a:rPr lang="nl-NL" dirty="0">
                <a:hlinkClick r:id="rId3"/>
              </a:rPr>
              <a:t>Medisch Ethische Toetsingscommissie Amsterdam UMC</a:t>
            </a:r>
            <a:endParaRPr lang="nl-NL" dirty="0"/>
          </a:p>
        </p:txBody>
      </p:sp>
    </p:spTree>
    <p:extLst>
      <p:ext uri="{BB962C8B-B14F-4D97-AF65-F5344CB8AC3E}">
        <p14:creationId xmlns:p14="http://schemas.microsoft.com/office/powerpoint/2010/main" val="350210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8009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12" name="Naam presentati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Naam presentatie</a:t>
            </a:r>
          </a:p>
        </p:txBody>
      </p:sp>
      <p:sp>
        <p:nvSpPr>
          <p:cNvPr id="13" name="Hoofdtekst - niveau één…"/>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Hoofdtekst - niveau één…"/>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eitinformati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Feitinformatie</a:t>
            </a: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Toeken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Toekenning</a:t>
            </a:r>
          </a:p>
        </p:txBody>
      </p:sp>
      <p:sp>
        <p:nvSpPr>
          <p:cNvPr id="116" name="Hoofdtekst - niveau één…"/>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24" name="Schaal salade met gebakken rijst, gekookte eieren en eetstokje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Schaal met zalmkoekjes, salade en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Schaal pappardellepasta met peterselieboter, geroosterde hazelnoten en geraspte parmezaanse kaas"/>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schaal salade met gebakken rijst, gekookte eieren en eetstokje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9/25/2024</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a:xfrm>
            <a:off x="11922859" y="13076008"/>
            <a:ext cx="525785" cy="379591"/>
          </a:xfrm>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118385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Naam presentatie</a:t>
            </a:r>
          </a:p>
        </p:txBody>
      </p:sp>
      <p:sp>
        <p:nvSpPr>
          <p:cNvPr id="23" name="Auteur en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24" name="Hoofdtekst - niveau één…"/>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1206500" y="1270000"/>
            <a:ext cx="9779000" cy="5882273"/>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61" name="Hoofdtekst - niveau één…"/>
          <p:cNvSpPr txBox="1">
            <a:spLocks noGrp="1"/>
          </p:cNvSpPr>
          <p:nvPr>
            <p:ph type="body" sz="half" idx="1" hasCustomPrompt="1"/>
          </p:nvPr>
        </p:nvSpPr>
        <p:spPr>
          <a:xfrm>
            <a:off x="1206500" y="4248504"/>
            <a:ext cx="9779000" cy="8256630"/>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1206500" y="1079500"/>
            <a:ext cx="9779000" cy="143510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xfrm>
            <a:off x="1206500" y="1079500"/>
            <a:ext cx="21971000" cy="1434949"/>
          </a:xfrm>
          <a:prstGeom prst="rect">
            <a:avLst/>
          </a:prstGeom>
        </p:spPr>
        <p:txBody>
          <a:bodyPr/>
          <a:lstStyle/>
          <a:p>
            <a:r>
              <a:t>Naam dia</a:t>
            </a:r>
          </a:p>
        </p:txBody>
      </p:sp>
      <p:sp>
        <p:nvSpPr>
          <p:cNvPr id="80"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1206500" y="1079500"/>
            <a:ext cx="21971000" cy="14351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ollage tbv Powerpoint cover.jpg" descr="Collage tbv Powerpoint cover.jpg"/>
          <p:cNvPicPr>
            <a:picLocks noChangeAspect="1"/>
          </p:cNvPicPr>
          <p:nvPr/>
        </p:nvPicPr>
        <p:blipFill>
          <a:blip r:embed="rId3"/>
          <a:srcRect r="42240"/>
          <a:stretch>
            <a:fillRect/>
          </a:stretch>
        </p:blipFill>
        <p:spPr>
          <a:xfrm>
            <a:off x="-34" y="1720"/>
            <a:ext cx="14091048" cy="13716001"/>
          </a:xfrm>
          <a:prstGeom prst="rect">
            <a:avLst/>
          </a:prstGeom>
          <a:ln w="12700">
            <a:miter lim="400000"/>
          </a:ln>
        </p:spPr>
      </p:pic>
      <p:sp>
        <p:nvSpPr>
          <p:cNvPr id="152" name="DATUM EN VERSIE"/>
          <p:cNvSpPr txBox="1"/>
          <p:nvPr/>
        </p:nvSpPr>
        <p:spPr>
          <a:xfrm>
            <a:off x="693340" y="12367862"/>
            <a:ext cx="3268268" cy="1227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457200">
              <a:lnSpc>
                <a:spcPct val="120000"/>
              </a:lnSpc>
              <a:defRPr sz="2000" cap="all" spc="41">
                <a:solidFill>
                  <a:srgbClr val="D2762B"/>
                </a:solidFill>
                <a:latin typeface="+mn-lt"/>
                <a:ea typeface="+mn-ea"/>
                <a:cs typeface="+mn-cs"/>
                <a:sym typeface="ITCFranklinGothic LT Pro CnDm"/>
              </a:defRPr>
            </a:lvl1pPr>
          </a:lstStyle>
          <a:p>
            <a:r>
              <a:rPr lang="nl-NL" dirty="0"/>
              <a:t>03-09- 2024</a:t>
            </a:r>
            <a:r>
              <a:rPr dirty="0"/>
              <a:t> EN VERSIE</a:t>
            </a:r>
            <a:r>
              <a:rPr lang="nl-NL" dirty="0"/>
              <a:t>1.0</a:t>
            </a:r>
            <a:endParaRPr dirty="0"/>
          </a:p>
        </p:txBody>
      </p:sp>
      <p:sp>
        <p:nvSpPr>
          <p:cNvPr id="153" name="augustus 2023, versie 2.1"/>
          <p:cNvSpPr txBox="1">
            <a:spLocks noGrp="1"/>
          </p:cNvSpPr>
          <p:nvPr>
            <p:ph type="body" idx="21"/>
          </p:nvPr>
        </p:nvSpPr>
        <p:spPr>
          <a:xfrm>
            <a:off x="693340" y="12736162"/>
            <a:ext cx="3268268" cy="12277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defTabSz="457200">
              <a:lnSpc>
                <a:spcPct val="120000"/>
              </a:lnSpc>
              <a:defRPr sz="2000" b="0" cap="all" spc="41">
                <a:solidFill>
                  <a:srgbClr val="2C6798"/>
                </a:solidFill>
                <a:latin typeface="ITCFranklinGothic LT Pro CnBk"/>
                <a:ea typeface="ITCFranklinGothic LT Pro CnBk"/>
                <a:cs typeface="ITCFranklinGothic LT Pro CnBk"/>
                <a:sym typeface="ITCFranklinGothic LT Pro CnBk"/>
              </a:defRPr>
            </a:pPr>
            <a:r>
              <a:rPr lang="nl-NL" dirty="0"/>
              <a:t>V &amp; VN </a:t>
            </a:r>
            <a:r>
              <a:rPr lang="nl-NL" dirty="0" err="1"/>
              <a:t>ReseArch</a:t>
            </a:r>
            <a:r>
              <a:rPr lang="nl-NL" dirty="0"/>
              <a:t> professional </a:t>
            </a:r>
            <a:r>
              <a:rPr lang="nl-NL" dirty="0" err="1"/>
              <a:t>meets</a:t>
            </a:r>
            <a:r>
              <a:rPr lang="nl-NL" dirty="0"/>
              <a:t> CCMO </a:t>
            </a:r>
            <a:endParaRPr dirty="0"/>
          </a:p>
        </p:txBody>
      </p:sp>
      <p:sp>
        <p:nvSpPr>
          <p:cNvPr id="154" name="Titel van…"/>
          <p:cNvSpPr txBox="1">
            <a:spLocks noGrp="1"/>
          </p:cNvSpPr>
          <p:nvPr>
            <p:ph type="ctrTitle"/>
          </p:nvPr>
        </p:nvSpPr>
        <p:spPr>
          <a:xfrm>
            <a:off x="6833522" y="3395067"/>
            <a:ext cx="15200978" cy="5990233"/>
          </a:xfrm>
          <a:prstGeom prst="rect">
            <a:avLst/>
          </a:prstGeom>
        </p:spPr>
        <p:txBody>
          <a:bodyPr lIns="0" tIns="0" rIns="0" bIns="0" anchor="ctr">
            <a:noAutofit/>
          </a:bodyPr>
          <a:lstStyle/>
          <a:p>
            <a:pPr algn="r" defTabSz="457200">
              <a:lnSpc>
                <a:spcPct val="70000"/>
              </a:lnSpc>
              <a:defRPr sz="17700" b="0" spc="-354">
                <a:solidFill>
                  <a:srgbClr val="D2762B"/>
                </a:solidFill>
                <a:latin typeface="+mn-lt"/>
                <a:ea typeface="+mn-ea"/>
                <a:cs typeface="+mn-cs"/>
                <a:sym typeface="ITCFranklinGothic LT Pro CnDm"/>
              </a:defRPr>
            </a:pPr>
            <a:r>
              <a:rPr lang="nl-NL" dirty="0"/>
              <a:t>Elektronische toestemming verlening</a:t>
            </a:r>
            <a:endParaRPr dirty="0"/>
          </a:p>
        </p:txBody>
      </p:sp>
      <p:sp>
        <p:nvSpPr>
          <p:cNvPr id="155" name="Subtitel van de presentatie…"/>
          <p:cNvSpPr txBox="1">
            <a:spLocks noGrp="1"/>
          </p:cNvSpPr>
          <p:nvPr>
            <p:ph type="subTitle" sz="half" idx="1"/>
          </p:nvPr>
        </p:nvSpPr>
        <p:spPr>
          <a:xfrm>
            <a:off x="58342" y="9490289"/>
            <a:ext cx="21971001" cy="3479338"/>
          </a:xfrm>
          <a:prstGeom prst="rect">
            <a:avLst/>
          </a:prstGeom>
        </p:spPr>
        <p:txBody>
          <a:bodyPr>
            <a:noAutofit/>
          </a:bodyPr>
          <a:lstStyle/>
          <a:p>
            <a:pPr algn="r" defTabSz="1143000">
              <a:lnSpc>
                <a:spcPct val="90000"/>
              </a:lnSpc>
              <a:defRPr sz="7650" b="0">
                <a:solidFill>
                  <a:srgbClr val="2C6798"/>
                </a:solidFill>
                <a:latin typeface="+mn-lt"/>
                <a:ea typeface="+mn-ea"/>
                <a:cs typeface="+mn-cs"/>
                <a:sym typeface="ITCFranklinGothic LT Pro CnDm"/>
              </a:defRPr>
            </a:pPr>
            <a:r>
              <a:rPr lang="nl-NL" sz="4000" dirty="0"/>
              <a:t>Astrid van der Zanden, Coördinerend senior jurist Bureau CCMO</a:t>
            </a:r>
            <a:endParaRPr lang="nl-NL" dirty="0"/>
          </a:p>
          <a:p>
            <a:pPr algn="r" defTabSz="1143000">
              <a:lnSpc>
                <a:spcPct val="90000"/>
              </a:lnSpc>
              <a:defRPr sz="7650" b="0">
                <a:solidFill>
                  <a:srgbClr val="2C6798"/>
                </a:solidFill>
                <a:latin typeface="+mn-lt"/>
                <a:ea typeface="+mn-ea"/>
                <a:cs typeface="+mn-cs"/>
                <a:sym typeface="ITCFranklinGothic LT Pro CnDm"/>
              </a:defRPr>
            </a:pPr>
            <a:r>
              <a:rPr lang="nl-NL" sz="4000" dirty="0"/>
              <a:t>Kimberley Hemelrijk, Ontregel Het Onderzoek, Amsterdam UMC</a:t>
            </a:r>
            <a:r>
              <a:rPr lang="nl-NL" dirty="0"/>
              <a:t> </a:t>
            </a:r>
            <a:endParaRPr dirty="0"/>
          </a:p>
        </p:txBody>
      </p:sp>
      <p:pic>
        <p:nvPicPr>
          <p:cNvPr id="156" name="Logo tbv Powerpoint.ai" descr="Logo tbv Powerpoint.ai"/>
          <p:cNvPicPr>
            <a:picLocks noChangeAspect="1"/>
          </p:cNvPicPr>
          <p:nvPr/>
        </p:nvPicPr>
        <p:blipFill>
          <a:blip r:embed="rId4"/>
          <a:stretch>
            <a:fillRect/>
          </a:stretch>
        </p:blipFill>
        <p:spPr>
          <a:xfrm>
            <a:off x="14942255" y="-18559"/>
            <a:ext cx="9448071" cy="2433585"/>
          </a:xfrm>
          <a:prstGeom prst="rect">
            <a:avLst/>
          </a:prstGeom>
          <a:ln w="12700">
            <a:miter lim="400000"/>
          </a:ln>
        </p:spPr>
      </p:pic>
      <p:pic>
        <p:nvPicPr>
          <p:cNvPr id="157" name="Afbeelding" descr="Afbeelding"/>
          <p:cNvPicPr>
            <a:picLocks noChangeAspect="1"/>
          </p:cNvPicPr>
          <p:nvPr/>
        </p:nvPicPr>
        <p:blipFill>
          <a:blip r:embed="rId5"/>
          <a:stretch>
            <a:fillRect/>
          </a:stretch>
        </p:blipFill>
        <p:spPr>
          <a:xfrm rot="10800000">
            <a:off x="21022653" y="-37606"/>
            <a:ext cx="1771048" cy="65126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B61FD-80B4-9444-6E5E-AA935C2C3E32}"/>
              </a:ext>
            </a:extLst>
          </p:cNvPr>
          <p:cNvSpPr>
            <a:spLocks noGrp="1"/>
          </p:cNvSpPr>
          <p:nvPr>
            <p:ph type="title"/>
          </p:nvPr>
        </p:nvSpPr>
        <p:spPr>
          <a:xfrm>
            <a:off x="2625670" y="1371598"/>
            <a:ext cx="17830804" cy="2743200"/>
          </a:xfrm>
        </p:spPr>
        <p:txBody>
          <a:bodyPr/>
          <a:lstStyle/>
          <a:p>
            <a:r>
              <a:rPr lang="nl-NL" dirty="0">
                <a:solidFill>
                  <a:srgbClr val="D2762B"/>
                </a:solidFill>
              </a:rPr>
              <a:t>Soorten </a:t>
            </a:r>
            <a:r>
              <a:rPr lang="nl-NL" dirty="0" err="1">
                <a:solidFill>
                  <a:srgbClr val="D2762B"/>
                </a:solidFill>
              </a:rPr>
              <a:t>vendors</a:t>
            </a:r>
            <a:endParaRPr lang="nl-NL" dirty="0">
              <a:solidFill>
                <a:srgbClr val="D2762B"/>
              </a:solidFill>
            </a:endParaRPr>
          </a:p>
        </p:txBody>
      </p:sp>
      <p:sp>
        <p:nvSpPr>
          <p:cNvPr id="4" name="Tijdelijke aanduiding voor inhoud 3">
            <a:extLst>
              <a:ext uri="{FF2B5EF4-FFF2-40B4-BE49-F238E27FC236}">
                <a16:creationId xmlns:a16="http://schemas.microsoft.com/office/drawing/2014/main" id="{B0C47719-2D4C-9E86-06FA-4BE54A11D44D}"/>
              </a:ext>
            </a:extLst>
          </p:cNvPr>
          <p:cNvSpPr>
            <a:spLocks noGrp="1"/>
          </p:cNvSpPr>
          <p:nvPr>
            <p:ph idx="1"/>
          </p:nvPr>
        </p:nvSpPr>
        <p:spPr>
          <a:xfrm>
            <a:off x="2625670" y="3612995"/>
            <a:ext cx="19132660" cy="8776324"/>
          </a:xfrm>
        </p:spPr>
        <p:txBody>
          <a:bodyPr/>
          <a:lstStyle/>
          <a:p>
            <a:r>
              <a:rPr lang="nl-NL" dirty="0"/>
              <a:t>Momenteel in Amsterdam UMC nog geen duidelijkheid welke </a:t>
            </a:r>
            <a:r>
              <a:rPr lang="nl-NL" dirty="0" err="1"/>
              <a:t>vendors</a:t>
            </a:r>
            <a:r>
              <a:rPr lang="nl-NL" dirty="0"/>
              <a:t> geschikt zijn</a:t>
            </a:r>
          </a:p>
          <a:p>
            <a:r>
              <a:rPr lang="nl-NL" dirty="0"/>
              <a:t>Bijvoorbeeld, Castor/</a:t>
            </a:r>
            <a:r>
              <a:rPr lang="nl-NL" dirty="0" err="1"/>
              <a:t>Docusign</a:t>
            </a:r>
            <a:r>
              <a:rPr lang="nl-NL" b="1" dirty="0"/>
              <a:t> </a:t>
            </a:r>
            <a:r>
              <a:rPr lang="nl-NL" dirty="0"/>
              <a:t>alleen e-mail </a:t>
            </a:r>
          </a:p>
          <a:p>
            <a:r>
              <a:rPr lang="nl-NL" dirty="0"/>
              <a:t>Nu </a:t>
            </a:r>
            <a:r>
              <a:rPr lang="nl-NL" dirty="0" err="1"/>
              <a:t>Epic</a:t>
            </a:r>
            <a:r>
              <a:rPr lang="nl-NL" dirty="0"/>
              <a:t> afhankelijk</a:t>
            </a:r>
            <a:r>
              <a:rPr lang="nl-NL"/>
              <a:t>, multicenterstudies? </a:t>
            </a:r>
            <a:endParaRPr lang="nl-NL" dirty="0"/>
          </a:p>
          <a:p>
            <a:endParaRPr lang="nl-NL" dirty="0"/>
          </a:p>
        </p:txBody>
      </p:sp>
    </p:spTree>
    <p:extLst>
      <p:ext uri="{BB962C8B-B14F-4D97-AF65-F5344CB8AC3E}">
        <p14:creationId xmlns:p14="http://schemas.microsoft.com/office/powerpoint/2010/main" val="378995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FD41D-4724-242A-BA51-EA0D8B6CB1B0}"/>
              </a:ext>
            </a:extLst>
          </p:cNvPr>
          <p:cNvSpPr>
            <a:spLocks noGrp="1"/>
          </p:cNvSpPr>
          <p:nvPr>
            <p:ph type="title"/>
          </p:nvPr>
        </p:nvSpPr>
        <p:spPr/>
        <p:txBody>
          <a:bodyPr/>
          <a:lstStyle/>
          <a:p>
            <a:r>
              <a:rPr lang="nl-NL" dirty="0">
                <a:solidFill>
                  <a:srgbClr val="D2762B"/>
                </a:solidFill>
              </a:rPr>
              <a:t>Ervaringen arts-onderzoekers</a:t>
            </a:r>
          </a:p>
        </p:txBody>
      </p:sp>
      <p:sp>
        <p:nvSpPr>
          <p:cNvPr id="3" name="Tijdelijke aanduiding voor inhoud 2">
            <a:extLst>
              <a:ext uri="{FF2B5EF4-FFF2-40B4-BE49-F238E27FC236}">
                <a16:creationId xmlns:a16="http://schemas.microsoft.com/office/drawing/2014/main" id="{6894167B-BC06-3285-31FB-22EEF3093738}"/>
              </a:ext>
            </a:extLst>
          </p:cNvPr>
          <p:cNvSpPr>
            <a:spLocks noGrp="1"/>
          </p:cNvSpPr>
          <p:nvPr>
            <p:ph idx="1"/>
          </p:nvPr>
        </p:nvSpPr>
        <p:spPr/>
        <p:txBody>
          <a:bodyPr/>
          <a:lstStyle/>
          <a:p>
            <a:r>
              <a:rPr lang="nl-NL" dirty="0"/>
              <a:t>Hogere </a:t>
            </a:r>
            <a:r>
              <a:rPr lang="nl-NL" dirty="0" err="1"/>
              <a:t>reponse</a:t>
            </a:r>
            <a:r>
              <a:rPr lang="nl-NL" dirty="0"/>
              <a:t> percentage</a:t>
            </a:r>
          </a:p>
          <a:p>
            <a:r>
              <a:rPr lang="nl-NL" dirty="0"/>
              <a:t>Makkelijk overzicht wie er nog brieven moet tekenen/ wie al heeft getekend</a:t>
            </a:r>
          </a:p>
          <a:p>
            <a:r>
              <a:rPr lang="nl-NL" dirty="0"/>
              <a:t>Amendement makkelijk opnieuw versturen</a:t>
            </a:r>
          </a:p>
          <a:p>
            <a:endParaRPr lang="nl-NL" dirty="0"/>
          </a:p>
        </p:txBody>
      </p:sp>
    </p:spTree>
    <p:extLst>
      <p:ext uri="{BB962C8B-B14F-4D97-AF65-F5344CB8AC3E}">
        <p14:creationId xmlns:p14="http://schemas.microsoft.com/office/powerpoint/2010/main" val="199213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E84E2-4E5C-CD20-9F52-84D201C0DB57}"/>
              </a:ext>
            </a:extLst>
          </p:cNvPr>
          <p:cNvSpPr>
            <a:spLocks noGrp="1"/>
          </p:cNvSpPr>
          <p:nvPr>
            <p:ph type="title"/>
          </p:nvPr>
        </p:nvSpPr>
        <p:spPr/>
        <p:txBody>
          <a:bodyPr/>
          <a:lstStyle/>
          <a:p>
            <a:r>
              <a:rPr lang="nl-NL" dirty="0">
                <a:solidFill>
                  <a:srgbClr val="D2762B"/>
                </a:solidFill>
              </a:rPr>
              <a:t>Ervaringen METC</a:t>
            </a:r>
          </a:p>
        </p:txBody>
      </p:sp>
      <p:sp>
        <p:nvSpPr>
          <p:cNvPr id="3" name="Tijdelijke aanduiding voor inhoud 2">
            <a:extLst>
              <a:ext uri="{FF2B5EF4-FFF2-40B4-BE49-F238E27FC236}">
                <a16:creationId xmlns:a16="http://schemas.microsoft.com/office/drawing/2014/main" id="{D451C0A9-DC9B-4392-84A5-6C4B9A775BAC}"/>
              </a:ext>
            </a:extLst>
          </p:cNvPr>
          <p:cNvSpPr>
            <a:spLocks noGrp="1"/>
          </p:cNvSpPr>
          <p:nvPr>
            <p:ph idx="1"/>
          </p:nvPr>
        </p:nvSpPr>
        <p:spPr/>
        <p:txBody>
          <a:bodyPr/>
          <a:lstStyle/>
          <a:p>
            <a:r>
              <a:rPr lang="nl-NL" dirty="0"/>
              <a:t>Kost geen extra tijd voor beoordelingen</a:t>
            </a:r>
          </a:p>
          <a:p>
            <a:r>
              <a:rPr lang="nl-NL" dirty="0"/>
              <a:t>Vaak komt verzoek gezamenlijk met “toestemming” privacy </a:t>
            </a:r>
          </a:p>
          <a:p>
            <a:pPr marL="0" indent="0">
              <a:buNone/>
            </a:pPr>
            <a:r>
              <a:rPr lang="nl-NL" dirty="0" err="1"/>
              <a:t>Officer</a:t>
            </a:r>
            <a:endParaRPr lang="nl-NL" dirty="0"/>
          </a:p>
          <a:p>
            <a:pPr marL="0" indent="0">
              <a:buNone/>
            </a:pPr>
            <a:r>
              <a:rPr lang="nl-NL" dirty="0"/>
              <a:t> </a:t>
            </a:r>
          </a:p>
          <a:p>
            <a:endParaRPr lang="nl-NL" dirty="0"/>
          </a:p>
        </p:txBody>
      </p:sp>
      <p:pic>
        <p:nvPicPr>
          <p:cNvPr id="1026" name="Picture 2">
            <a:extLst>
              <a:ext uri="{FF2B5EF4-FFF2-40B4-BE49-F238E27FC236}">
                <a16:creationId xmlns:a16="http://schemas.microsoft.com/office/drawing/2014/main" id="{5507D787-5EA5-63B1-E534-CF2EE0D5F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0" y="756004"/>
            <a:ext cx="48641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6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0203C-349D-9FB7-131A-CCC81ACB004A}"/>
              </a:ext>
            </a:extLst>
          </p:cNvPr>
          <p:cNvSpPr>
            <a:spLocks noGrp="1"/>
          </p:cNvSpPr>
          <p:nvPr>
            <p:ph type="title"/>
          </p:nvPr>
        </p:nvSpPr>
        <p:spPr/>
        <p:txBody>
          <a:bodyPr/>
          <a:lstStyle/>
          <a:p>
            <a:r>
              <a:rPr lang="nl-NL" dirty="0">
                <a:solidFill>
                  <a:srgbClr val="D2762B"/>
                </a:solidFill>
              </a:rPr>
              <a:t>Ervaringen (</a:t>
            </a:r>
            <a:r>
              <a:rPr lang="nl-NL" dirty="0" err="1">
                <a:solidFill>
                  <a:srgbClr val="D2762B"/>
                </a:solidFill>
              </a:rPr>
              <a:t>onderzoeks</a:t>
            </a:r>
            <a:r>
              <a:rPr lang="nl-NL" dirty="0">
                <a:solidFill>
                  <a:srgbClr val="D2762B"/>
                </a:solidFill>
              </a:rPr>
              <a:t>)verpleegkundigen</a:t>
            </a:r>
          </a:p>
        </p:txBody>
      </p:sp>
      <p:sp>
        <p:nvSpPr>
          <p:cNvPr id="3" name="Tijdelijke aanduiding voor inhoud 2">
            <a:extLst>
              <a:ext uri="{FF2B5EF4-FFF2-40B4-BE49-F238E27FC236}">
                <a16:creationId xmlns:a16="http://schemas.microsoft.com/office/drawing/2014/main" id="{A4550BD3-938A-9628-50A7-E095B563294A}"/>
              </a:ext>
            </a:extLst>
          </p:cNvPr>
          <p:cNvSpPr>
            <a:spLocks noGrp="1"/>
          </p:cNvSpPr>
          <p:nvPr>
            <p:ph idx="1"/>
          </p:nvPr>
        </p:nvSpPr>
        <p:spPr/>
        <p:txBody>
          <a:bodyPr/>
          <a:lstStyle/>
          <a:p>
            <a:r>
              <a:rPr lang="nl-NL" dirty="0"/>
              <a:t>Wat zijn jullie ervaringen met PIF </a:t>
            </a:r>
            <a:r>
              <a:rPr lang="nl-NL" dirty="0" err="1"/>
              <a:t>danwel</a:t>
            </a:r>
            <a:r>
              <a:rPr lang="nl-NL" dirty="0"/>
              <a:t> e-consent?</a:t>
            </a:r>
          </a:p>
        </p:txBody>
      </p:sp>
    </p:spTree>
    <p:extLst>
      <p:ext uri="{BB962C8B-B14F-4D97-AF65-F5344CB8AC3E}">
        <p14:creationId xmlns:p14="http://schemas.microsoft.com/office/powerpoint/2010/main" val="24809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EC3D1-432F-4BEF-6210-6CEDE96FC08C}"/>
              </a:ext>
            </a:extLst>
          </p:cNvPr>
          <p:cNvSpPr>
            <a:spLocks noGrp="1"/>
          </p:cNvSpPr>
          <p:nvPr>
            <p:ph type="title"/>
          </p:nvPr>
        </p:nvSpPr>
        <p:spPr/>
        <p:txBody>
          <a:bodyPr/>
          <a:lstStyle/>
          <a:p>
            <a:r>
              <a:rPr lang="nl-NL" dirty="0">
                <a:solidFill>
                  <a:srgbClr val="D2762B"/>
                </a:solidFill>
              </a:rPr>
              <a:t>Mogelijk in de toekomst</a:t>
            </a:r>
          </a:p>
        </p:txBody>
      </p:sp>
      <p:sp>
        <p:nvSpPr>
          <p:cNvPr id="3" name="Tijdelijke aanduiding voor inhoud 2">
            <a:extLst>
              <a:ext uri="{FF2B5EF4-FFF2-40B4-BE49-F238E27FC236}">
                <a16:creationId xmlns:a16="http://schemas.microsoft.com/office/drawing/2014/main" id="{0A551779-32B5-FBCC-C1EC-C2FFAB578700}"/>
              </a:ext>
            </a:extLst>
          </p:cNvPr>
          <p:cNvSpPr>
            <a:spLocks noGrp="1"/>
          </p:cNvSpPr>
          <p:nvPr>
            <p:ph idx="1"/>
          </p:nvPr>
        </p:nvSpPr>
        <p:spPr>
          <a:xfrm>
            <a:off x="1206500" y="3537284"/>
            <a:ext cx="21971000" cy="8967232"/>
          </a:xfrm>
        </p:spPr>
        <p:txBody>
          <a:bodyPr/>
          <a:lstStyle/>
          <a:p>
            <a:r>
              <a:rPr lang="nl-NL" b="1" dirty="0"/>
              <a:t>Gemak: </a:t>
            </a:r>
            <a:r>
              <a:rPr lang="nl-NL" dirty="0"/>
              <a:t>Voor research professional en patiënt</a:t>
            </a:r>
          </a:p>
          <a:p>
            <a:pPr lvl="1"/>
            <a:r>
              <a:rPr lang="nl-NL" dirty="0"/>
              <a:t>Thuis ondertekenen</a:t>
            </a:r>
          </a:p>
          <a:p>
            <a:pPr lvl="1"/>
            <a:r>
              <a:rPr lang="nl-NL" dirty="0"/>
              <a:t>1 druk op de knop te uploaden, maar ook te downloaden</a:t>
            </a:r>
          </a:p>
          <a:p>
            <a:pPr lvl="1"/>
            <a:r>
              <a:rPr lang="nl-NL" dirty="0"/>
              <a:t>Mogelijkheid voor papieren optie</a:t>
            </a:r>
          </a:p>
          <a:p>
            <a:r>
              <a:rPr lang="nl-NL" b="1" dirty="0"/>
              <a:t>Keurmerk:</a:t>
            </a:r>
            <a:r>
              <a:rPr lang="nl-NL" dirty="0"/>
              <a:t> Uniforme richtlijn welke </a:t>
            </a:r>
            <a:r>
              <a:rPr lang="nl-NL" dirty="0" err="1"/>
              <a:t>vendor</a:t>
            </a:r>
            <a:r>
              <a:rPr lang="nl-NL" dirty="0"/>
              <a:t> veilig gebruikt kan worden</a:t>
            </a:r>
          </a:p>
          <a:p>
            <a:pPr lvl="1"/>
            <a:r>
              <a:rPr lang="nl-NL" dirty="0"/>
              <a:t>(zonder extra discussie per METC)</a:t>
            </a:r>
          </a:p>
          <a:p>
            <a:r>
              <a:rPr lang="nl-NL" b="1" dirty="0"/>
              <a:t>Multicenter</a:t>
            </a:r>
            <a:r>
              <a:rPr lang="nl-NL" dirty="0"/>
              <a:t> studies niet ziekenhuis afhankelijk (</a:t>
            </a:r>
            <a:r>
              <a:rPr lang="nl-NL" dirty="0" err="1"/>
              <a:t>Epic</a:t>
            </a:r>
            <a:r>
              <a:rPr lang="nl-NL" dirty="0"/>
              <a:t>)</a:t>
            </a:r>
          </a:p>
          <a:p>
            <a:endParaRPr lang="nl-NL" dirty="0"/>
          </a:p>
        </p:txBody>
      </p:sp>
    </p:spTree>
    <p:extLst>
      <p:ext uri="{BB962C8B-B14F-4D97-AF65-F5344CB8AC3E}">
        <p14:creationId xmlns:p14="http://schemas.microsoft.com/office/powerpoint/2010/main" val="159951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6A067-B913-D042-5B2F-0675F9929084}"/>
              </a:ext>
            </a:extLst>
          </p:cNvPr>
          <p:cNvSpPr>
            <a:spLocks noGrp="1"/>
          </p:cNvSpPr>
          <p:nvPr>
            <p:ph type="title"/>
          </p:nvPr>
        </p:nvSpPr>
        <p:spPr>
          <a:xfrm>
            <a:off x="2438400" y="923647"/>
            <a:ext cx="18669000" cy="1543690"/>
          </a:xfrm>
        </p:spPr>
        <p:txBody>
          <a:bodyPr vert="horz" lIns="182880" tIns="91440" rIns="182880" bIns="91440" rtlCol="0" anchor="b">
            <a:normAutofit/>
          </a:bodyPr>
          <a:lstStyle/>
          <a:p>
            <a:r>
              <a:rPr lang="en-US" dirty="0" err="1"/>
              <a:t>Dankjewel</a:t>
            </a:r>
            <a:r>
              <a:rPr lang="en-US" dirty="0"/>
              <a:t> </a:t>
            </a:r>
            <a:r>
              <a:rPr lang="en-US" dirty="0" err="1"/>
              <a:t>voor</a:t>
            </a:r>
            <a:r>
              <a:rPr lang="en-US" dirty="0"/>
              <a:t> de </a:t>
            </a:r>
            <a:r>
              <a:rPr lang="en-US" dirty="0" err="1"/>
              <a:t>aandacht</a:t>
            </a:r>
            <a:r>
              <a:rPr lang="en-US" dirty="0"/>
              <a:t>! </a:t>
            </a:r>
          </a:p>
        </p:txBody>
      </p:sp>
      <p:pic>
        <p:nvPicPr>
          <p:cNvPr id="7" name="Tijdelijke aanduiding voor inhoud 6">
            <a:extLst>
              <a:ext uri="{FF2B5EF4-FFF2-40B4-BE49-F238E27FC236}">
                <a16:creationId xmlns:a16="http://schemas.microsoft.com/office/drawing/2014/main" id="{8E99FE57-3717-2041-CC2D-42FAB625FB85}"/>
              </a:ext>
            </a:extLst>
          </p:cNvPr>
          <p:cNvPicPr>
            <a:picLocks noGrp="1" noChangeAspect="1"/>
          </p:cNvPicPr>
          <p:nvPr>
            <p:ph idx="1"/>
          </p:nvPr>
        </p:nvPicPr>
        <p:blipFill>
          <a:blip r:embed="rId2"/>
          <a:srcRect t="3833" b="18580"/>
          <a:stretch/>
        </p:blipFill>
        <p:spPr>
          <a:xfrm>
            <a:off x="40" y="4128654"/>
            <a:ext cx="24383960" cy="9601200"/>
          </a:xfrm>
          <a:prstGeom prst="rect">
            <a:avLst/>
          </a:prstGeom>
        </p:spPr>
      </p:pic>
    </p:spTree>
    <p:extLst>
      <p:ext uri="{BB962C8B-B14F-4D97-AF65-F5344CB8AC3E}">
        <p14:creationId xmlns:p14="http://schemas.microsoft.com/office/powerpoint/2010/main" val="195668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Collage tbv Powerpoint back cover.jpg" descr="Collage tbv Powerpoint back cover.jpg"/>
          <p:cNvPicPr>
            <a:picLocks noChangeAspect="1"/>
          </p:cNvPicPr>
          <p:nvPr/>
        </p:nvPicPr>
        <p:blipFill>
          <a:blip r:embed="rId2"/>
          <a:stretch>
            <a:fillRect/>
          </a:stretch>
        </p:blipFill>
        <p:spPr>
          <a:xfrm>
            <a:off x="-96173" y="-29303"/>
            <a:ext cx="24500146" cy="13774606"/>
          </a:xfrm>
          <a:prstGeom prst="rect">
            <a:avLst/>
          </a:prstGeom>
          <a:ln w="12700">
            <a:miter lim="400000"/>
          </a:ln>
        </p:spPr>
      </p:pic>
      <p:pic>
        <p:nvPicPr>
          <p:cNvPr id="203" name="Logo+Adres tbv Powerpoint.ai" descr="Logo+Adres tbv Powerpoint.ai"/>
          <p:cNvPicPr>
            <a:picLocks noChangeAspect="1"/>
          </p:cNvPicPr>
          <p:nvPr/>
        </p:nvPicPr>
        <p:blipFill>
          <a:blip r:embed="rId3"/>
          <a:stretch>
            <a:fillRect/>
          </a:stretch>
        </p:blipFill>
        <p:spPr>
          <a:xfrm>
            <a:off x="918315" y="-15437"/>
            <a:ext cx="8097614" cy="10681941"/>
          </a:xfrm>
          <a:prstGeom prst="rect">
            <a:avLst/>
          </a:prstGeom>
          <a:ln w="12700">
            <a:miter lim="400000"/>
          </a:ln>
        </p:spPr>
      </p:pic>
      <p:pic>
        <p:nvPicPr>
          <p:cNvPr id="204" name="Afbeelding" descr="Afbeelding"/>
          <p:cNvPicPr>
            <a:picLocks noChangeAspect="1"/>
          </p:cNvPicPr>
          <p:nvPr/>
        </p:nvPicPr>
        <p:blipFill>
          <a:blip r:embed="rId4"/>
          <a:stretch>
            <a:fillRect/>
          </a:stretch>
        </p:blipFill>
        <p:spPr>
          <a:xfrm>
            <a:off x="6374370" y="13066715"/>
            <a:ext cx="1771048" cy="651265"/>
          </a:xfrm>
          <a:prstGeom prst="rect">
            <a:avLst/>
          </a:prstGeom>
          <a:ln w="12700">
            <a:miter lim="400000"/>
          </a:ln>
        </p:spPr>
      </p:pic>
      <p:pic>
        <p:nvPicPr>
          <p:cNvPr id="205" name="Afbeelding" descr="Afbeelding"/>
          <p:cNvPicPr>
            <a:picLocks noChangeAspect="1"/>
          </p:cNvPicPr>
          <p:nvPr/>
        </p:nvPicPr>
        <p:blipFill>
          <a:blip r:embed="rId5"/>
          <a:stretch>
            <a:fillRect/>
          </a:stretch>
        </p:blipFill>
        <p:spPr>
          <a:xfrm rot="10800000">
            <a:off x="6374370" y="-37606"/>
            <a:ext cx="1771048" cy="65126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60"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161" name="Titel van de slide…"/>
          <p:cNvSpPr txBox="1">
            <a:spLocks noGrp="1"/>
          </p:cNvSpPr>
          <p:nvPr>
            <p:ph type="title"/>
          </p:nvPr>
        </p:nvSpPr>
        <p:spPr>
          <a:xfrm>
            <a:off x="2044700" y="2298700"/>
            <a:ext cx="9897402" cy="4261030"/>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Inhoud</a:t>
            </a:r>
            <a:endParaRPr dirty="0"/>
          </a:p>
        </p:txBody>
      </p:sp>
      <p:sp>
        <p:nvSpPr>
          <p:cNvPr id="162" name="Opsommingstekst komt hier…"/>
          <p:cNvSpPr txBox="1">
            <a:spLocks noGrp="1"/>
          </p:cNvSpPr>
          <p:nvPr>
            <p:ph type="body" sz="quarter" idx="1"/>
          </p:nvPr>
        </p:nvSpPr>
        <p:spPr>
          <a:xfrm>
            <a:off x="2044700" y="6653038"/>
            <a:ext cx="9988749" cy="6619166"/>
          </a:xfrm>
          <a:prstGeom prst="rect">
            <a:avLst/>
          </a:prstGeom>
        </p:spPr>
        <p:txBody>
          <a:bodyPr>
            <a:noAutofit/>
          </a:bodyPr>
          <a:lstStyle/>
          <a:p>
            <a:pPr marL="254000"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Inleiding</a:t>
            </a:r>
            <a:endParaRPr dirty="0"/>
          </a:p>
          <a:p>
            <a:pPr marL="254000"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Theorie</a:t>
            </a:r>
            <a:endParaRPr dirty="0"/>
          </a:p>
          <a:p>
            <a:pPr marL="863600" lvl="1"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Wat staat er in de wet?</a:t>
            </a:r>
          </a:p>
          <a:p>
            <a:pPr marL="863600" lvl="1"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Voorwaarden nader bekeken</a:t>
            </a:r>
            <a:endParaRPr dirty="0"/>
          </a:p>
          <a:p>
            <a:pPr marL="254000"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Praktijk</a:t>
            </a:r>
          </a:p>
          <a:p>
            <a:pPr marL="863600" lvl="1"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dirty="0"/>
              <a:t>..</a:t>
            </a:r>
            <a:endParaRPr dirty="0"/>
          </a:p>
        </p:txBody>
      </p:sp>
      <p:sp>
        <p:nvSpPr>
          <p:cNvPr id="163" name="Subheading van de slide komt hier"/>
          <p:cNvSpPr txBox="1"/>
          <p:nvPr/>
        </p:nvSpPr>
        <p:spPr>
          <a:xfrm>
            <a:off x="2044700" y="5317727"/>
            <a:ext cx="9897402"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1143000">
              <a:lnSpc>
                <a:spcPct val="90000"/>
              </a:lnSpc>
              <a:defRPr sz="5000">
                <a:solidFill>
                  <a:srgbClr val="2C6798"/>
                </a:solidFill>
                <a:latin typeface="+mn-lt"/>
                <a:ea typeface="+mn-ea"/>
                <a:cs typeface="+mn-cs"/>
                <a:sym typeface="ITCFranklinGothic LT Pro CnDm"/>
              </a:defRPr>
            </a:lvl1pPr>
          </a:lstStyle>
          <a:p>
            <a:r>
              <a:rPr lang="nl-NL" dirty="0"/>
              <a:t>Theorie </a:t>
            </a:r>
            <a:r>
              <a:rPr lang="nl-NL" dirty="0" err="1"/>
              <a:t>vs</a:t>
            </a:r>
            <a:r>
              <a:rPr lang="nl-NL" dirty="0"/>
              <a:t> praktijk</a:t>
            </a:r>
            <a:endParaRPr dirty="0"/>
          </a:p>
        </p:txBody>
      </p:sp>
      <p:pic>
        <p:nvPicPr>
          <p:cNvPr id="164" name="shutterstock_2146065777_bewerkt_72dpi.jpg" descr="shutterstock_2146065777_bewerkt_72dpi.jpg"/>
          <p:cNvPicPr>
            <a:picLocks noChangeAspect="1"/>
          </p:cNvPicPr>
          <p:nvPr/>
        </p:nvPicPr>
        <p:blipFill>
          <a:blip r:embed="rId5"/>
          <a:srcRect l="34742" r="9345"/>
          <a:stretch>
            <a:fillRect/>
          </a:stretch>
        </p:blipFill>
        <p:spPr>
          <a:xfrm>
            <a:off x="14624074" y="1891677"/>
            <a:ext cx="8206115" cy="979194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67"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168" name="Ritati dunt arciand elibus volorem poreium la sequi omnihil loreiciis volori aut entem ut laut audaecum duciis as sunt velis magnien delestrum vel molupta temolor ehenis aut quos exces evelici aeception repel molenis tiuntem porerfere ipsum, simod quaerr"/>
          <p:cNvSpPr txBox="1">
            <a:spLocks noGrp="1"/>
          </p:cNvSpPr>
          <p:nvPr>
            <p:ph type="body" sz="half" idx="1"/>
          </p:nvPr>
        </p:nvSpPr>
        <p:spPr>
          <a:xfrm>
            <a:off x="2044700" y="5467704"/>
            <a:ext cx="11913988" cy="6619167"/>
          </a:xfrm>
          <a:prstGeom prst="rect">
            <a:avLst/>
          </a:prstGeom>
        </p:spPr>
        <p:txBody>
          <a:bodyPr>
            <a:noAutofit/>
          </a:bodyPr>
          <a:lstStyle>
            <a:lvl1pPr marL="0" indent="0" defTabSz="457200">
              <a:lnSpc>
                <a:spcPct val="120000"/>
              </a:lnSpc>
              <a:spcBef>
                <a:spcPts val="0"/>
              </a:spcBef>
              <a:buSzTx/>
              <a:buNone/>
              <a:defRPr sz="3000">
                <a:latin typeface="ITCFranklinGothic LT Pro CnBk"/>
                <a:ea typeface="ITCFranklinGothic LT Pro CnBk"/>
                <a:cs typeface="ITCFranklinGothic LT Pro CnBk"/>
                <a:sym typeface="ITCFranklinGothic LT Pro CnBk"/>
              </a:defRPr>
            </a:lvl1pPr>
          </a:lstStyle>
          <a:p>
            <a:r>
              <a:rPr lang="nl-NL" dirty="0">
                <a:solidFill>
                  <a:schemeClr val="bg2">
                    <a:lumMod val="10000"/>
                  </a:schemeClr>
                </a:solidFill>
              </a:rPr>
              <a:t>Art 6 lid 2 WMO ... toestemming kan op elektronische wijze worden verleend mits die wijze </a:t>
            </a:r>
            <a:r>
              <a:rPr lang="nl-NL" dirty="0">
                <a:solidFill>
                  <a:schemeClr val="bg2">
                    <a:lumMod val="10000"/>
                  </a:schemeClr>
                </a:solidFill>
                <a:highlight>
                  <a:srgbClr val="FFFF00"/>
                </a:highlight>
              </a:rPr>
              <a:t>voldoende betrouwbaar en vertrouweli</a:t>
            </a:r>
            <a:r>
              <a:rPr lang="nl-NL" dirty="0">
                <a:solidFill>
                  <a:schemeClr val="bg2">
                    <a:lumMod val="10000"/>
                  </a:schemeClr>
                </a:solidFill>
              </a:rPr>
              <a:t>jk is, </a:t>
            </a:r>
            <a:r>
              <a:rPr lang="nl-NL" dirty="0">
                <a:solidFill>
                  <a:schemeClr val="bg2">
                    <a:lumMod val="10000"/>
                  </a:schemeClr>
                </a:solidFill>
                <a:highlight>
                  <a:srgbClr val="FFFF00"/>
                </a:highlight>
              </a:rPr>
              <a:t>passend</a:t>
            </a:r>
            <a:r>
              <a:rPr lang="nl-NL" dirty="0">
                <a:solidFill>
                  <a:schemeClr val="bg2">
                    <a:lumMod val="10000"/>
                  </a:schemeClr>
                </a:solidFill>
              </a:rPr>
              <a:t> </a:t>
            </a:r>
            <a:r>
              <a:rPr lang="nl-NL" dirty="0">
                <a:solidFill>
                  <a:schemeClr val="bg2">
                    <a:lumMod val="10000"/>
                  </a:schemeClr>
                </a:solidFill>
                <a:highlight>
                  <a:srgbClr val="FFFF00"/>
                </a:highlight>
              </a:rPr>
              <a:t>is voor het onderzoek </a:t>
            </a:r>
            <a:r>
              <a:rPr lang="nl-NL" dirty="0">
                <a:solidFill>
                  <a:schemeClr val="bg2">
                    <a:lumMod val="10000"/>
                  </a:schemeClr>
                </a:solidFill>
              </a:rPr>
              <a:t>en in </a:t>
            </a:r>
            <a:r>
              <a:rPr lang="nl-NL" dirty="0">
                <a:solidFill>
                  <a:schemeClr val="bg2">
                    <a:lumMod val="10000"/>
                  </a:schemeClr>
                </a:solidFill>
                <a:highlight>
                  <a:srgbClr val="FFFF00"/>
                </a:highlight>
              </a:rPr>
              <a:t>het onderzoeksprotocol is vastgelegd</a:t>
            </a:r>
            <a:r>
              <a:rPr lang="nl-NL" dirty="0">
                <a:solidFill>
                  <a:schemeClr val="bg2">
                    <a:lumMod val="10000"/>
                  </a:schemeClr>
                </a:solidFill>
              </a:rPr>
              <a:t>. In het onderzoeksprotocol kan worden bepaald dat de toestemming “....” slechts op elektronische wijze kan worden verleend. </a:t>
            </a:r>
          </a:p>
          <a:p>
            <a:endParaRPr lang="nl-NL" dirty="0">
              <a:solidFill>
                <a:schemeClr val="bg2">
                  <a:lumMod val="10000"/>
                </a:schemeClr>
              </a:solidFill>
            </a:endParaRPr>
          </a:p>
          <a:p>
            <a:r>
              <a:rPr lang="nl-NL" dirty="0">
                <a:solidFill>
                  <a:schemeClr val="bg2">
                    <a:lumMod val="10000"/>
                  </a:schemeClr>
                </a:solidFill>
              </a:rPr>
              <a:t>Als de betrokkene niet in staat is te schrijven of op elektronische wijze toestemming te verlenen, kan de toestemming mondeling worden gegeven in de aanwezigheid van ten minste één getuige.</a:t>
            </a:r>
            <a:endParaRPr dirty="0">
              <a:solidFill>
                <a:schemeClr val="bg2">
                  <a:lumMod val="10000"/>
                </a:schemeClr>
              </a:solidFill>
            </a:endParaRPr>
          </a:p>
        </p:txBody>
      </p:sp>
      <p:pic>
        <p:nvPicPr>
          <p:cNvPr id="169" name="shutterstock_2183663995_bewerkt_72dpi.jpg" descr="shutterstock_2183663995_bewerkt_72dpi.jpg"/>
          <p:cNvPicPr>
            <a:picLocks noChangeAspect="1"/>
          </p:cNvPicPr>
          <p:nvPr/>
        </p:nvPicPr>
        <p:blipFill>
          <a:blip r:embed="rId5"/>
          <a:srcRect r="16064"/>
          <a:stretch>
            <a:fillRect/>
          </a:stretch>
        </p:blipFill>
        <p:spPr>
          <a:xfrm>
            <a:off x="15502069" y="5416904"/>
            <a:ext cx="7311186" cy="5803133"/>
          </a:xfrm>
          <a:prstGeom prst="rect">
            <a:avLst/>
          </a:prstGeom>
          <a:ln w="12700">
            <a:miter lim="400000"/>
          </a:ln>
        </p:spPr>
      </p:pic>
      <p:sp>
        <p:nvSpPr>
          <p:cNvPr id="170" name="tekst van de voetnoot komt hier"/>
          <p:cNvSpPr txBox="1"/>
          <p:nvPr/>
        </p:nvSpPr>
        <p:spPr>
          <a:xfrm>
            <a:off x="2044700" y="12736162"/>
            <a:ext cx="7099699" cy="1227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1pPr algn="l" defTabSz="457200">
              <a:lnSpc>
                <a:spcPct val="120000"/>
              </a:lnSpc>
              <a:defRPr sz="2000" cap="all" spc="41">
                <a:solidFill>
                  <a:srgbClr val="000000"/>
                </a:solidFill>
                <a:latin typeface="ITCFranklinGothic LT Pro CnBk"/>
                <a:ea typeface="ITCFranklinGothic LT Pro CnBk"/>
                <a:cs typeface="ITCFranklinGothic LT Pro CnBk"/>
                <a:sym typeface="ITCFranklinGothic LT Pro CnBk"/>
              </a:defRPr>
            </a:lvl1pPr>
          </a:lstStyle>
          <a:p>
            <a:r>
              <a:rPr lang="nl-NL" dirty="0"/>
              <a:t>Elektronische toestemmingverlening</a:t>
            </a:r>
            <a:endParaRPr dirty="0"/>
          </a:p>
        </p:txBody>
      </p:sp>
      <p:sp>
        <p:nvSpPr>
          <p:cNvPr id="171" name="Subheading van de slide komt hier"/>
          <p:cNvSpPr txBox="1"/>
          <p:nvPr/>
        </p:nvSpPr>
        <p:spPr>
          <a:xfrm>
            <a:off x="2044700" y="4132394"/>
            <a:ext cx="21971000" cy="9347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1143000">
              <a:lnSpc>
                <a:spcPct val="90000"/>
              </a:lnSpc>
              <a:defRPr sz="5000">
                <a:solidFill>
                  <a:srgbClr val="2C6798"/>
                </a:solidFill>
                <a:latin typeface="+mn-lt"/>
                <a:ea typeface="+mn-ea"/>
                <a:cs typeface="+mn-cs"/>
                <a:sym typeface="ITCFranklinGothic LT Pro CnDm"/>
              </a:defRPr>
            </a:lvl1pPr>
          </a:lstStyle>
          <a:p>
            <a:r>
              <a:rPr lang="nl-NL" dirty="0"/>
              <a:t>Wat staat er in de wet?</a:t>
            </a:r>
            <a:endParaRPr dirty="0"/>
          </a:p>
        </p:txBody>
      </p:sp>
      <p:sp>
        <p:nvSpPr>
          <p:cNvPr id="172" name="Titel van de slide komt hier"/>
          <p:cNvSpPr txBox="1"/>
          <p:nvPr/>
        </p:nvSpPr>
        <p:spPr>
          <a:xfrm>
            <a:off x="2044700" y="22987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dirty="0"/>
              <a:t>T</a:t>
            </a:r>
            <a:r>
              <a:rPr lang="nl-NL" dirty="0" err="1"/>
              <a:t>heorie</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hutterstock_1182217003_bewerkt_72dpi.jpg" descr="shutterstock_1182217003_bewerkt_72dpi.jpg"/>
          <p:cNvPicPr>
            <a:picLocks noChangeAspect="1"/>
          </p:cNvPicPr>
          <p:nvPr/>
        </p:nvPicPr>
        <p:blipFill>
          <a:blip r:embed="rId3"/>
          <a:srcRect l="31749" r="12380"/>
          <a:stretch>
            <a:fillRect/>
          </a:stretch>
        </p:blipFill>
        <p:spPr>
          <a:xfrm>
            <a:off x="1924074" y="1891678"/>
            <a:ext cx="8206115" cy="9791945"/>
          </a:xfrm>
          <a:prstGeom prst="rect">
            <a:avLst/>
          </a:prstGeom>
          <a:ln w="12700">
            <a:miter lim="400000"/>
          </a:ln>
        </p:spPr>
      </p:pic>
      <p:pic>
        <p:nvPicPr>
          <p:cNvPr id="175" name="Afbeelding" descr="Afbeelding"/>
          <p:cNvPicPr>
            <a:picLocks noChangeAspect="1"/>
          </p:cNvPicPr>
          <p:nvPr/>
        </p:nvPicPr>
        <p:blipFill>
          <a:blip r:embed="rId4"/>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5"/>
          <a:stretch>
            <a:fillRect/>
          </a:stretch>
        </p:blipFill>
        <p:spPr>
          <a:xfrm rot="10800000">
            <a:off x="21022653" y="-37606"/>
            <a:ext cx="1771048" cy="651265"/>
          </a:xfrm>
          <a:prstGeom prst="rect">
            <a:avLst/>
          </a:prstGeom>
          <a:ln w="12700">
            <a:miter lim="400000"/>
          </a:ln>
        </p:spPr>
      </p:pic>
      <p:sp>
        <p:nvSpPr>
          <p:cNvPr id="177" name="Titel van de slide…"/>
          <p:cNvSpPr txBox="1">
            <a:spLocks noGrp="1"/>
          </p:cNvSpPr>
          <p:nvPr>
            <p:ph type="title"/>
          </p:nvPr>
        </p:nvSpPr>
        <p:spPr>
          <a:xfrm>
            <a:off x="11214100" y="2298700"/>
            <a:ext cx="10731170" cy="4261030"/>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dirty="0"/>
              <a:t>T</a:t>
            </a:r>
            <a:r>
              <a:rPr lang="nl-NL" dirty="0" err="1"/>
              <a:t>heorie</a:t>
            </a:r>
            <a:endParaRPr dirty="0"/>
          </a:p>
        </p:txBody>
      </p:sp>
      <p:sp>
        <p:nvSpPr>
          <p:cNvPr id="178" name="Opsommingstekst komt hier…"/>
          <p:cNvSpPr txBox="1">
            <a:spLocks noGrp="1"/>
          </p:cNvSpPr>
          <p:nvPr>
            <p:ph type="body" sz="half" idx="1"/>
          </p:nvPr>
        </p:nvSpPr>
        <p:spPr>
          <a:xfrm>
            <a:off x="11214100" y="5320145"/>
            <a:ext cx="12983700" cy="8138326"/>
          </a:xfrm>
          <a:prstGeom prst="rect">
            <a:avLst/>
          </a:prstGeom>
        </p:spPr>
        <p:txBody>
          <a:bodyPr>
            <a:noAutofit/>
          </a:bodyPr>
          <a:lstStyle/>
          <a:p>
            <a:pPr marL="514350" indent="-5143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sz="3200" dirty="0"/>
              <a:t>passend zijn voor het onderzoek</a:t>
            </a:r>
          </a:p>
          <a:p>
            <a:pPr marL="514350" indent="-5143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sz="3200" dirty="0"/>
              <a:t>het proces moet voldoende betrouwbaar en vertrouwelijk zijn</a:t>
            </a:r>
          </a:p>
          <a:p>
            <a:pPr marL="514350" indent="-5143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sz="3200" dirty="0"/>
              <a:t>de procedure beschreven in het protocol</a:t>
            </a:r>
          </a:p>
          <a:p>
            <a:pPr marL="514350" indent="-5143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sz="3200" dirty="0"/>
              <a:t>uniformiteit: </a:t>
            </a:r>
          </a:p>
          <a:p>
            <a:pPr marL="863600" lvl="1"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3200" dirty="0"/>
              <a:t>Toestemming Elektronisch</a:t>
            </a:r>
            <a:r>
              <a:rPr lang="nl-NL" sz="3200" dirty="0">
                <a:sym typeface="Wingdings" panose="05000000000000000000" pitchFamily="2" charset="2"/>
              </a:rPr>
              <a:t> proberen ook </a:t>
            </a:r>
            <a:r>
              <a:rPr lang="nl-NL" sz="3200" dirty="0"/>
              <a:t>op elektronische wijze in te lichten</a:t>
            </a:r>
          </a:p>
          <a:p>
            <a:pPr marL="863600" lvl="1" indent="-254000"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3200" dirty="0"/>
              <a:t>Toestemming elektronisch </a:t>
            </a:r>
            <a:r>
              <a:rPr lang="nl-NL" sz="3200" dirty="0">
                <a:sym typeface="Wingdings" panose="05000000000000000000" pitchFamily="2" charset="2"/>
              </a:rPr>
              <a:t> proberen ook </a:t>
            </a:r>
            <a:r>
              <a:rPr lang="nl-NL" sz="3200" dirty="0"/>
              <a:t>deelname aan het onderzoek te beëindigen, elektronisch</a:t>
            </a:r>
          </a:p>
          <a:p>
            <a:pPr marL="514350" indent="-5143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sz="3200" dirty="0"/>
              <a:t>de proefpersoon kan altijd vragen om schriftelijke inlichtingen (proefpersoneninformatie brief) en/of een voorafgaand gesprek met een lid van het onderzoekteam.</a:t>
            </a:r>
            <a:endParaRPr sz="3200" dirty="0"/>
          </a:p>
        </p:txBody>
      </p:sp>
      <p:sp>
        <p:nvSpPr>
          <p:cNvPr id="179" name="Subheading van de slide komt hier"/>
          <p:cNvSpPr txBox="1"/>
          <p:nvPr/>
        </p:nvSpPr>
        <p:spPr>
          <a:xfrm>
            <a:off x="11214100" y="4343401"/>
            <a:ext cx="12748816" cy="1184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l" defTabSz="1143000">
              <a:lnSpc>
                <a:spcPct val="90000"/>
              </a:lnSpc>
              <a:defRPr sz="5000">
                <a:solidFill>
                  <a:srgbClr val="2C6798"/>
                </a:solidFill>
                <a:latin typeface="+mn-lt"/>
                <a:ea typeface="+mn-ea"/>
                <a:cs typeface="+mn-cs"/>
                <a:sym typeface="ITCFranklinGothic LT Pro CnDm"/>
              </a:defRPr>
            </a:lvl1pPr>
          </a:lstStyle>
          <a:p>
            <a:r>
              <a:rPr lang="nl-NL" dirty="0"/>
              <a:t>Voorwaarden nader bekeken</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30546-3920-1013-B55A-94E0B3AF8D35}"/>
              </a:ext>
            </a:extLst>
          </p:cNvPr>
          <p:cNvSpPr>
            <a:spLocks noGrp="1"/>
          </p:cNvSpPr>
          <p:nvPr>
            <p:ph type="title"/>
          </p:nvPr>
        </p:nvSpPr>
        <p:spPr/>
        <p:txBody>
          <a:bodyPr/>
          <a:lstStyle/>
          <a:p>
            <a:r>
              <a:rPr lang="nl-NL" dirty="0">
                <a:solidFill>
                  <a:srgbClr val="D2762B"/>
                </a:solidFill>
                <a:latin typeface="ITCFranklinGothic LT Pro CnDm (Hoofdtekst)"/>
              </a:rPr>
              <a:t>Voorstellen</a:t>
            </a:r>
            <a:r>
              <a:rPr lang="nl-NL" dirty="0">
                <a:solidFill>
                  <a:srgbClr val="FFC000"/>
                </a:solidFill>
                <a:latin typeface="ITCFranklinGothic LT Pro CnDm (Hoofdtekst)"/>
              </a:rPr>
              <a:t> </a:t>
            </a:r>
          </a:p>
        </p:txBody>
      </p:sp>
      <p:sp>
        <p:nvSpPr>
          <p:cNvPr id="4" name="Tijdelijke aanduiding voor tekst 3">
            <a:extLst>
              <a:ext uri="{FF2B5EF4-FFF2-40B4-BE49-F238E27FC236}">
                <a16:creationId xmlns:a16="http://schemas.microsoft.com/office/drawing/2014/main" id="{CFA5CFA4-679C-FAE4-C2A6-166862A23EC1}"/>
              </a:ext>
            </a:extLst>
          </p:cNvPr>
          <p:cNvSpPr>
            <a:spLocks noGrp="1"/>
          </p:cNvSpPr>
          <p:nvPr>
            <p:ph type="body" idx="1"/>
          </p:nvPr>
        </p:nvSpPr>
        <p:spPr/>
        <p:txBody>
          <a:bodyPr/>
          <a:lstStyle/>
          <a:p>
            <a:r>
              <a:rPr lang="nl-NL" b="1" dirty="0"/>
              <a:t>Arts onderzoeker </a:t>
            </a:r>
            <a:r>
              <a:rPr lang="nl-NL" dirty="0"/>
              <a:t>Bij de interventiecardiologie bij dr. Delewi</a:t>
            </a:r>
          </a:p>
          <a:p>
            <a:r>
              <a:rPr lang="nl-NL" b="1" dirty="0"/>
              <a:t>Ontregel het onderzoek </a:t>
            </a:r>
            <a:r>
              <a:rPr lang="nl-NL" dirty="0"/>
              <a:t>Houd het medisch-wetenschappelijk onderzoek werkbaar</a:t>
            </a:r>
          </a:p>
          <a:p>
            <a:r>
              <a:rPr lang="nl-NL" b="1" dirty="0"/>
              <a:t>Werkgroep e-consent </a:t>
            </a:r>
            <a:r>
              <a:rPr lang="nl-NL" dirty="0"/>
              <a:t>Amsterdam UMC </a:t>
            </a:r>
          </a:p>
          <a:p>
            <a:endParaRPr lang="nl-NL" dirty="0"/>
          </a:p>
          <a:p>
            <a:endParaRPr lang="nl-NL" dirty="0"/>
          </a:p>
        </p:txBody>
      </p:sp>
    </p:spTree>
    <p:extLst>
      <p:ext uri="{BB962C8B-B14F-4D97-AF65-F5344CB8AC3E}">
        <p14:creationId xmlns:p14="http://schemas.microsoft.com/office/powerpoint/2010/main" val="25494484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D1D45-258D-DF18-30C6-29476FE35645}"/>
              </a:ext>
            </a:extLst>
          </p:cNvPr>
          <p:cNvSpPr>
            <a:spLocks noGrp="1"/>
          </p:cNvSpPr>
          <p:nvPr>
            <p:ph type="title"/>
          </p:nvPr>
        </p:nvSpPr>
        <p:spPr>
          <a:xfrm>
            <a:off x="3276601" y="1034323"/>
            <a:ext cx="12953998" cy="2173574"/>
          </a:xfrm>
        </p:spPr>
        <p:txBody>
          <a:bodyPr>
            <a:normAutofit/>
          </a:bodyPr>
          <a:lstStyle/>
          <a:p>
            <a:r>
              <a:rPr lang="nl-NL" dirty="0">
                <a:solidFill>
                  <a:srgbClr val="D2762B"/>
                </a:solidFill>
              </a:rPr>
              <a:t>Waarom e-consent?</a:t>
            </a:r>
          </a:p>
        </p:txBody>
      </p:sp>
      <p:sp>
        <p:nvSpPr>
          <p:cNvPr id="3" name="Tijdelijke aanduiding voor inhoud 2">
            <a:extLst>
              <a:ext uri="{FF2B5EF4-FFF2-40B4-BE49-F238E27FC236}">
                <a16:creationId xmlns:a16="http://schemas.microsoft.com/office/drawing/2014/main" id="{20C0DC16-F84B-24E8-30EA-5EE2F43E8472}"/>
              </a:ext>
            </a:extLst>
          </p:cNvPr>
          <p:cNvSpPr>
            <a:spLocks noGrp="1"/>
          </p:cNvSpPr>
          <p:nvPr>
            <p:ph idx="1"/>
          </p:nvPr>
        </p:nvSpPr>
        <p:spPr>
          <a:xfrm>
            <a:off x="2319454" y="3207897"/>
            <a:ext cx="9034348" cy="9181423"/>
          </a:xfrm>
        </p:spPr>
        <p:txBody>
          <a:bodyPr anchor="t">
            <a:normAutofit/>
          </a:bodyPr>
          <a:lstStyle/>
          <a:p>
            <a:r>
              <a:rPr lang="nl-NL" sz="3600" dirty="0" err="1"/>
              <a:t>Patienteninformatie</a:t>
            </a:r>
            <a:r>
              <a:rPr lang="nl-NL" sz="3600" dirty="0"/>
              <a:t> folder (PIF)</a:t>
            </a:r>
          </a:p>
          <a:p>
            <a:r>
              <a:rPr lang="nl-NL" sz="3600" dirty="0"/>
              <a:t>Op de bus doen? </a:t>
            </a:r>
          </a:p>
          <a:p>
            <a:pPr lvl="1"/>
            <a:r>
              <a:rPr lang="nl-NL" sz="3600" dirty="0"/>
              <a:t>Slecht ter been i.v.m. leeftijd of ziekte</a:t>
            </a:r>
          </a:p>
          <a:p>
            <a:pPr lvl="1"/>
            <a:r>
              <a:rPr lang="nl-NL" sz="3600" dirty="0"/>
              <a:t>Topsporter</a:t>
            </a:r>
          </a:p>
          <a:p>
            <a:pPr lvl="1"/>
            <a:r>
              <a:rPr lang="nl-NL" sz="3600" dirty="0"/>
              <a:t>Brieven raken kwijt</a:t>
            </a:r>
          </a:p>
          <a:p>
            <a:pPr lvl="1"/>
            <a:r>
              <a:rPr lang="nl-NL" sz="3600" dirty="0"/>
              <a:t>Thuis onjuist ondertekend</a:t>
            </a:r>
          </a:p>
          <a:p>
            <a:r>
              <a:rPr lang="nl-NL" sz="3600" dirty="0"/>
              <a:t>Mappen </a:t>
            </a:r>
          </a:p>
          <a:p>
            <a:r>
              <a:rPr lang="nl-NL" sz="3600" dirty="0"/>
              <a:t>Makkelijk terug te lezen</a:t>
            </a:r>
          </a:p>
          <a:p>
            <a:r>
              <a:rPr lang="nl-NL" sz="3600" dirty="0"/>
              <a:t>Milieu</a:t>
            </a:r>
          </a:p>
          <a:p>
            <a:endParaRPr lang="nl-NL" sz="3600" dirty="0"/>
          </a:p>
          <a:p>
            <a:endParaRPr lang="nl-NL" sz="3600" dirty="0"/>
          </a:p>
        </p:txBody>
      </p:sp>
      <p:pic>
        <p:nvPicPr>
          <p:cNvPr id="1028" name="Picture 4" descr="Daley Blind in fraai gezelschap: slechts vier spelers speelden meer  Oranjeduels | Voetbal | NU.nl">
            <a:extLst>
              <a:ext uri="{FF2B5EF4-FFF2-40B4-BE49-F238E27FC236}">
                <a16:creationId xmlns:a16="http://schemas.microsoft.com/office/drawing/2014/main" id="{7D9B0216-ABCE-F56B-618D-98EC13A33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437" r="12938"/>
          <a:stretch/>
        </p:blipFill>
        <p:spPr bwMode="auto">
          <a:xfrm>
            <a:off x="12954001" y="4114800"/>
            <a:ext cx="49529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rpleegster die hogere patiënt met een stok helpt. 618754 Vectorkunst bij  Vecteezy">
            <a:extLst>
              <a:ext uri="{FF2B5EF4-FFF2-40B4-BE49-F238E27FC236}">
                <a16:creationId xmlns:a16="http://schemas.microsoft.com/office/drawing/2014/main" id="{DED91077-BC09-987A-A4CB-18A8295D1D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6793" r="12100" b="6"/>
          <a:stretch/>
        </p:blipFill>
        <p:spPr bwMode="auto">
          <a:xfrm>
            <a:off x="17907000" y="4114800"/>
            <a:ext cx="487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65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B9088-B450-8A41-E314-2DC8064780C2}"/>
              </a:ext>
            </a:extLst>
          </p:cNvPr>
          <p:cNvSpPr>
            <a:spLocks noGrp="1"/>
          </p:cNvSpPr>
          <p:nvPr>
            <p:ph type="title"/>
          </p:nvPr>
        </p:nvSpPr>
        <p:spPr/>
        <p:txBody>
          <a:bodyPr/>
          <a:lstStyle/>
          <a:p>
            <a:r>
              <a:rPr lang="nl-NL" dirty="0">
                <a:solidFill>
                  <a:srgbClr val="D2762B"/>
                </a:solidFill>
              </a:rPr>
              <a:t>Augustus 2022</a:t>
            </a:r>
          </a:p>
        </p:txBody>
      </p:sp>
      <p:sp>
        <p:nvSpPr>
          <p:cNvPr id="3" name="Tijdelijke aanduiding voor inhoud 2">
            <a:extLst>
              <a:ext uri="{FF2B5EF4-FFF2-40B4-BE49-F238E27FC236}">
                <a16:creationId xmlns:a16="http://schemas.microsoft.com/office/drawing/2014/main" id="{1771D718-CB16-B398-DE46-C4E09D6EFCB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B14C2CAD-83FF-387B-34E3-89734105730E}"/>
              </a:ext>
            </a:extLst>
          </p:cNvPr>
          <p:cNvPicPr>
            <a:picLocks noChangeAspect="1"/>
          </p:cNvPicPr>
          <p:nvPr/>
        </p:nvPicPr>
        <p:blipFill>
          <a:blip r:embed="rId2"/>
          <a:stretch>
            <a:fillRect/>
          </a:stretch>
        </p:blipFill>
        <p:spPr>
          <a:xfrm>
            <a:off x="0" y="3437988"/>
            <a:ext cx="24384000" cy="9087924"/>
          </a:xfrm>
          <a:prstGeom prst="rect">
            <a:avLst/>
          </a:prstGeom>
        </p:spPr>
      </p:pic>
    </p:spTree>
    <p:extLst>
      <p:ext uri="{BB962C8B-B14F-4D97-AF65-F5344CB8AC3E}">
        <p14:creationId xmlns:p14="http://schemas.microsoft.com/office/powerpoint/2010/main" val="71194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F3C75-ABF1-F5F3-6E69-A365053309EF}"/>
              </a:ext>
            </a:extLst>
          </p:cNvPr>
          <p:cNvSpPr>
            <a:spLocks noGrp="1"/>
          </p:cNvSpPr>
          <p:nvPr>
            <p:ph type="title"/>
          </p:nvPr>
        </p:nvSpPr>
        <p:spPr/>
        <p:txBody>
          <a:bodyPr/>
          <a:lstStyle/>
          <a:p>
            <a:r>
              <a:rPr lang="nl-NL" dirty="0">
                <a:solidFill>
                  <a:srgbClr val="D2762B"/>
                </a:solidFill>
              </a:rPr>
              <a:t>Ervaringen</a:t>
            </a:r>
          </a:p>
        </p:txBody>
      </p:sp>
      <p:sp>
        <p:nvSpPr>
          <p:cNvPr id="3" name="Tijdelijke aanduiding voor inhoud 2">
            <a:extLst>
              <a:ext uri="{FF2B5EF4-FFF2-40B4-BE49-F238E27FC236}">
                <a16:creationId xmlns:a16="http://schemas.microsoft.com/office/drawing/2014/main" id="{8905CCA2-28CE-905A-0D94-802134B098A2}"/>
              </a:ext>
            </a:extLst>
          </p:cNvPr>
          <p:cNvSpPr>
            <a:spLocks noGrp="1"/>
          </p:cNvSpPr>
          <p:nvPr>
            <p:ph idx="1"/>
          </p:nvPr>
        </p:nvSpPr>
        <p:spPr/>
        <p:txBody>
          <a:bodyPr/>
          <a:lstStyle/>
          <a:p>
            <a:r>
              <a:rPr lang="nl-NL" dirty="0"/>
              <a:t>Veel soorten </a:t>
            </a:r>
            <a:r>
              <a:rPr lang="nl-NL" dirty="0" err="1"/>
              <a:t>vendors</a:t>
            </a:r>
            <a:endParaRPr lang="nl-NL" dirty="0"/>
          </a:p>
          <a:p>
            <a:r>
              <a:rPr lang="nl-NL" dirty="0"/>
              <a:t>Van de arts-onderzoeker</a:t>
            </a:r>
          </a:p>
          <a:p>
            <a:r>
              <a:rPr lang="nl-NL" dirty="0"/>
              <a:t>Lid van de METC commissie</a:t>
            </a:r>
          </a:p>
        </p:txBody>
      </p:sp>
    </p:spTree>
    <p:extLst>
      <p:ext uri="{BB962C8B-B14F-4D97-AF65-F5344CB8AC3E}">
        <p14:creationId xmlns:p14="http://schemas.microsoft.com/office/powerpoint/2010/main" val="90407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B61FD-80B4-9444-6E5E-AA935C2C3E32}"/>
              </a:ext>
            </a:extLst>
          </p:cNvPr>
          <p:cNvSpPr>
            <a:spLocks noGrp="1"/>
          </p:cNvSpPr>
          <p:nvPr>
            <p:ph type="title"/>
          </p:nvPr>
        </p:nvSpPr>
        <p:spPr>
          <a:xfrm>
            <a:off x="2625670" y="1371598"/>
            <a:ext cx="17830804" cy="2743200"/>
          </a:xfrm>
        </p:spPr>
        <p:txBody>
          <a:bodyPr/>
          <a:lstStyle/>
          <a:p>
            <a:r>
              <a:rPr lang="nl-NL" dirty="0">
                <a:solidFill>
                  <a:srgbClr val="D2762B"/>
                </a:solidFill>
              </a:rPr>
              <a:t>Soorten </a:t>
            </a:r>
            <a:r>
              <a:rPr lang="nl-NL" dirty="0" err="1">
                <a:solidFill>
                  <a:srgbClr val="D2762B"/>
                </a:solidFill>
              </a:rPr>
              <a:t>vendors</a:t>
            </a:r>
            <a:endParaRPr lang="nl-NL" dirty="0">
              <a:solidFill>
                <a:srgbClr val="D2762B"/>
              </a:solidFill>
            </a:endParaRPr>
          </a:p>
        </p:txBody>
      </p:sp>
      <p:pic>
        <p:nvPicPr>
          <p:cNvPr id="2050" name="Picture 2" descr="Partners en klanten | Maastricht University">
            <a:extLst>
              <a:ext uri="{FF2B5EF4-FFF2-40B4-BE49-F238E27FC236}">
                <a16:creationId xmlns:a16="http://schemas.microsoft.com/office/drawing/2014/main" id="{B53DBF28-2DE7-2D39-DDE1-2FBDE8491A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3452" y="4856883"/>
            <a:ext cx="8664044" cy="45827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219B10A-B2B9-009D-69E0-EB7081C9C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999" y="1896666"/>
            <a:ext cx="12782550" cy="71901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034903B-FD4D-17C1-13B2-F9DA8B3CB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0" y="8267700"/>
            <a:ext cx="4191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Your Research Clinical Trial Management System (CTMS)">
            <a:extLst>
              <a:ext uri="{FF2B5EF4-FFF2-40B4-BE49-F238E27FC236}">
                <a16:creationId xmlns:a16="http://schemas.microsoft.com/office/drawing/2014/main" id="{1DCA2E2A-E93B-5295-B7E4-54AFEF96A9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49" y="9990535"/>
            <a:ext cx="98869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04916"/>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Aangepast</PresentationFormat>
  <Paragraphs>86</Paragraphs>
  <Slides>16</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Helvetica Neue</vt:lpstr>
      <vt:lpstr>Helvetica Neue Medium</vt:lpstr>
      <vt:lpstr>ITCFranklinGothic LT Pro CnBk</vt:lpstr>
      <vt:lpstr>ITCFranklinGothic LT Pro CnDm</vt:lpstr>
      <vt:lpstr>ITCFranklinGothic LT Pro CnDm (Hoofdtekst)</vt:lpstr>
      <vt:lpstr>21_BasicWhite</vt:lpstr>
      <vt:lpstr>Elektronische toestemming verlening</vt:lpstr>
      <vt:lpstr>Inhoud</vt:lpstr>
      <vt:lpstr>PowerPoint-presentatie</vt:lpstr>
      <vt:lpstr>Theorie</vt:lpstr>
      <vt:lpstr>Voorstellen </vt:lpstr>
      <vt:lpstr>Waarom e-consent?</vt:lpstr>
      <vt:lpstr>Augustus 2022</vt:lpstr>
      <vt:lpstr>Ervaringen</vt:lpstr>
      <vt:lpstr>Soorten vendors</vt:lpstr>
      <vt:lpstr>Soorten vendors</vt:lpstr>
      <vt:lpstr>Ervaringen arts-onderzoekers</vt:lpstr>
      <vt:lpstr>Ervaringen METC</vt:lpstr>
      <vt:lpstr>Ervaringen (onderzoeks)verpleegkundigen</vt:lpstr>
      <vt:lpstr>Mogelijk in de toekomst</vt:lpstr>
      <vt:lpstr>Dankjewel voor de aandacht!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Zanden, A.J.M. van der (Astrid)</dc:creator>
  <cp:lastModifiedBy>Garms, Linda</cp:lastModifiedBy>
  <cp:revision>9</cp:revision>
  <dcterms:modified xsi:type="dcterms:W3CDTF">2024-09-25T07:36:47Z</dcterms:modified>
</cp:coreProperties>
</file>