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485" r:id="rId2"/>
    <p:sldId id="675" r:id="rId3"/>
    <p:sldId id="277" r:id="rId4"/>
    <p:sldId id="695" r:id="rId5"/>
    <p:sldId id="676" r:id="rId6"/>
    <p:sldId id="486" r:id="rId7"/>
    <p:sldId id="257" r:id="rId8"/>
    <p:sldId id="604" r:id="rId9"/>
    <p:sldId id="605" r:id="rId10"/>
    <p:sldId id="260" r:id="rId11"/>
    <p:sldId id="677" r:id="rId12"/>
    <p:sldId id="678" r:id="rId13"/>
    <p:sldId id="679" r:id="rId14"/>
    <p:sldId id="622" r:id="rId15"/>
    <p:sldId id="691" r:id="rId16"/>
    <p:sldId id="681" r:id="rId17"/>
    <p:sldId id="624" r:id="rId18"/>
    <p:sldId id="572" r:id="rId19"/>
    <p:sldId id="662" r:id="rId20"/>
    <p:sldId id="667" r:id="rId21"/>
    <p:sldId id="694" r:id="rId22"/>
    <p:sldId id="689" r:id="rId23"/>
    <p:sldId id="680" r:id="rId24"/>
    <p:sldId id="682" r:id="rId25"/>
    <p:sldId id="683" r:id="rId26"/>
    <p:sldId id="684" r:id="rId27"/>
    <p:sldId id="685" r:id="rId28"/>
    <p:sldId id="686" r:id="rId29"/>
    <p:sldId id="692" r:id="rId30"/>
    <p:sldId id="693" r:id="rId31"/>
    <p:sldId id="611" r:id="rId32"/>
    <p:sldId id="687" r:id="rId33"/>
    <p:sldId id="621" r:id="rId3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95"/>
    <a:srgbClr val="FFC015"/>
    <a:srgbClr val="005889"/>
    <a:srgbClr val="F68A36"/>
    <a:srgbClr val="ED2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47"/>
    <p:restoredTop sz="91476" autoAdjust="0"/>
  </p:normalViewPr>
  <p:slideViewPr>
    <p:cSldViewPr snapToGrid="0" snapToObjects="1">
      <p:cViewPr varScale="1">
        <p:scale>
          <a:sx n="66" d="100"/>
          <a:sy n="66" d="100"/>
        </p:scale>
        <p:origin x="1374" y="4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3" d="100"/>
          <a:sy n="83" d="100"/>
        </p:scale>
        <p:origin x="335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0C5229-AF1E-754F-9330-288F0398EA89}" type="datetimeFigureOut">
              <a:rPr lang="nl-NL" smtClean="0"/>
              <a:t>29-12-22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38883B-0822-CA42-BF99-57531F389CD2}" type="slidenum">
              <a:rPr lang="nl-NL" smtClean="0"/>
              <a:t>‹nr.›</a:t>
            </a:fld>
            <a:endParaRPr lang="nl-NL"/>
          </a:p>
        </p:txBody>
      </p:sp>
    </p:spTree>
    <p:extLst>
      <p:ext uri="{BB962C8B-B14F-4D97-AF65-F5344CB8AC3E}">
        <p14:creationId xmlns:p14="http://schemas.microsoft.com/office/powerpoint/2010/main" val="4177747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jdelijke aanduiding voor dia-afbeelding 1"/>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3379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dirty="0"/>
          </a:p>
        </p:txBody>
      </p:sp>
      <p:sp>
        <p:nvSpPr>
          <p:cNvPr id="33796"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3A4703-18A1-4208-8E7D-3AFCACE166D0}" type="slidenum">
              <a:rPr lang="nl-NL" smtClean="0">
                <a:latin typeface="Arial" pitchFamily="34" charset="0"/>
              </a:rPr>
              <a:pPr/>
              <a:t>1</a:t>
            </a:fld>
            <a:endParaRPr lang="nl-NL">
              <a:latin typeface="Arial" pitchFamily="34" charset="0"/>
            </a:endParaRPr>
          </a:p>
        </p:txBody>
      </p:sp>
    </p:spTree>
    <p:extLst>
      <p:ext uri="{BB962C8B-B14F-4D97-AF65-F5344CB8AC3E}">
        <p14:creationId xmlns:p14="http://schemas.microsoft.com/office/powerpoint/2010/main" val="1867875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NL" dirty="0"/>
              <a:t>Comfort en stimulatie van oudsher sterk in langdurige zorg</a:t>
            </a:r>
          </a:p>
          <a:p>
            <a:r>
              <a:rPr lang="nl-NL" dirty="0"/>
              <a:t>Affectie, warme dementiezorg</a:t>
            </a:r>
          </a:p>
          <a:p>
            <a:endParaRPr lang="nl-NL" dirty="0"/>
          </a:p>
          <a:p>
            <a:r>
              <a:rPr lang="nl-NL" dirty="0"/>
              <a:t>Stimulatie: activiteiten, persoonsgericht, prikkelniveau in </a:t>
            </a:r>
            <a:r>
              <a:rPr lang="nl-NL" dirty="0" err="1"/>
              <a:t>STLs</a:t>
            </a:r>
            <a:r>
              <a:rPr lang="nl-NL" dirty="0"/>
              <a:t>, bij heftig probleemgedrag</a:t>
            </a:r>
          </a:p>
          <a:p>
            <a:endParaRPr lang="nl-NL" dirty="0"/>
          </a:p>
          <a:p>
            <a:r>
              <a:rPr lang="nl-NL" dirty="0"/>
              <a:t>Status: overtuigd van SPF door mevr. Van der Molen</a:t>
            </a:r>
          </a:p>
          <a:p>
            <a:endParaRPr lang="nl-NL" dirty="0"/>
          </a:p>
          <a:p>
            <a:r>
              <a:rPr lang="nl-NL" dirty="0"/>
              <a:t>Gedragsbevestiging: nuttig maken, klusjes doen, wederkerigheid </a:t>
            </a:r>
            <a:r>
              <a:rPr lang="nl-NL" dirty="0" err="1"/>
              <a:t>Myrra</a:t>
            </a:r>
            <a:r>
              <a:rPr lang="nl-NL" dirty="0"/>
              <a:t> </a:t>
            </a:r>
            <a:r>
              <a:rPr lang="nl-NL" dirty="0" err="1"/>
              <a:t>Vernooij</a:t>
            </a:r>
            <a:endParaRPr lang="nl-NL" dirty="0"/>
          </a:p>
          <a:p>
            <a:endParaRPr lang="nl-NL" dirty="0"/>
          </a:p>
          <a:p>
            <a:pPr marL="342900" marR="0" lvl="0" indent="-342900" algn="l" defTabSz="914400" rtl="0" eaLnBrk="0" fontAlgn="base" latinLnBrk="1" hangingPunct="0">
              <a:lnSpc>
                <a:spcPct val="100000"/>
              </a:lnSpc>
              <a:spcBef>
                <a:spcPct val="30000"/>
              </a:spcBef>
              <a:spcAft>
                <a:spcPct val="0"/>
              </a:spcAft>
              <a:buClrTx/>
              <a:buSzTx/>
              <a:buFontTx/>
              <a:buNone/>
              <a:tabLst/>
              <a:defRPr/>
            </a:pPr>
            <a:r>
              <a:rPr lang="nl-NL" dirty="0"/>
              <a:t>Geen behoeften vervuld: probleemgedrag, depressie</a:t>
            </a:r>
          </a:p>
          <a:p>
            <a:pPr marL="342900" marR="0" lvl="0" indent="-342900" algn="l" defTabSz="914400" rtl="0" eaLnBrk="0" fontAlgn="base" latinLnBrk="1" hangingPunct="0">
              <a:lnSpc>
                <a:spcPct val="100000"/>
              </a:lnSpc>
              <a:spcBef>
                <a:spcPct val="30000"/>
              </a:spcBef>
              <a:spcAft>
                <a:spcPct val="0"/>
              </a:spcAft>
              <a:buClrTx/>
              <a:buSzTx/>
              <a:buFontTx/>
              <a:buNone/>
              <a:tabLst/>
              <a:defRPr/>
            </a:pPr>
            <a:endParaRPr lang="nl-NL" dirty="0"/>
          </a:p>
          <a:p>
            <a:r>
              <a:rPr lang="nl-NL" dirty="0"/>
              <a:t>Zelfmanagementvaardigheden slecht: apathie</a:t>
            </a:r>
          </a:p>
          <a:p>
            <a:endParaRPr lang="nl-NL" dirty="0"/>
          </a:p>
          <a:p>
            <a:r>
              <a:rPr kumimoji="1" lang="nl-NL" sz="1200" kern="1200" dirty="0">
                <a:solidFill>
                  <a:schemeClr val="tx1"/>
                </a:solidFill>
                <a:effectLst/>
                <a:latin typeface="Arial" charset="0"/>
                <a:ea typeface="Malgun Gothic" pitchFamily="34" charset="-127"/>
                <a:cs typeface="Arial" charset="0"/>
              </a:rPr>
              <a:t>Het kwaliteitskader verpleeghuiszorg onderscheidt vier thema’s5 als het gaat om kwaliteit van persoons­ gerichte zorg en ondersteuning, te weten: </a:t>
            </a:r>
            <a:endParaRPr lang="nl-NL" dirty="0"/>
          </a:p>
          <a:p>
            <a:r>
              <a:rPr kumimoji="1" lang="nl-NL" sz="1200" kern="1200" dirty="0">
                <a:solidFill>
                  <a:schemeClr val="tx1"/>
                </a:solidFill>
                <a:effectLst/>
                <a:latin typeface="Arial" charset="0"/>
                <a:ea typeface="Malgun Gothic" pitchFamily="34" charset="-127"/>
                <a:cs typeface="Arial" charset="0"/>
              </a:rPr>
              <a:t>Compassie: de </a:t>
            </a:r>
            <a:r>
              <a:rPr kumimoji="1" lang="nl-NL" sz="1200" kern="1200" dirty="0" err="1">
                <a:solidFill>
                  <a:schemeClr val="tx1"/>
                </a:solidFill>
                <a:effectLst/>
                <a:latin typeface="Arial" charset="0"/>
                <a:ea typeface="Malgun Gothic" pitchFamily="34" charset="-127"/>
                <a:cs typeface="Arial" charset="0"/>
              </a:rPr>
              <a:t>cliënt</a:t>
            </a:r>
            <a:r>
              <a:rPr kumimoji="1" lang="nl-NL" sz="1200" kern="1200" dirty="0">
                <a:solidFill>
                  <a:schemeClr val="tx1"/>
                </a:solidFill>
                <a:effectLst/>
                <a:latin typeface="Arial" charset="0"/>
                <a:ea typeface="Malgun Gothic" pitchFamily="34" charset="-127"/>
                <a:cs typeface="Arial" charset="0"/>
              </a:rPr>
              <a:t> ervaart nabijheid, vertrouwen, aandacht en begrip; </a:t>
            </a:r>
          </a:p>
          <a:p>
            <a:r>
              <a:rPr kumimoji="1" lang="nl-NL" sz="1200" kern="1200" dirty="0">
                <a:solidFill>
                  <a:schemeClr val="tx1"/>
                </a:solidFill>
                <a:effectLst/>
                <a:latin typeface="Arial" charset="0"/>
                <a:ea typeface="Malgun Gothic" pitchFamily="34" charset="-127"/>
                <a:cs typeface="Arial" charset="0"/>
              </a:rPr>
              <a:t>Uniek zijn: de </a:t>
            </a:r>
            <a:r>
              <a:rPr kumimoji="1" lang="nl-NL" sz="1200" kern="1200" dirty="0" err="1">
                <a:solidFill>
                  <a:schemeClr val="tx1"/>
                </a:solidFill>
                <a:effectLst/>
                <a:latin typeface="Arial" charset="0"/>
                <a:ea typeface="Malgun Gothic" pitchFamily="34" charset="-127"/>
                <a:cs typeface="Arial" charset="0"/>
              </a:rPr>
              <a:t>cliënt</a:t>
            </a:r>
            <a:r>
              <a:rPr kumimoji="1" lang="nl-NL" sz="1200" kern="1200" dirty="0">
                <a:solidFill>
                  <a:schemeClr val="tx1"/>
                </a:solidFill>
                <a:effectLst/>
                <a:latin typeface="Arial" charset="0"/>
                <a:ea typeface="Malgun Gothic" pitchFamily="34" charset="-127"/>
                <a:cs typeface="Arial" charset="0"/>
              </a:rPr>
              <a:t> wordt gezien als mens met een persoonlijke context die ertoe doet en met een </a:t>
            </a:r>
          </a:p>
          <a:p>
            <a:r>
              <a:rPr kumimoji="1" lang="nl-NL" sz="1200" kern="1200" dirty="0">
                <a:solidFill>
                  <a:schemeClr val="tx1"/>
                </a:solidFill>
                <a:effectLst/>
                <a:latin typeface="Arial" charset="0"/>
                <a:ea typeface="Malgun Gothic" pitchFamily="34" charset="-127"/>
                <a:cs typeface="Arial" charset="0"/>
              </a:rPr>
              <a:t>eigen identiteit die tot zijn recht komt; </a:t>
            </a:r>
          </a:p>
          <a:p>
            <a:r>
              <a:rPr kumimoji="1" lang="nl-NL" sz="1200" kern="1200" dirty="0">
                <a:solidFill>
                  <a:schemeClr val="tx1"/>
                </a:solidFill>
                <a:effectLst/>
                <a:latin typeface="Arial" charset="0"/>
                <a:ea typeface="Malgun Gothic" pitchFamily="34" charset="-127"/>
                <a:cs typeface="Arial" charset="0"/>
              </a:rPr>
              <a:t>Autonomie: voor de </a:t>
            </a:r>
            <a:r>
              <a:rPr kumimoji="1" lang="nl-NL" sz="1200" kern="1200" dirty="0" err="1">
                <a:solidFill>
                  <a:schemeClr val="tx1"/>
                </a:solidFill>
                <a:effectLst/>
                <a:latin typeface="Arial" charset="0"/>
                <a:ea typeface="Malgun Gothic" pitchFamily="34" charset="-127"/>
                <a:cs typeface="Arial" charset="0"/>
              </a:rPr>
              <a:t>cliënt</a:t>
            </a:r>
            <a:r>
              <a:rPr kumimoji="1" lang="nl-NL" sz="1200" kern="1200" dirty="0">
                <a:solidFill>
                  <a:schemeClr val="tx1"/>
                </a:solidFill>
                <a:effectLst/>
                <a:latin typeface="Arial" charset="0"/>
                <a:ea typeface="Malgun Gothic" pitchFamily="34" charset="-127"/>
                <a:cs typeface="Arial" charset="0"/>
              </a:rPr>
              <a:t> is de mogelijkheid van eigen regie over leven en welbevinden leidend, ook </a:t>
            </a:r>
          </a:p>
          <a:p>
            <a:r>
              <a:rPr kumimoji="1" lang="nl-NL" sz="1200" kern="1200" dirty="0">
                <a:solidFill>
                  <a:schemeClr val="tx1"/>
                </a:solidFill>
                <a:effectLst/>
                <a:latin typeface="Arial" charset="0"/>
                <a:ea typeface="Malgun Gothic" pitchFamily="34" charset="-127"/>
                <a:cs typeface="Arial" charset="0"/>
              </a:rPr>
              <a:t>bij de zorg in de laatste levensfase; </a:t>
            </a:r>
          </a:p>
          <a:p>
            <a:r>
              <a:rPr kumimoji="1" lang="nl-NL" sz="1200" kern="1200" dirty="0">
                <a:solidFill>
                  <a:schemeClr val="tx1"/>
                </a:solidFill>
                <a:effectLst/>
                <a:latin typeface="Arial" charset="0"/>
                <a:ea typeface="Malgun Gothic" pitchFamily="34" charset="-127"/>
                <a:cs typeface="Arial" charset="0"/>
              </a:rPr>
              <a:t>Zorgdoelen: iedere </a:t>
            </a:r>
            <a:r>
              <a:rPr kumimoji="1" lang="nl-NL" sz="1200" kern="1200" dirty="0" err="1">
                <a:solidFill>
                  <a:schemeClr val="tx1"/>
                </a:solidFill>
                <a:effectLst/>
                <a:latin typeface="Arial" charset="0"/>
                <a:ea typeface="Malgun Gothic" pitchFamily="34" charset="-127"/>
                <a:cs typeface="Arial" charset="0"/>
              </a:rPr>
              <a:t>cliënt</a:t>
            </a:r>
            <a:r>
              <a:rPr kumimoji="1" lang="nl-NL" sz="1200" kern="1200" dirty="0">
                <a:solidFill>
                  <a:schemeClr val="tx1"/>
                </a:solidFill>
                <a:effectLst/>
                <a:latin typeface="Arial" charset="0"/>
                <a:ea typeface="Malgun Gothic" pitchFamily="34" charset="-127"/>
                <a:cs typeface="Arial" charset="0"/>
              </a:rPr>
              <a:t> hee vastgelegde afspraken over (en inspraak bij) de doelen ten aanzien </a:t>
            </a:r>
          </a:p>
          <a:p>
            <a:r>
              <a:rPr kumimoji="1" lang="nl-NL" sz="1200" kern="1200" dirty="0">
                <a:solidFill>
                  <a:schemeClr val="tx1"/>
                </a:solidFill>
                <a:effectLst/>
                <a:latin typeface="Arial" charset="0"/>
                <a:ea typeface="Malgun Gothic" pitchFamily="34" charset="-127"/>
                <a:cs typeface="Arial" charset="0"/>
              </a:rPr>
              <a:t>van zijn/haar zorg, behandeling en ondersteuning. </a:t>
            </a:r>
          </a:p>
          <a:p>
            <a:endParaRPr lang="nl-NL" dirty="0"/>
          </a:p>
          <a:p>
            <a:r>
              <a:rPr kumimoji="1" lang="nl-NL" sz="1200" kern="1200" dirty="0">
                <a:solidFill>
                  <a:schemeClr val="tx1"/>
                </a:solidFill>
                <a:effectLst/>
                <a:latin typeface="Arial" charset="0"/>
                <a:ea typeface="Malgun Gothic" pitchFamily="34" charset="-127"/>
                <a:cs typeface="Arial" charset="0"/>
              </a:rPr>
              <a:t>Vijf thema’s (zingeving, zinvolle dagbesteding, schoon en verzorgd lichaam plus verzorgde kleding, </a:t>
            </a:r>
          </a:p>
          <a:p>
            <a:r>
              <a:rPr kumimoji="1" lang="nl-NL" sz="1200" kern="1200" dirty="0">
                <a:solidFill>
                  <a:schemeClr val="tx1"/>
                </a:solidFill>
                <a:effectLst/>
                <a:latin typeface="Arial" charset="0"/>
                <a:ea typeface="Malgun Gothic" pitchFamily="34" charset="-127"/>
                <a:cs typeface="Arial" charset="0"/>
              </a:rPr>
              <a:t>familieparticipatie &amp; inzet vrijwilligers en wooncomfort) zijn leidend bij kwaliteitsverbetering op het </a:t>
            </a:r>
          </a:p>
          <a:p>
            <a:r>
              <a:rPr kumimoji="1" lang="nl-NL" sz="1200" kern="1200" dirty="0">
                <a:solidFill>
                  <a:schemeClr val="tx1"/>
                </a:solidFill>
                <a:effectLst/>
                <a:latin typeface="Arial" charset="0"/>
                <a:ea typeface="Malgun Gothic" pitchFamily="34" charset="-127"/>
                <a:cs typeface="Arial" charset="0"/>
              </a:rPr>
              <a:t>terrein van wonen en welzijn. </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FE53C311-BF3A-4FC7-AB01-41890410BA9B}" type="slidenum">
              <a:rPr lang="en-US" altLang="ko-KR" smtClean="0"/>
              <a:pPr/>
              <a:t>17</a:t>
            </a:fld>
            <a:endParaRPr lang="en-US" altLang="ko-KR"/>
          </a:p>
        </p:txBody>
      </p:sp>
    </p:spTree>
    <p:extLst>
      <p:ext uri="{BB962C8B-B14F-4D97-AF65-F5344CB8AC3E}">
        <p14:creationId xmlns:p14="http://schemas.microsoft.com/office/powerpoint/2010/main" val="3511954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NL" dirty="0"/>
              <a:t>Comfort en stimulatie van oudsher sterk in langdurige zorg</a:t>
            </a:r>
          </a:p>
          <a:p>
            <a:r>
              <a:rPr lang="nl-NL" dirty="0"/>
              <a:t>Affectie, warme dementiezorg</a:t>
            </a:r>
          </a:p>
          <a:p>
            <a:endParaRPr lang="nl-NL" dirty="0"/>
          </a:p>
          <a:p>
            <a:r>
              <a:rPr lang="nl-NL" dirty="0"/>
              <a:t>Stimulatie: activiteiten, persoonsgericht, prikkelniveau in </a:t>
            </a:r>
            <a:r>
              <a:rPr lang="nl-NL" dirty="0" err="1"/>
              <a:t>STLs</a:t>
            </a:r>
            <a:r>
              <a:rPr lang="nl-NL" dirty="0"/>
              <a:t>, bij heftig probleemgedrag</a:t>
            </a:r>
          </a:p>
          <a:p>
            <a:endParaRPr lang="nl-NL" dirty="0"/>
          </a:p>
          <a:p>
            <a:r>
              <a:rPr lang="nl-NL" dirty="0"/>
              <a:t>Status: overtuigd van SPF door mevr. Van der Molen</a:t>
            </a:r>
          </a:p>
          <a:p>
            <a:endParaRPr lang="nl-NL" dirty="0"/>
          </a:p>
          <a:p>
            <a:r>
              <a:rPr lang="nl-NL" dirty="0"/>
              <a:t>Gedragsbevestiging: nuttig maken, klusjes doen, wederkerigheid </a:t>
            </a:r>
            <a:r>
              <a:rPr lang="nl-NL" dirty="0" err="1"/>
              <a:t>Myrra</a:t>
            </a:r>
            <a:r>
              <a:rPr lang="nl-NL" dirty="0"/>
              <a:t> </a:t>
            </a:r>
            <a:r>
              <a:rPr lang="nl-NL" dirty="0" err="1"/>
              <a:t>Vernooij</a:t>
            </a:r>
            <a:endParaRPr lang="nl-NL" dirty="0"/>
          </a:p>
          <a:p>
            <a:endParaRPr lang="nl-NL" dirty="0"/>
          </a:p>
          <a:p>
            <a:pPr marL="342900" marR="0" lvl="0" indent="-342900" algn="l" defTabSz="914400" rtl="0" eaLnBrk="0" fontAlgn="base" latinLnBrk="1" hangingPunct="0">
              <a:lnSpc>
                <a:spcPct val="100000"/>
              </a:lnSpc>
              <a:spcBef>
                <a:spcPct val="30000"/>
              </a:spcBef>
              <a:spcAft>
                <a:spcPct val="0"/>
              </a:spcAft>
              <a:buClrTx/>
              <a:buSzTx/>
              <a:buFontTx/>
              <a:buNone/>
              <a:tabLst/>
              <a:defRPr/>
            </a:pPr>
            <a:r>
              <a:rPr lang="nl-NL" dirty="0"/>
              <a:t>Geen behoeften vervuld: probleemgedrag, depressie</a:t>
            </a:r>
          </a:p>
          <a:p>
            <a:pPr marL="342900" marR="0" lvl="0" indent="-342900" algn="l" defTabSz="914400" rtl="0" eaLnBrk="0" fontAlgn="base" latinLnBrk="1" hangingPunct="0">
              <a:lnSpc>
                <a:spcPct val="100000"/>
              </a:lnSpc>
              <a:spcBef>
                <a:spcPct val="30000"/>
              </a:spcBef>
              <a:spcAft>
                <a:spcPct val="0"/>
              </a:spcAft>
              <a:buClrTx/>
              <a:buSzTx/>
              <a:buFontTx/>
              <a:buNone/>
              <a:tabLst/>
              <a:defRPr/>
            </a:pPr>
            <a:endParaRPr lang="nl-NL" dirty="0"/>
          </a:p>
          <a:p>
            <a:r>
              <a:rPr lang="nl-NL" dirty="0"/>
              <a:t>Zelfmanagementvaardigheden slecht: apathie</a:t>
            </a:r>
          </a:p>
          <a:p>
            <a:endParaRPr lang="nl-NL" dirty="0"/>
          </a:p>
          <a:p>
            <a:r>
              <a:rPr kumimoji="1" lang="nl-NL" sz="1200" kern="1200" dirty="0">
                <a:solidFill>
                  <a:schemeClr val="tx1"/>
                </a:solidFill>
                <a:effectLst/>
                <a:latin typeface="Arial" charset="0"/>
                <a:ea typeface="Malgun Gothic" pitchFamily="34" charset="-127"/>
                <a:cs typeface="Arial" charset="0"/>
              </a:rPr>
              <a:t>Het kwaliteitskader verpleeghuiszorg onderscheidt vier thema’s5 als het gaat om kwaliteit van persoons­ gerichte zorg en ondersteuning, te weten: </a:t>
            </a:r>
            <a:endParaRPr lang="nl-NL" dirty="0"/>
          </a:p>
          <a:p>
            <a:r>
              <a:rPr kumimoji="1" lang="nl-NL" sz="1200" kern="1200" dirty="0">
                <a:solidFill>
                  <a:schemeClr val="tx1"/>
                </a:solidFill>
                <a:effectLst/>
                <a:latin typeface="Arial" charset="0"/>
                <a:ea typeface="Malgun Gothic" pitchFamily="34" charset="-127"/>
                <a:cs typeface="Arial" charset="0"/>
              </a:rPr>
              <a:t>Compassie: de </a:t>
            </a:r>
            <a:r>
              <a:rPr kumimoji="1" lang="nl-NL" sz="1200" kern="1200" dirty="0" err="1">
                <a:solidFill>
                  <a:schemeClr val="tx1"/>
                </a:solidFill>
                <a:effectLst/>
                <a:latin typeface="Arial" charset="0"/>
                <a:ea typeface="Malgun Gothic" pitchFamily="34" charset="-127"/>
                <a:cs typeface="Arial" charset="0"/>
              </a:rPr>
              <a:t>cliënt</a:t>
            </a:r>
            <a:r>
              <a:rPr kumimoji="1" lang="nl-NL" sz="1200" kern="1200" dirty="0">
                <a:solidFill>
                  <a:schemeClr val="tx1"/>
                </a:solidFill>
                <a:effectLst/>
                <a:latin typeface="Arial" charset="0"/>
                <a:ea typeface="Malgun Gothic" pitchFamily="34" charset="-127"/>
                <a:cs typeface="Arial" charset="0"/>
              </a:rPr>
              <a:t> ervaart nabijheid, vertrouwen, aandacht en begrip; </a:t>
            </a:r>
          </a:p>
          <a:p>
            <a:r>
              <a:rPr kumimoji="1" lang="nl-NL" sz="1200" kern="1200" dirty="0">
                <a:solidFill>
                  <a:schemeClr val="tx1"/>
                </a:solidFill>
                <a:effectLst/>
                <a:latin typeface="Arial" charset="0"/>
                <a:ea typeface="Malgun Gothic" pitchFamily="34" charset="-127"/>
                <a:cs typeface="Arial" charset="0"/>
              </a:rPr>
              <a:t>Uniek zijn: de </a:t>
            </a:r>
            <a:r>
              <a:rPr kumimoji="1" lang="nl-NL" sz="1200" kern="1200" dirty="0" err="1">
                <a:solidFill>
                  <a:schemeClr val="tx1"/>
                </a:solidFill>
                <a:effectLst/>
                <a:latin typeface="Arial" charset="0"/>
                <a:ea typeface="Malgun Gothic" pitchFamily="34" charset="-127"/>
                <a:cs typeface="Arial" charset="0"/>
              </a:rPr>
              <a:t>cliënt</a:t>
            </a:r>
            <a:r>
              <a:rPr kumimoji="1" lang="nl-NL" sz="1200" kern="1200" dirty="0">
                <a:solidFill>
                  <a:schemeClr val="tx1"/>
                </a:solidFill>
                <a:effectLst/>
                <a:latin typeface="Arial" charset="0"/>
                <a:ea typeface="Malgun Gothic" pitchFamily="34" charset="-127"/>
                <a:cs typeface="Arial" charset="0"/>
              </a:rPr>
              <a:t> wordt gezien als mens met een persoonlijke context die ertoe doet en met een </a:t>
            </a:r>
          </a:p>
          <a:p>
            <a:r>
              <a:rPr kumimoji="1" lang="nl-NL" sz="1200" kern="1200" dirty="0">
                <a:solidFill>
                  <a:schemeClr val="tx1"/>
                </a:solidFill>
                <a:effectLst/>
                <a:latin typeface="Arial" charset="0"/>
                <a:ea typeface="Malgun Gothic" pitchFamily="34" charset="-127"/>
                <a:cs typeface="Arial" charset="0"/>
              </a:rPr>
              <a:t>eigen identiteit die tot zijn recht komt; </a:t>
            </a:r>
          </a:p>
          <a:p>
            <a:r>
              <a:rPr kumimoji="1" lang="nl-NL" sz="1200" kern="1200" dirty="0">
                <a:solidFill>
                  <a:schemeClr val="tx1"/>
                </a:solidFill>
                <a:effectLst/>
                <a:latin typeface="Arial" charset="0"/>
                <a:ea typeface="Malgun Gothic" pitchFamily="34" charset="-127"/>
                <a:cs typeface="Arial" charset="0"/>
              </a:rPr>
              <a:t>Autonomie: voor de </a:t>
            </a:r>
            <a:r>
              <a:rPr kumimoji="1" lang="nl-NL" sz="1200" kern="1200" dirty="0" err="1">
                <a:solidFill>
                  <a:schemeClr val="tx1"/>
                </a:solidFill>
                <a:effectLst/>
                <a:latin typeface="Arial" charset="0"/>
                <a:ea typeface="Malgun Gothic" pitchFamily="34" charset="-127"/>
                <a:cs typeface="Arial" charset="0"/>
              </a:rPr>
              <a:t>cliënt</a:t>
            </a:r>
            <a:r>
              <a:rPr kumimoji="1" lang="nl-NL" sz="1200" kern="1200" dirty="0">
                <a:solidFill>
                  <a:schemeClr val="tx1"/>
                </a:solidFill>
                <a:effectLst/>
                <a:latin typeface="Arial" charset="0"/>
                <a:ea typeface="Malgun Gothic" pitchFamily="34" charset="-127"/>
                <a:cs typeface="Arial" charset="0"/>
              </a:rPr>
              <a:t> is de mogelijkheid van eigen regie over leven en welbevinden leidend, ook </a:t>
            </a:r>
          </a:p>
          <a:p>
            <a:r>
              <a:rPr kumimoji="1" lang="nl-NL" sz="1200" kern="1200" dirty="0">
                <a:solidFill>
                  <a:schemeClr val="tx1"/>
                </a:solidFill>
                <a:effectLst/>
                <a:latin typeface="Arial" charset="0"/>
                <a:ea typeface="Malgun Gothic" pitchFamily="34" charset="-127"/>
                <a:cs typeface="Arial" charset="0"/>
              </a:rPr>
              <a:t>bij de zorg in de laatste levensfase; </a:t>
            </a:r>
          </a:p>
          <a:p>
            <a:r>
              <a:rPr kumimoji="1" lang="nl-NL" sz="1200" kern="1200" dirty="0">
                <a:solidFill>
                  <a:schemeClr val="tx1"/>
                </a:solidFill>
                <a:effectLst/>
                <a:latin typeface="Arial" charset="0"/>
                <a:ea typeface="Malgun Gothic" pitchFamily="34" charset="-127"/>
                <a:cs typeface="Arial" charset="0"/>
              </a:rPr>
              <a:t>Zorgdoelen: iedere </a:t>
            </a:r>
            <a:r>
              <a:rPr kumimoji="1" lang="nl-NL" sz="1200" kern="1200" dirty="0" err="1">
                <a:solidFill>
                  <a:schemeClr val="tx1"/>
                </a:solidFill>
                <a:effectLst/>
                <a:latin typeface="Arial" charset="0"/>
                <a:ea typeface="Malgun Gothic" pitchFamily="34" charset="-127"/>
                <a:cs typeface="Arial" charset="0"/>
              </a:rPr>
              <a:t>cliënt</a:t>
            </a:r>
            <a:r>
              <a:rPr kumimoji="1" lang="nl-NL" sz="1200" kern="1200" dirty="0">
                <a:solidFill>
                  <a:schemeClr val="tx1"/>
                </a:solidFill>
                <a:effectLst/>
                <a:latin typeface="Arial" charset="0"/>
                <a:ea typeface="Malgun Gothic" pitchFamily="34" charset="-127"/>
                <a:cs typeface="Arial" charset="0"/>
              </a:rPr>
              <a:t> hee vastgelegde afspraken over (en inspraak bij) de doelen ten aanzien </a:t>
            </a:r>
          </a:p>
          <a:p>
            <a:r>
              <a:rPr kumimoji="1" lang="nl-NL" sz="1200" kern="1200" dirty="0">
                <a:solidFill>
                  <a:schemeClr val="tx1"/>
                </a:solidFill>
                <a:effectLst/>
                <a:latin typeface="Arial" charset="0"/>
                <a:ea typeface="Malgun Gothic" pitchFamily="34" charset="-127"/>
                <a:cs typeface="Arial" charset="0"/>
              </a:rPr>
              <a:t>van zijn/haar zorg, behandeling en ondersteuning. </a:t>
            </a:r>
          </a:p>
          <a:p>
            <a:endParaRPr lang="nl-NL" dirty="0"/>
          </a:p>
          <a:p>
            <a:r>
              <a:rPr kumimoji="1" lang="nl-NL" sz="1200" kern="1200" dirty="0">
                <a:solidFill>
                  <a:schemeClr val="tx1"/>
                </a:solidFill>
                <a:effectLst/>
                <a:latin typeface="Arial" charset="0"/>
                <a:ea typeface="Malgun Gothic" pitchFamily="34" charset="-127"/>
                <a:cs typeface="Arial" charset="0"/>
              </a:rPr>
              <a:t>Vijf thema’s (zingeving, zinvolle dagbesteding, schoon en verzorgd lichaam plus verzorgde kleding, </a:t>
            </a:r>
          </a:p>
          <a:p>
            <a:r>
              <a:rPr kumimoji="1" lang="nl-NL" sz="1200" kern="1200" dirty="0">
                <a:solidFill>
                  <a:schemeClr val="tx1"/>
                </a:solidFill>
                <a:effectLst/>
                <a:latin typeface="Arial" charset="0"/>
                <a:ea typeface="Malgun Gothic" pitchFamily="34" charset="-127"/>
                <a:cs typeface="Arial" charset="0"/>
              </a:rPr>
              <a:t>familieparticipatie &amp; inzet vrijwilligers en wooncomfort) zijn leidend bij kwaliteitsverbetering op het </a:t>
            </a:r>
          </a:p>
          <a:p>
            <a:r>
              <a:rPr kumimoji="1" lang="nl-NL" sz="1200" kern="1200" dirty="0">
                <a:solidFill>
                  <a:schemeClr val="tx1"/>
                </a:solidFill>
                <a:effectLst/>
                <a:latin typeface="Arial" charset="0"/>
                <a:ea typeface="Malgun Gothic" pitchFamily="34" charset="-127"/>
                <a:cs typeface="Arial" charset="0"/>
              </a:rPr>
              <a:t>terrein van wonen en welzijn. </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FE53C311-BF3A-4FC7-AB01-41890410BA9B}" type="slidenum">
              <a:rPr lang="en-US" altLang="ko-KR" smtClean="0"/>
              <a:pPr/>
              <a:t>18</a:t>
            </a:fld>
            <a:endParaRPr lang="en-US" altLang="ko-KR"/>
          </a:p>
        </p:txBody>
      </p:sp>
    </p:spTree>
    <p:extLst>
      <p:ext uri="{BB962C8B-B14F-4D97-AF65-F5344CB8AC3E}">
        <p14:creationId xmlns:p14="http://schemas.microsoft.com/office/powerpoint/2010/main" val="2677995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NL" dirty="0"/>
              <a:t>Comfort en stimulatie van oudsher sterk in langdurige zorg</a:t>
            </a:r>
          </a:p>
          <a:p>
            <a:r>
              <a:rPr lang="nl-NL" dirty="0"/>
              <a:t>Affectie, warme dementiezorg</a:t>
            </a:r>
          </a:p>
          <a:p>
            <a:endParaRPr lang="nl-NL" dirty="0"/>
          </a:p>
          <a:p>
            <a:r>
              <a:rPr lang="nl-NL" dirty="0"/>
              <a:t>Stimulatie: activiteiten, persoonsgericht, prikkelniveau in </a:t>
            </a:r>
            <a:r>
              <a:rPr lang="nl-NL" dirty="0" err="1"/>
              <a:t>STLs</a:t>
            </a:r>
            <a:r>
              <a:rPr lang="nl-NL" dirty="0"/>
              <a:t>, bij heftig probleemgedrag</a:t>
            </a:r>
          </a:p>
          <a:p>
            <a:endParaRPr lang="nl-NL" dirty="0"/>
          </a:p>
          <a:p>
            <a:r>
              <a:rPr lang="nl-NL" dirty="0"/>
              <a:t>Status: overtuigd van SPF door mevr. Van der Molen</a:t>
            </a:r>
          </a:p>
          <a:p>
            <a:endParaRPr lang="nl-NL" dirty="0"/>
          </a:p>
          <a:p>
            <a:r>
              <a:rPr lang="nl-NL" dirty="0"/>
              <a:t>Gedragsbevestiging: nuttig maken, klusjes doen, wederkerigheid </a:t>
            </a:r>
            <a:r>
              <a:rPr lang="nl-NL" dirty="0" err="1"/>
              <a:t>Myrra</a:t>
            </a:r>
            <a:r>
              <a:rPr lang="nl-NL" dirty="0"/>
              <a:t> </a:t>
            </a:r>
            <a:r>
              <a:rPr lang="nl-NL" dirty="0" err="1"/>
              <a:t>Vernooij</a:t>
            </a:r>
            <a:endParaRPr lang="nl-NL" dirty="0"/>
          </a:p>
          <a:p>
            <a:endParaRPr lang="nl-NL" dirty="0"/>
          </a:p>
          <a:p>
            <a:pPr marL="342900" marR="0" lvl="0" indent="-342900" algn="l" defTabSz="914400" rtl="0" eaLnBrk="0" fontAlgn="base" latinLnBrk="1" hangingPunct="0">
              <a:lnSpc>
                <a:spcPct val="100000"/>
              </a:lnSpc>
              <a:spcBef>
                <a:spcPct val="30000"/>
              </a:spcBef>
              <a:spcAft>
                <a:spcPct val="0"/>
              </a:spcAft>
              <a:buClrTx/>
              <a:buSzTx/>
              <a:buFontTx/>
              <a:buNone/>
              <a:tabLst/>
              <a:defRPr/>
            </a:pPr>
            <a:r>
              <a:rPr lang="nl-NL" dirty="0"/>
              <a:t>Geen behoeften vervuld: probleemgedrag, depressie</a:t>
            </a:r>
          </a:p>
          <a:p>
            <a:pPr marL="342900" marR="0" lvl="0" indent="-342900" algn="l" defTabSz="914400" rtl="0" eaLnBrk="0" fontAlgn="base" latinLnBrk="1" hangingPunct="0">
              <a:lnSpc>
                <a:spcPct val="100000"/>
              </a:lnSpc>
              <a:spcBef>
                <a:spcPct val="30000"/>
              </a:spcBef>
              <a:spcAft>
                <a:spcPct val="0"/>
              </a:spcAft>
              <a:buClrTx/>
              <a:buSzTx/>
              <a:buFontTx/>
              <a:buNone/>
              <a:tabLst/>
              <a:defRPr/>
            </a:pPr>
            <a:endParaRPr lang="nl-NL" dirty="0"/>
          </a:p>
          <a:p>
            <a:r>
              <a:rPr lang="nl-NL" dirty="0"/>
              <a:t>Zelfmanagementvaardigheden slecht: apathie</a:t>
            </a:r>
          </a:p>
          <a:p>
            <a:endParaRPr lang="nl-NL" dirty="0"/>
          </a:p>
          <a:p>
            <a:r>
              <a:rPr kumimoji="1" lang="nl-NL" sz="1200" kern="1200" dirty="0">
                <a:solidFill>
                  <a:schemeClr val="tx1"/>
                </a:solidFill>
                <a:effectLst/>
                <a:latin typeface="Arial" charset="0"/>
                <a:ea typeface="Malgun Gothic" pitchFamily="34" charset="-127"/>
                <a:cs typeface="Arial" charset="0"/>
              </a:rPr>
              <a:t>Het kwaliteitskader verpleeghuiszorg onderscheidt vier thema’s5 als het gaat om kwaliteit van persoons­ gerichte zorg en ondersteuning, te weten: </a:t>
            </a:r>
            <a:endParaRPr lang="nl-NL" dirty="0"/>
          </a:p>
          <a:p>
            <a:r>
              <a:rPr kumimoji="1" lang="nl-NL" sz="1200" kern="1200" dirty="0">
                <a:solidFill>
                  <a:schemeClr val="tx1"/>
                </a:solidFill>
                <a:effectLst/>
                <a:latin typeface="Arial" charset="0"/>
                <a:ea typeface="Malgun Gothic" pitchFamily="34" charset="-127"/>
                <a:cs typeface="Arial" charset="0"/>
              </a:rPr>
              <a:t>Compassie: de </a:t>
            </a:r>
            <a:r>
              <a:rPr kumimoji="1" lang="nl-NL" sz="1200" kern="1200" dirty="0" err="1">
                <a:solidFill>
                  <a:schemeClr val="tx1"/>
                </a:solidFill>
                <a:effectLst/>
                <a:latin typeface="Arial" charset="0"/>
                <a:ea typeface="Malgun Gothic" pitchFamily="34" charset="-127"/>
                <a:cs typeface="Arial" charset="0"/>
              </a:rPr>
              <a:t>cliënt</a:t>
            </a:r>
            <a:r>
              <a:rPr kumimoji="1" lang="nl-NL" sz="1200" kern="1200" dirty="0">
                <a:solidFill>
                  <a:schemeClr val="tx1"/>
                </a:solidFill>
                <a:effectLst/>
                <a:latin typeface="Arial" charset="0"/>
                <a:ea typeface="Malgun Gothic" pitchFamily="34" charset="-127"/>
                <a:cs typeface="Arial" charset="0"/>
              </a:rPr>
              <a:t> ervaart nabijheid, vertrouwen, aandacht en begrip; </a:t>
            </a:r>
          </a:p>
          <a:p>
            <a:r>
              <a:rPr kumimoji="1" lang="nl-NL" sz="1200" kern="1200" dirty="0">
                <a:solidFill>
                  <a:schemeClr val="tx1"/>
                </a:solidFill>
                <a:effectLst/>
                <a:latin typeface="Arial" charset="0"/>
                <a:ea typeface="Malgun Gothic" pitchFamily="34" charset="-127"/>
                <a:cs typeface="Arial" charset="0"/>
              </a:rPr>
              <a:t>Uniek zijn: de </a:t>
            </a:r>
            <a:r>
              <a:rPr kumimoji="1" lang="nl-NL" sz="1200" kern="1200" dirty="0" err="1">
                <a:solidFill>
                  <a:schemeClr val="tx1"/>
                </a:solidFill>
                <a:effectLst/>
                <a:latin typeface="Arial" charset="0"/>
                <a:ea typeface="Malgun Gothic" pitchFamily="34" charset="-127"/>
                <a:cs typeface="Arial" charset="0"/>
              </a:rPr>
              <a:t>cliënt</a:t>
            </a:r>
            <a:r>
              <a:rPr kumimoji="1" lang="nl-NL" sz="1200" kern="1200" dirty="0">
                <a:solidFill>
                  <a:schemeClr val="tx1"/>
                </a:solidFill>
                <a:effectLst/>
                <a:latin typeface="Arial" charset="0"/>
                <a:ea typeface="Malgun Gothic" pitchFamily="34" charset="-127"/>
                <a:cs typeface="Arial" charset="0"/>
              </a:rPr>
              <a:t> wordt gezien als mens met een persoonlijke context die ertoe doet en met een </a:t>
            </a:r>
          </a:p>
          <a:p>
            <a:r>
              <a:rPr kumimoji="1" lang="nl-NL" sz="1200" kern="1200" dirty="0">
                <a:solidFill>
                  <a:schemeClr val="tx1"/>
                </a:solidFill>
                <a:effectLst/>
                <a:latin typeface="Arial" charset="0"/>
                <a:ea typeface="Malgun Gothic" pitchFamily="34" charset="-127"/>
                <a:cs typeface="Arial" charset="0"/>
              </a:rPr>
              <a:t>eigen identiteit die tot zijn recht komt; </a:t>
            </a:r>
          </a:p>
          <a:p>
            <a:r>
              <a:rPr kumimoji="1" lang="nl-NL" sz="1200" kern="1200" dirty="0">
                <a:solidFill>
                  <a:schemeClr val="tx1"/>
                </a:solidFill>
                <a:effectLst/>
                <a:latin typeface="Arial" charset="0"/>
                <a:ea typeface="Malgun Gothic" pitchFamily="34" charset="-127"/>
                <a:cs typeface="Arial" charset="0"/>
              </a:rPr>
              <a:t>Autonomie: voor de </a:t>
            </a:r>
            <a:r>
              <a:rPr kumimoji="1" lang="nl-NL" sz="1200" kern="1200" dirty="0" err="1">
                <a:solidFill>
                  <a:schemeClr val="tx1"/>
                </a:solidFill>
                <a:effectLst/>
                <a:latin typeface="Arial" charset="0"/>
                <a:ea typeface="Malgun Gothic" pitchFamily="34" charset="-127"/>
                <a:cs typeface="Arial" charset="0"/>
              </a:rPr>
              <a:t>cliënt</a:t>
            </a:r>
            <a:r>
              <a:rPr kumimoji="1" lang="nl-NL" sz="1200" kern="1200" dirty="0">
                <a:solidFill>
                  <a:schemeClr val="tx1"/>
                </a:solidFill>
                <a:effectLst/>
                <a:latin typeface="Arial" charset="0"/>
                <a:ea typeface="Malgun Gothic" pitchFamily="34" charset="-127"/>
                <a:cs typeface="Arial" charset="0"/>
              </a:rPr>
              <a:t> is de mogelijkheid van eigen regie over leven en welbevinden leidend, ook </a:t>
            </a:r>
          </a:p>
          <a:p>
            <a:r>
              <a:rPr kumimoji="1" lang="nl-NL" sz="1200" kern="1200" dirty="0">
                <a:solidFill>
                  <a:schemeClr val="tx1"/>
                </a:solidFill>
                <a:effectLst/>
                <a:latin typeface="Arial" charset="0"/>
                <a:ea typeface="Malgun Gothic" pitchFamily="34" charset="-127"/>
                <a:cs typeface="Arial" charset="0"/>
              </a:rPr>
              <a:t>bij de zorg in de laatste levensfase; </a:t>
            </a:r>
          </a:p>
          <a:p>
            <a:r>
              <a:rPr kumimoji="1" lang="nl-NL" sz="1200" kern="1200" dirty="0">
                <a:solidFill>
                  <a:schemeClr val="tx1"/>
                </a:solidFill>
                <a:effectLst/>
                <a:latin typeface="Arial" charset="0"/>
                <a:ea typeface="Malgun Gothic" pitchFamily="34" charset="-127"/>
                <a:cs typeface="Arial" charset="0"/>
              </a:rPr>
              <a:t>Zorgdoelen: iedere </a:t>
            </a:r>
            <a:r>
              <a:rPr kumimoji="1" lang="nl-NL" sz="1200" kern="1200" dirty="0" err="1">
                <a:solidFill>
                  <a:schemeClr val="tx1"/>
                </a:solidFill>
                <a:effectLst/>
                <a:latin typeface="Arial" charset="0"/>
                <a:ea typeface="Malgun Gothic" pitchFamily="34" charset="-127"/>
                <a:cs typeface="Arial" charset="0"/>
              </a:rPr>
              <a:t>cliënt</a:t>
            </a:r>
            <a:r>
              <a:rPr kumimoji="1" lang="nl-NL" sz="1200" kern="1200" dirty="0">
                <a:solidFill>
                  <a:schemeClr val="tx1"/>
                </a:solidFill>
                <a:effectLst/>
                <a:latin typeface="Arial" charset="0"/>
                <a:ea typeface="Malgun Gothic" pitchFamily="34" charset="-127"/>
                <a:cs typeface="Arial" charset="0"/>
              </a:rPr>
              <a:t> hee vastgelegde afspraken over (en inspraak bij) de doelen ten aanzien </a:t>
            </a:r>
          </a:p>
          <a:p>
            <a:r>
              <a:rPr kumimoji="1" lang="nl-NL" sz="1200" kern="1200" dirty="0">
                <a:solidFill>
                  <a:schemeClr val="tx1"/>
                </a:solidFill>
                <a:effectLst/>
                <a:latin typeface="Arial" charset="0"/>
                <a:ea typeface="Malgun Gothic" pitchFamily="34" charset="-127"/>
                <a:cs typeface="Arial" charset="0"/>
              </a:rPr>
              <a:t>van zijn/haar zorg, behandeling en ondersteuning. </a:t>
            </a:r>
          </a:p>
          <a:p>
            <a:endParaRPr lang="nl-NL" dirty="0"/>
          </a:p>
          <a:p>
            <a:r>
              <a:rPr kumimoji="1" lang="nl-NL" sz="1200" kern="1200" dirty="0">
                <a:solidFill>
                  <a:schemeClr val="tx1"/>
                </a:solidFill>
                <a:effectLst/>
                <a:latin typeface="Arial" charset="0"/>
                <a:ea typeface="Malgun Gothic" pitchFamily="34" charset="-127"/>
                <a:cs typeface="Arial" charset="0"/>
              </a:rPr>
              <a:t>Vijf thema’s (zingeving, zinvolle dagbesteding, schoon en verzorgd lichaam plus verzorgde kleding, </a:t>
            </a:r>
          </a:p>
          <a:p>
            <a:r>
              <a:rPr kumimoji="1" lang="nl-NL" sz="1200" kern="1200" dirty="0">
                <a:solidFill>
                  <a:schemeClr val="tx1"/>
                </a:solidFill>
                <a:effectLst/>
                <a:latin typeface="Arial" charset="0"/>
                <a:ea typeface="Malgun Gothic" pitchFamily="34" charset="-127"/>
                <a:cs typeface="Arial" charset="0"/>
              </a:rPr>
              <a:t>familieparticipatie &amp; inzet vrijwilligers en wooncomfort) zijn leidend bij kwaliteitsverbetering op het </a:t>
            </a:r>
          </a:p>
          <a:p>
            <a:r>
              <a:rPr kumimoji="1" lang="nl-NL" sz="1200" kern="1200" dirty="0">
                <a:solidFill>
                  <a:schemeClr val="tx1"/>
                </a:solidFill>
                <a:effectLst/>
                <a:latin typeface="Arial" charset="0"/>
                <a:ea typeface="Malgun Gothic" pitchFamily="34" charset="-127"/>
                <a:cs typeface="Arial" charset="0"/>
              </a:rPr>
              <a:t>terrein van wonen en welzijn. </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FE53C311-BF3A-4FC7-AB01-41890410BA9B}" type="slidenum">
              <a:rPr lang="en-US" altLang="ko-KR" smtClean="0"/>
              <a:pPr/>
              <a:t>22</a:t>
            </a:fld>
            <a:endParaRPr lang="en-US" altLang="ko-KR"/>
          </a:p>
        </p:txBody>
      </p:sp>
    </p:spTree>
    <p:extLst>
      <p:ext uri="{BB962C8B-B14F-4D97-AF65-F5344CB8AC3E}">
        <p14:creationId xmlns:p14="http://schemas.microsoft.com/office/powerpoint/2010/main" val="2118222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NL" dirty="0"/>
              <a:t>Probleem bij apathie</a:t>
            </a:r>
          </a:p>
        </p:txBody>
      </p:sp>
      <p:sp>
        <p:nvSpPr>
          <p:cNvPr id="4" name="Tijdelijke aanduiding voor dianummer 3"/>
          <p:cNvSpPr>
            <a:spLocks noGrp="1"/>
          </p:cNvSpPr>
          <p:nvPr>
            <p:ph type="sldNum" sz="quarter" idx="5"/>
          </p:nvPr>
        </p:nvSpPr>
        <p:spPr/>
        <p:txBody>
          <a:bodyPr/>
          <a:lstStyle/>
          <a:p>
            <a:fld id="{FE53C311-BF3A-4FC7-AB01-41890410BA9B}" type="slidenum">
              <a:rPr lang="en-US" altLang="ko-KR" smtClean="0"/>
              <a:pPr/>
              <a:t>23</a:t>
            </a:fld>
            <a:endParaRPr lang="en-US" altLang="ko-KR"/>
          </a:p>
        </p:txBody>
      </p:sp>
    </p:spTree>
    <p:extLst>
      <p:ext uri="{BB962C8B-B14F-4D97-AF65-F5344CB8AC3E}">
        <p14:creationId xmlns:p14="http://schemas.microsoft.com/office/powerpoint/2010/main" val="3311979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1" kern="1200" dirty="0">
                <a:solidFill>
                  <a:schemeClr val="tx1"/>
                </a:solidFill>
                <a:effectLst/>
                <a:latin typeface="+mn-lt"/>
                <a:ea typeface="+mn-ea"/>
                <a:cs typeface="+mn-cs"/>
              </a:rPr>
              <a:t>DISCUSSION</a:t>
            </a:r>
          </a:p>
          <a:p>
            <a:r>
              <a:rPr lang="en-US" sz="1200" kern="1200" dirty="0">
                <a:solidFill>
                  <a:schemeClr val="tx1"/>
                </a:solidFill>
                <a:effectLst/>
                <a:latin typeface="+mn-lt"/>
                <a:ea typeface="+mn-ea"/>
                <a:cs typeface="+mn-cs"/>
              </a:rPr>
              <a:t>In this study, nursing home practitioners (mainly psychologists and elderly care physicians) reported that they noticed both increase and decrease in challenging behavior in residents, with slightly more increase. Several COVID-19 measures, such as a visit ban or changes in organized activities, were both thought to have positive and negative results on behavior. Half of the professionals reported that their work load increased and work satisfaction worsened during the measures. About half of the participants reported that the atmosphere within the units and the spirit between professional caregivers improved. </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study indicated a stronger negative effect of a visit ban in residents without dementia and residents with mild dementia compared to those with more advanced dementia. This is in accordance with the survey by Van </a:t>
            </a:r>
            <a:r>
              <a:rPr lang="en-US" sz="1200" kern="1200" dirty="0" err="1">
                <a:solidFill>
                  <a:schemeClr val="tx1"/>
                </a:solidFill>
                <a:effectLst/>
                <a:latin typeface="+mn-lt"/>
                <a:ea typeface="+mn-ea"/>
                <a:cs typeface="+mn-cs"/>
              </a:rPr>
              <a:t>Roest</a:t>
            </a:r>
            <a:r>
              <a:rPr lang="en-US" sz="1200" kern="1200" dirty="0">
                <a:solidFill>
                  <a:schemeClr val="tx1"/>
                </a:solidFill>
                <a:effectLst/>
                <a:latin typeface="+mn-lt"/>
                <a:ea typeface="+mn-ea"/>
                <a:cs typeface="+mn-cs"/>
              </a:rPr>
              <a:t> et al. (2020) that revealed negative effects especially in residents without cognitive impairments. Professionals seemed to undertake different strategies to minimize harmful effects of loneliness and social isolation, including video-calls with relatives. It is argued that virtual contacts cannot replace face-to-face interactions (</a:t>
            </a:r>
            <a:r>
              <a:rPr lang="en-US" sz="1200" kern="1200" dirty="0" err="1">
                <a:solidFill>
                  <a:schemeClr val="tx1"/>
                </a:solidFill>
                <a:effectLst/>
                <a:latin typeface="+mn-lt"/>
                <a:ea typeface="+mn-ea"/>
                <a:cs typeface="+mn-cs"/>
              </a:rPr>
              <a:t>Vernooij-Dassen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Verhey</a:t>
            </a:r>
            <a:r>
              <a:rPr lang="en-US" sz="1200" kern="1200" dirty="0">
                <a:solidFill>
                  <a:schemeClr val="tx1"/>
                </a:solidFill>
                <a:effectLst/>
                <a:latin typeface="+mn-lt"/>
                <a:ea typeface="+mn-ea"/>
                <a:cs typeface="+mn-cs"/>
              </a:rPr>
              <a:t>, &amp; </a:t>
            </a:r>
            <a:r>
              <a:rPr lang="en-US" sz="1200" kern="1200" dirty="0" err="1">
                <a:solidFill>
                  <a:schemeClr val="tx1"/>
                </a:solidFill>
                <a:effectLst/>
                <a:latin typeface="+mn-lt"/>
                <a:ea typeface="+mn-ea"/>
                <a:cs typeface="+mn-cs"/>
              </a:rPr>
              <a:t>Lapid</a:t>
            </a:r>
            <a:r>
              <a:rPr lang="en-US" sz="1200" kern="1200" dirty="0">
                <a:solidFill>
                  <a:schemeClr val="tx1"/>
                </a:solidFill>
                <a:effectLst/>
                <a:latin typeface="+mn-lt"/>
                <a:ea typeface="+mn-ea"/>
                <a:cs typeface="+mn-cs"/>
              </a:rPr>
              <a:t>, 2020) and are difficult to implement for residents with cognitive problems. However, examples in our data (with residents having more than usual contacts with their family) and examples in other countries (Chu, Donato-Woodger, &amp; </a:t>
            </a:r>
            <a:r>
              <a:rPr lang="en-US" sz="1200" kern="1200" dirty="0" err="1">
                <a:solidFill>
                  <a:schemeClr val="tx1"/>
                </a:solidFill>
                <a:effectLst/>
                <a:latin typeface="+mn-lt"/>
                <a:ea typeface="+mn-ea"/>
                <a:cs typeface="+mn-cs"/>
              </a:rPr>
              <a:t>Dainton</a:t>
            </a:r>
            <a:r>
              <a:rPr lang="en-US" sz="1200" kern="1200" dirty="0">
                <a:solidFill>
                  <a:schemeClr val="tx1"/>
                </a:solidFill>
                <a:effectLst/>
                <a:latin typeface="+mn-lt"/>
                <a:ea typeface="+mn-ea"/>
                <a:cs typeface="+mn-cs"/>
              </a:rPr>
              <a:t>, 2020) advocate for the use of teleconferencing in the post pandemic era as well. From the perspective of social health, communication is an important factor to support participation in society (Kales, Gitlin, &amp; </a:t>
            </a:r>
            <a:r>
              <a:rPr lang="en-US" sz="1200" kern="1200" dirty="0" err="1">
                <a:solidFill>
                  <a:schemeClr val="tx1"/>
                </a:solidFill>
                <a:effectLst/>
                <a:latin typeface="+mn-lt"/>
                <a:ea typeface="+mn-ea"/>
                <a:cs typeface="+mn-cs"/>
              </a:rPr>
              <a:t>Lyketsos</a:t>
            </a:r>
            <a:r>
              <a:rPr lang="en-US" sz="1200" kern="1200" dirty="0">
                <a:solidFill>
                  <a:schemeClr val="tx1"/>
                </a:solidFill>
                <a:effectLst/>
                <a:latin typeface="+mn-lt"/>
                <a:ea typeface="+mn-ea"/>
                <a:cs typeface="+mn-cs"/>
              </a:rPr>
              <a:t>, 2015). Postal cards, written letters of strangers (Chu et al., 2020) and other increased attention from the outside world are other examples of communication strategies to combat social isolation of residents.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COVID-19 measures made it impossible to provide many interventions such as group activities. This may explain why almost half of the practitioners reported a reduction in the adherence to the management of challenging behavior. Non-pharmacological interventions with proven effects often include meaningful or pleasant activities (Abraha et al., 2017) that may contribute to social health (Knippenberg, </a:t>
            </a:r>
            <a:r>
              <a:rPr lang="en-US" sz="1200" kern="1200" dirty="0" err="1">
                <a:solidFill>
                  <a:schemeClr val="tx1"/>
                </a:solidFill>
                <a:effectLst/>
                <a:latin typeface="+mn-lt"/>
                <a:ea typeface="+mn-ea"/>
                <a:cs typeface="+mn-cs"/>
              </a:rPr>
              <a:t>Reijnders</a:t>
            </a:r>
            <a:r>
              <a:rPr lang="en-US" sz="1200" kern="1200" dirty="0">
                <a:solidFill>
                  <a:schemeClr val="tx1"/>
                </a:solidFill>
                <a:effectLst/>
                <a:latin typeface="+mn-lt"/>
                <a:ea typeface="+mn-ea"/>
                <a:cs typeface="+mn-cs"/>
              </a:rPr>
              <a:t>, Gerritsen, &amp; Leontjevas, 2019). For some residents, a reduction in activities and a visit ban could result in </a:t>
            </a:r>
            <a:r>
              <a:rPr lang="en-US" sz="1200" kern="1200" dirty="0" err="1">
                <a:solidFill>
                  <a:schemeClr val="tx1"/>
                </a:solidFill>
                <a:effectLst/>
                <a:latin typeface="+mn-lt"/>
                <a:ea typeface="+mn-ea"/>
                <a:cs typeface="+mn-cs"/>
              </a:rPr>
              <a:t>understimulation</a:t>
            </a:r>
            <a:r>
              <a:rPr lang="en-US" sz="1200" kern="1200" dirty="0">
                <a:solidFill>
                  <a:schemeClr val="tx1"/>
                </a:solidFill>
                <a:effectLst/>
                <a:latin typeface="+mn-lt"/>
                <a:ea typeface="+mn-ea"/>
                <a:cs typeface="+mn-cs"/>
              </a:rPr>
              <a:t>, and consequently more challenging behavior (Kales et al., 2015) and loss of social health (</a:t>
            </a:r>
            <a:r>
              <a:rPr lang="en-US" sz="1200" kern="1200" dirty="0" err="1">
                <a:solidFill>
                  <a:schemeClr val="tx1"/>
                </a:solidFill>
                <a:effectLst/>
                <a:latin typeface="+mn-lt"/>
                <a:ea typeface="+mn-ea"/>
                <a:cs typeface="+mn-cs"/>
              </a:rPr>
              <a:t>Droes</a:t>
            </a:r>
            <a:r>
              <a:rPr lang="en-US" sz="1200" kern="1200" dirty="0">
                <a:solidFill>
                  <a:schemeClr val="tx1"/>
                </a:solidFill>
                <a:effectLst/>
                <a:latin typeface="+mn-lt"/>
                <a:ea typeface="+mn-ea"/>
                <a:cs typeface="+mn-cs"/>
              </a:rPr>
              <a:t> et al., 2017; Huber et al., 2011). For other residents, the COVID-19 measures resulted in a reduction of overstimulation and in a decrease of challenging behavior, because noise and clutter in the house reduced. It seemed that for this group, stimuli were better suited to their needs and characteristics than before the pandemic. A person-centered approach that underscores tailoring the care and stimuli to the needs of the person has been advocated for a long time in nursing homes (Brownie &amp; </a:t>
            </a:r>
            <a:r>
              <a:rPr lang="en-US" sz="1200" kern="1200" dirty="0" err="1">
                <a:solidFill>
                  <a:schemeClr val="tx1"/>
                </a:solidFill>
                <a:effectLst/>
                <a:latin typeface="+mn-lt"/>
                <a:ea typeface="+mn-ea"/>
                <a:cs typeface="+mn-cs"/>
              </a:rPr>
              <a:t>Nancarrow</a:t>
            </a:r>
            <a:r>
              <a:rPr lang="en-US" sz="1200" kern="1200" dirty="0">
                <a:solidFill>
                  <a:schemeClr val="tx1"/>
                </a:solidFill>
                <a:effectLst/>
                <a:latin typeface="+mn-lt"/>
                <a:ea typeface="+mn-ea"/>
                <a:cs typeface="+mn-cs"/>
              </a:rPr>
              <a:t>, 2013), and multiple guidelines for multifaceted interventions on mood (e.g.(Leontjevas et al., 2013)) and behavioral disturbances (e.g.(</a:t>
            </a:r>
            <a:r>
              <a:rPr lang="en-US" sz="1200" kern="1200" dirty="0" err="1">
                <a:solidFill>
                  <a:schemeClr val="tx1"/>
                </a:solidFill>
                <a:effectLst/>
                <a:latin typeface="+mn-lt"/>
                <a:ea typeface="+mn-ea"/>
                <a:cs typeface="+mn-cs"/>
              </a:rPr>
              <a:t>Zwijsen</a:t>
            </a:r>
            <a:r>
              <a:rPr lang="en-US" sz="1200" kern="1200" dirty="0">
                <a:solidFill>
                  <a:schemeClr val="tx1"/>
                </a:solidFill>
                <a:effectLst/>
                <a:latin typeface="+mn-lt"/>
                <a:ea typeface="+mn-ea"/>
                <a:cs typeface="+mn-cs"/>
              </a:rPr>
              <a:t> et al., 2015)) incorporate this approach. However, the crisis further emphasized the need to tailor organized and daily activities. </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explanation of improvements in some residents may be the reported calmer atmosphere and extra time of nursing staff for personal contact. Empathetic interaction with care staff improves mood in residents (Anderson et al, 2018), and it is remarkable that nursing home staff was very creative to overcome, negative effects of COVID-19 measures, for example by distraction, one-on-one social contacts and activities, and reducing the influence of negative news. Reported strategies can be considered as fitting to recommended policies in times of crisis, such as avoiding ‘collective panic’, allowing for the continuity of social ties, letting spontaneous solidarity express itself (</a:t>
            </a:r>
            <a:r>
              <a:rPr lang="en-US" sz="1200" kern="1200" dirty="0" err="1">
                <a:solidFill>
                  <a:schemeClr val="tx1"/>
                </a:solidFill>
                <a:effectLst/>
                <a:latin typeface="+mn-lt"/>
                <a:ea typeface="+mn-ea"/>
                <a:cs typeface="+mn-cs"/>
              </a:rPr>
              <a:t>Elcheroth</a:t>
            </a:r>
            <a:r>
              <a:rPr lang="en-US" sz="1200" kern="1200" dirty="0">
                <a:solidFill>
                  <a:schemeClr val="tx1"/>
                </a:solidFill>
                <a:effectLst/>
                <a:latin typeface="+mn-lt"/>
                <a:ea typeface="+mn-ea"/>
                <a:cs typeface="+mn-cs"/>
              </a:rPr>
              <a:t> &amp; Drury, 2020). In residents, there were examples of social cohesion, while the results suggest that there was a sense of collective efficacy and solidarity in nursing staff. </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not clear what the long lasting detrimental effects of COVID-19 measures will be in nursing home residents. A recent rapid review showed that the psychological impact of quarantine measures is wide-ranging and can be long lasting. Considering that a psychiatric history can be associated with long lasting anxiety and anger after the lifting of the quarantine (Brooks et al., 2020), and considering that a substantial part of residents - especially those with dementia - have challenging behavior (</a:t>
            </a:r>
            <a:r>
              <a:rPr lang="en-US" sz="1200" kern="1200" dirty="0" err="1">
                <a:solidFill>
                  <a:schemeClr val="tx1"/>
                </a:solidFill>
                <a:effectLst/>
                <a:latin typeface="+mn-lt"/>
                <a:ea typeface="+mn-ea"/>
                <a:cs typeface="+mn-cs"/>
              </a:rPr>
              <a:t>Selbaek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Engedal</a:t>
            </a:r>
            <a:r>
              <a:rPr lang="en-US" sz="1200" kern="1200" dirty="0">
                <a:solidFill>
                  <a:schemeClr val="tx1"/>
                </a:solidFill>
                <a:effectLst/>
                <a:latin typeface="+mn-lt"/>
                <a:ea typeface="+mn-ea"/>
                <a:cs typeface="+mn-cs"/>
              </a:rPr>
              <a:t>, &amp; Bergh, 2013; </a:t>
            </a:r>
            <a:r>
              <a:rPr lang="en-US" sz="1200" kern="1200" dirty="0" err="1">
                <a:solidFill>
                  <a:schemeClr val="tx1"/>
                </a:solidFill>
                <a:effectLst/>
                <a:latin typeface="+mn-lt"/>
                <a:ea typeface="+mn-ea"/>
                <a:cs typeface="+mn-cs"/>
              </a:rPr>
              <a:t>Zuidema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Derksen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Verhey</a:t>
            </a:r>
            <a:r>
              <a:rPr lang="en-US" sz="1200" kern="1200" dirty="0">
                <a:solidFill>
                  <a:schemeClr val="tx1"/>
                </a:solidFill>
                <a:effectLst/>
                <a:latin typeface="+mn-lt"/>
                <a:ea typeface="+mn-ea"/>
                <a:cs typeface="+mn-cs"/>
              </a:rPr>
              <a:t>, &amp; Koopmans, 2007), it is important to keep monitoring changes in challenging behavior. Although the participants provided information on types of challenging behavior (e.g. worsened and elevated mood, increased and decreased agitation), more research is needed to understand which specific behavior is affected by which measures and which strategies are undertaken by the staff. </a:t>
            </a:r>
            <a:endParaRPr lang="nl-NL"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a:t>
            </a:r>
          </a:p>
          <a:p>
            <a:r>
              <a:rPr lang="en-US" sz="1200" kern="1200" dirty="0">
                <a:solidFill>
                  <a:schemeClr val="tx1"/>
                </a:solidFill>
                <a:effectLst/>
                <a:latin typeface="+mn-lt"/>
                <a:ea typeface="+mn-ea"/>
                <a:cs typeface="+mn-cs"/>
              </a:rPr>
              <a:t>Healthcare workers including nursing home staff face enormous challenges during a crisis such as the COVID-19 pandemic. As our study suggests, it is possible that the proportion of nursing home residents with increased challenging behavior is not much different from the proportion of those with decreased challenging behavior. Reported changes in challenging behavior, increased work load and worsened work satisfaction in nursing home staff indicate that the harmful effects of the anti-pandemic measures should be taken seriously. It is important to learn from the successful strategies undertaken by the nursing staff during the pandemic and be prepared for future crisis situations.</a:t>
            </a:r>
            <a:r>
              <a:rPr lang="en-US" sz="1200" strike="sngStrike" kern="1200" dirty="0">
                <a:solidFill>
                  <a:schemeClr val="tx1"/>
                </a:solidFill>
                <a:effectLst/>
                <a:latin typeface="+mn-lt"/>
                <a:ea typeface="+mn-ea"/>
                <a:cs typeface="+mn-cs"/>
              </a:rPr>
              <a:t> </a:t>
            </a:r>
            <a:endParaRPr lang="nl-NL" dirty="0"/>
          </a:p>
        </p:txBody>
      </p:sp>
      <p:sp>
        <p:nvSpPr>
          <p:cNvPr id="4" name="Tijdelijke aanduiding voor dianummer 3"/>
          <p:cNvSpPr>
            <a:spLocks noGrp="1"/>
          </p:cNvSpPr>
          <p:nvPr>
            <p:ph type="sldNum" sz="quarter" idx="5"/>
          </p:nvPr>
        </p:nvSpPr>
        <p:spPr/>
        <p:txBody>
          <a:bodyPr/>
          <a:lstStyle/>
          <a:p>
            <a:fld id="{E738883B-0822-CA42-BF99-57531F389CD2}" type="slidenum">
              <a:rPr lang="nl-NL" smtClean="0"/>
              <a:t>32</a:t>
            </a:fld>
            <a:endParaRPr lang="nl-NL"/>
          </a:p>
        </p:txBody>
      </p:sp>
    </p:spTree>
    <p:extLst>
      <p:ext uri="{BB962C8B-B14F-4D97-AF65-F5344CB8AC3E}">
        <p14:creationId xmlns:p14="http://schemas.microsoft.com/office/powerpoint/2010/main" val="3250833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jdelijke aanduiding voor dia-afbeelding 1">
            <a:extLst>
              <a:ext uri="{FF2B5EF4-FFF2-40B4-BE49-F238E27FC236}">
                <a16:creationId xmlns:a16="http://schemas.microsoft.com/office/drawing/2014/main" id="{1A3E4893-FABB-9245-8DCA-0E459E1BE1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Tijdelijke aanduiding voor notities 2">
            <a:extLst>
              <a:ext uri="{FF2B5EF4-FFF2-40B4-BE49-F238E27FC236}">
                <a16:creationId xmlns:a16="http://schemas.microsoft.com/office/drawing/2014/main" id="{E75F3CFC-F91A-9641-B452-ECB4AE7184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dirty="0"/>
          </a:p>
        </p:txBody>
      </p:sp>
      <p:sp>
        <p:nvSpPr>
          <p:cNvPr id="37892" name="Tijdelijke aanduiding voor dianummer 3">
            <a:extLst>
              <a:ext uri="{FF2B5EF4-FFF2-40B4-BE49-F238E27FC236}">
                <a16:creationId xmlns:a16="http://schemas.microsoft.com/office/drawing/2014/main" id="{4B33026E-B9CB-5A4B-BA81-91CBA7A0EA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7EA227-6310-FD4F-AD62-28AEB1F0D779}" type="slidenum">
              <a:rPr lang="nl-NL" altLang="nl-NL"/>
              <a:pPr eaLnBrk="1" hangingPunct="1"/>
              <a:t>5</a:t>
            </a:fld>
            <a:endParaRPr lang="nl-NL" altLang="nl-NL"/>
          </a:p>
        </p:txBody>
      </p:sp>
    </p:spTree>
    <p:extLst>
      <p:ext uri="{BB962C8B-B14F-4D97-AF65-F5344CB8AC3E}">
        <p14:creationId xmlns:p14="http://schemas.microsoft.com/office/powerpoint/2010/main" val="1253199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jdelijke aanduiding voor dia-afbeelding 1">
            <a:extLst>
              <a:ext uri="{FF2B5EF4-FFF2-40B4-BE49-F238E27FC236}">
                <a16:creationId xmlns:a16="http://schemas.microsoft.com/office/drawing/2014/main" id="{1A3E4893-FABB-9245-8DCA-0E459E1BE1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Tijdelijke aanduiding voor notities 2">
            <a:extLst>
              <a:ext uri="{FF2B5EF4-FFF2-40B4-BE49-F238E27FC236}">
                <a16:creationId xmlns:a16="http://schemas.microsoft.com/office/drawing/2014/main" id="{E75F3CFC-F91A-9641-B452-ECB4AE7184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dirty="0"/>
          </a:p>
        </p:txBody>
      </p:sp>
      <p:sp>
        <p:nvSpPr>
          <p:cNvPr id="37892" name="Tijdelijke aanduiding voor dianummer 3">
            <a:extLst>
              <a:ext uri="{FF2B5EF4-FFF2-40B4-BE49-F238E27FC236}">
                <a16:creationId xmlns:a16="http://schemas.microsoft.com/office/drawing/2014/main" id="{4B33026E-B9CB-5A4B-BA81-91CBA7A0EA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7EA227-6310-FD4F-AD62-28AEB1F0D779}" type="slidenum">
              <a:rPr lang="nl-NL" altLang="nl-NL"/>
              <a:pPr eaLnBrk="1" hangingPunct="1"/>
              <a:t>6</a:t>
            </a:fld>
            <a:endParaRPr lang="nl-NL" altLang="nl-NL"/>
          </a:p>
        </p:txBody>
      </p:sp>
    </p:spTree>
    <p:extLst>
      <p:ext uri="{BB962C8B-B14F-4D97-AF65-F5344CB8AC3E}">
        <p14:creationId xmlns:p14="http://schemas.microsoft.com/office/powerpoint/2010/main" val="1483605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a:extLst>
              <a:ext uri="{FF2B5EF4-FFF2-40B4-BE49-F238E27FC236}">
                <a16:creationId xmlns:a16="http://schemas.microsoft.com/office/drawing/2014/main" id="{39EE5465-EB3F-194A-966B-BD68D44112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Tijdelijke aanduiding voor notities 2">
            <a:extLst>
              <a:ext uri="{FF2B5EF4-FFF2-40B4-BE49-F238E27FC236}">
                <a16:creationId xmlns:a16="http://schemas.microsoft.com/office/drawing/2014/main" id="{7DF761FE-AB8B-F54D-A036-CC50249EA8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38916" name="Tijdelijke aanduiding voor dianummer 3">
            <a:extLst>
              <a:ext uri="{FF2B5EF4-FFF2-40B4-BE49-F238E27FC236}">
                <a16:creationId xmlns:a16="http://schemas.microsoft.com/office/drawing/2014/main" id="{169FC181-299E-9444-82BC-9F8C4E105E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52F6F1C-7535-D84E-B773-CEDEFAA3149C}" type="slidenum">
              <a:rPr lang="nl-NL" altLang="nl-NL"/>
              <a:pPr eaLnBrk="1" hangingPunct="1"/>
              <a:t>7</a:t>
            </a:fld>
            <a:endParaRPr lang="nl-NL" altLang="nl-NL"/>
          </a:p>
        </p:txBody>
      </p:sp>
    </p:spTree>
    <p:extLst>
      <p:ext uri="{BB962C8B-B14F-4D97-AF65-F5344CB8AC3E}">
        <p14:creationId xmlns:p14="http://schemas.microsoft.com/office/powerpoint/2010/main" val="877422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a:extLst>
              <a:ext uri="{FF2B5EF4-FFF2-40B4-BE49-F238E27FC236}">
                <a16:creationId xmlns:a16="http://schemas.microsoft.com/office/drawing/2014/main" id="{39EE5465-EB3F-194A-966B-BD68D44112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Tijdelijke aanduiding voor notities 2">
            <a:extLst>
              <a:ext uri="{FF2B5EF4-FFF2-40B4-BE49-F238E27FC236}">
                <a16:creationId xmlns:a16="http://schemas.microsoft.com/office/drawing/2014/main" id="{7DF761FE-AB8B-F54D-A036-CC50249EA8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38916" name="Tijdelijke aanduiding voor dianummer 3">
            <a:extLst>
              <a:ext uri="{FF2B5EF4-FFF2-40B4-BE49-F238E27FC236}">
                <a16:creationId xmlns:a16="http://schemas.microsoft.com/office/drawing/2014/main" id="{169FC181-299E-9444-82BC-9F8C4E105E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52F6F1C-7535-D84E-B773-CEDEFAA3149C}" type="slidenum">
              <a:rPr lang="nl-NL" altLang="nl-NL"/>
              <a:pPr eaLnBrk="1" hangingPunct="1"/>
              <a:t>8</a:t>
            </a:fld>
            <a:endParaRPr lang="nl-NL" altLang="nl-NL"/>
          </a:p>
        </p:txBody>
      </p:sp>
    </p:spTree>
    <p:extLst>
      <p:ext uri="{BB962C8B-B14F-4D97-AF65-F5344CB8AC3E}">
        <p14:creationId xmlns:p14="http://schemas.microsoft.com/office/powerpoint/2010/main" val="654006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a:extLst>
              <a:ext uri="{FF2B5EF4-FFF2-40B4-BE49-F238E27FC236}">
                <a16:creationId xmlns:a16="http://schemas.microsoft.com/office/drawing/2014/main" id="{39EE5465-EB3F-194A-966B-BD68D44112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Tijdelijke aanduiding voor notities 2">
            <a:extLst>
              <a:ext uri="{FF2B5EF4-FFF2-40B4-BE49-F238E27FC236}">
                <a16:creationId xmlns:a16="http://schemas.microsoft.com/office/drawing/2014/main" id="{7DF761FE-AB8B-F54D-A036-CC50249EA8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38916" name="Tijdelijke aanduiding voor dianummer 3">
            <a:extLst>
              <a:ext uri="{FF2B5EF4-FFF2-40B4-BE49-F238E27FC236}">
                <a16:creationId xmlns:a16="http://schemas.microsoft.com/office/drawing/2014/main" id="{169FC181-299E-9444-82BC-9F8C4E105E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52F6F1C-7535-D84E-B773-CEDEFAA3149C}" type="slidenum">
              <a:rPr lang="nl-NL" altLang="nl-NL"/>
              <a:pPr eaLnBrk="1" hangingPunct="1"/>
              <a:t>9</a:t>
            </a:fld>
            <a:endParaRPr lang="nl-NL" altLang="nl-NL"/>
          </a:p>
        </p:txBody>
      </p:sp>
    </p:spTree>
    <p:extLst>
      <p:ext uri="{BB962C8B-B14F-4D97-AF65-F5344CB8AC3E}">
        <p14:creationId xmlns:p14="http://schemas.microsoft.com/office/powerpoint/2010/main" val="1132125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a:extLst>
              <a:ext uri="{FF2B5EF4-FFF2-40B4-BE49-F238E27FC236}">
                <a16:creationId xmlns:a16="http://schemas.microsoft.com/office/drawing/2014/main" id="{C78587D1-98F2-A345-A060-D2959B0E2B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a:extLst>
              <a:ext uri="{FF2B5EF4-FFF2-40B4-BE49-F238E27FC236}">
                <a16:creationId xmlns:a16="http://schemas.microsoft.com/office/drawing/2014/main" id="{36DA2F1B-FBE7-354A-A4E6-91425494B5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39940" name="Tijdelijke aanduiding voor dianummer 3">
            <a:extLst>
              <a:ext uri="{FF2B5EF4-FFF2-40B4-BE49-F238E27FC236}">
                <a16:creationId xmlns:a16="http://schemas.microsoft.com/office/drawing/2014/main" id="{635ECC75-EC6D-F140-9B6D-21D447C577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CD309DF-ADF0-104F-86BC-69B29FAE768A}" type="slidenum">
              <a:rPr lang="nl-NL" altLang="nl-NL"/>
              <a:pPr eaLnBrk="1" hangingPunct="1"/>
              <a:t>10</a:t>
            </a:fld>
            <a:endParaRPr lang="nl-NL" altLang="nl-NL"/>
          </a:p>
        </p:txBody>
      </p:sp>
    </p:spTree>
    <p:extLst>
      <p:ext uri="{BB962C8B-B14F-4D97-AF65-F5344CB8AC3E}">
        <p14:creationId xmlns:p14="http://schemas.microsoft.com/office/powerpoint/2010/main" val="1189879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NL" dirty="0"/>
              <a:t>Comfort en stimulatie van oudsher sterk in langdurige zorg</a:t>
            </a:r>
          </a:p>
          <a:p>
            <a:r>
              <a:rPr lang="nl-NL" dirty="0"/>
              <a:t>Affectie, warme dementiezorg</a:t>
            </a:r>
          </a:p>
          <a:p>
            <a:endParaRPr lang="nl-NL" dirty="0"/>
          </a:p>
          <a:p>
            <a:r>
              <a:rPr lang="nl-NL" dirty="0"/>
              <a:t>Stimulatie: activiteiten, persoonsgericht, prikkelniveau in </a:t>
            </a:r>
            <a:r>
              <a:rPr lang="nl-NL" dirty="0" err="1"/>
              <a:t>STLs</a:t>
            </a:r>
            <a:r>
              <a:rPr lang="nl-NL" dirty="0"/>
              <a:t>, bij heftig probleemgedrag</a:t>
            </a:r>
          </a:p>
          <a:p>
            <a:endParaRPr lang="nl-NL" dirty="0"/>
          </a:p>
          <a:p>
            <a:r>
              <a:rPr lang="nl-NL" dirty="0"/>
              <a:t>Status: overtuigd van SPF door mevr. Van der Molen</a:t>
            </a:r>
          </a:p>
          <a:p>
            <a:endParaRPr lang="nl-NL" dirty="0"/>
          </a:p>
          <a:p>
            <a:r>
              <a:rPr lang="nl-NL" dirty="0"/>
              <a:t>Gedragsbevestiging: nuttig maken, klusjes doen, wederkerigheid </a:t>
            </a:r>
            <a:r>
              <a:rPr lang="nl-NL" dirty="0" err="1"/>
              <a:t>Myrra</a:t>
            </a:r>
            <a:r>
              <a:rPr lang="nl-NL" dirty="0"/>
              <a:t> </a:t>
            </a:r>
            <a:r>
              <a:rPr lang="nl-NL" dirty="0" err="1"/>
              <a:t>Vernooij</a:t>
            </a:r>
            <a:endParaRPr lang="nl-NL" dirty="0"/>
          </a:p>
          <a:p>
            <a:endParaRPr lang="nl-NL" dirty="0"/>
          </a:p>
          <a:p>
            <a:pPr marL="342900" marR="0" lvl="0" indent="-342900" algn="l" defTabSz="914400" rtl="0" eaLnBrk="0" fontAlgn="base" latinLnBrk="1" hangingPunct="0">
              <a:lnSpc>
                <a:spcPct val="100000"/>
              </a:lnSpc>
              <a:spcBef>
                <a:spcPct val="30000"/>
              </a:spcBef>
              <a:spcAft>
                <a:spcPct val="0"/>
              </a:spcAft>
              <a:buClrTx/>
              <a:buSzTx/>
              <a:buFontTx/>
              <a:buNone/>
              <a:tabLst/>
              <a:defRPr/>
            </a:pPr>
            <a:r>
              <a:rPr lang="nl-NL" dirty="0"/>
              <a:t>Geen behoeften vervuld: probleemgedrag, depressie</a:t>
            </a:r>
          </a:p>
          <a:p>
            <a:pPr marL="342900" marR="0" lvl="0" indent="-342900" algn="l" defTabSz="914400" rtl="0" eaLnBrk="0" fontAlgn="base" latinLnBrk="1" hangingPunct="0">
              <a:lnSpc>
                <a:spcPct val="100000"/>
              </a:lnSpc>
              <a:spcBef>
                <a:spcPct val="30000"/>
              </a:spcBef>
              <a:spcAft>
                <a:spcPct val="0"/>
              </a:spcAft>
              <a:buClrTx/>
              <a:buSzTx/>
              <a:buFontTx/>
              <a:buNone/>
              <a:tabLst/>
              <a:defRPr/>
            </a:pPr>
            <a:endParaRPr lang="nl-NL" dirty="0"/>
          </a:p>
          <a:p>
            <a:r>
              <a:rPr lang="nl-NL" dirty="0"/>
              <a:t>Zelfmanagementvaardigheden slecht: apathie</a:t>
            </a:r>
          </a:p>
          <a:p>
            <a:endParaRPr lang="nl-NL" dirty="0"/>
          </a:p>
          <a:p>
            <a:r>
              <a:rPr kumimoji="1" lang="nl-NL" sz="1200" kern="1200" dirty="0">
                <a:solidFill>
                  <a:schemeClr val="tx1"/>
                </a:solidFill>
                <a:effectLst/>
                <a:latin typeface="Arial" charset="0"/>
                <a:ea typeface="Malgun Gothic" pitchFamily="34" charset="-127"/>
                <a:cs typeface="Arial" charset="0"/>
              </a:rPr>
              <a:t>Het kwaliteitskader verpleeghuiszorg onderscheidt vier thema’s5 als het gaat om kwaliteit van persoons­ gerichte zorg en ondersteuning, te weten: </a:t>
            </a:r>
            <a:endParaRPr lang="nl-NL" dirty="0"/>
          </a:p>
          <a:p>
            <a:r>
              <a:rPr kumimoji="1" lang="nl-NL" sz="1200" kern="1200" dirty="0">
                <a:solidFill>
                  <a:schemeClr val="tx1"/>
                </a:solidFill>
                <a:effectLst/>
                <a:latin typeface="Arial" charset="0"/>
                <a:ea typeface="Malgun Gothic" pitchFamily="34" charset="-127"/>
                <a:cs typeface="Arial" charset="0"/>
              </a:rPr>
              <a:t>Compassie: de </a:t>
            </a:r>
            <a:r>
              <a:rPr kumimoji="1" lang="nl-NL" sz="1200" kern="1200" dirty="0" err="1">
                <a:solidFill>
                  <a:schemeClr val="tx1"/>
                </a:solidFill>
                <a:effectLst/>
                <a:latin typeface="Arial" charset="0"/>
                <a:ea typeface="Malgun Gothic" pitchFamily="34" charset="-127"/>
                <a:cs typeface="Arial" charset="0"/>
              </a:rPr>
              <a:t>cliënt</a:t>
            </a:r>
            <a:r>
              <a:rPr kumimoji="1" lang="nl-NL" sz="1200" kern="1200" dirty="0">
                <a:solidFill>
                  <a:schemeClr val="tx1"/>
                </a:solidFill>
                <a:effectLst/>
                <a:latin typeface="Arial" charset="0"/>
                <a:ea typeface="Malgun Gothic" pitchFamily="34" charset="-127"/>
                <a:cs typeface="Arial" charset="0"/>
              </a:rPr>
              <a:t> ervaart nabijheid, vertrouwen, aandacht en begrip; </a:t>
            </a:r>
          </a:p>
          <a:p>
            <a:r>
              <a:rPr kumimoji="1" lang="nl-NL" sz="1200" kern="1200" dirty="0">
                <a:solidFill>
                  <a:schemeClr val="tx1"/>
                </a:solidFill>
                <a:effectLst/>
                <a:latin typeface="Arial" charset="0"/>
                <a:ea typeface="Malgun Gothic" pitchFamily="34" charset="-127"/>
                <a:cs typeface="Arial" charset="0"/>
              </a:rPr>
              <a:t>Uniek zijn: de </a:t>
            </a:r>
            <a:r>
              <a:rPr kumimoji="1" lang="nl-NL" sz="1200" kern="1200" dirty="0" err="1">
                <a:solidFill>
                  <a:schemeClr val="tx1"/>
                </a:solidFill>
                <a:effectLst/>
                <a:latin typeface="Arial" charset="0"/>
                <a:ea typeface="Malgun Gothic" pitchFamily="34" charset="-127"/>
                <a:cs typeface="Arial" charset="0"/>
              </a:rPr>
              <a:t>cliënt</a:t>
            </a:r>
            <a:r>
              <a:rPr kumimoji="1" lang="nl-NL" sz="1200" kern="1200" dirty="0">
                <a:solidFill>
                  <a:schemeClr val="tx1"/>
                </a:solidFill>
                <a:effectLst/>
                <a:latin typeface="Arial" charset="0"/>
                <a:ea typeface="Malgun Gothic" pitchFamily="34" charset="-127"/>
                <a:cs typeface="Arial" charset="0"/>
              </a:rPr>
              <a:t> wordt gezien als mens met een persoonlijke context die ertoe doet en met een </a:t>
            </a:r>
          </a:p>
          <a:p>
            <a:r>
              <a:rPr kumimoji="1" lang="nl-NL" sz="1200" kern="1200" dirty="0">
                <a:solidFill>
                  <a:schemeClr val="tx1"/>
                </a:solidFill>
                <a:effectLst/>
                <a:latin typeface="Arial" charset="0"/>
                <a:ea typeface="Malgun Gothic" pitchFamily="34" charset="-127"/>
                <a:cs typeface="Arial" charset="0"/>
              </a:rPr>
              <a:t>eigen identiteit die tot zijn recht komt; </a:t>
            </a:r>
          </a:p>
          <a:p>
            <a:r>
              <a:rPr kumimoji="1" lang="nl-NL" sz="1200" kern="1200" dirty="0">
                <a:solidFill>
                  <a:schemeClr val="tx1"/>
                </a:solidFill>
                <a:effectLst/>
                <a:latin typeface="Arial" charset="0"/>
                <a:ea typeface="Malgun Gothic" pitchFamily="34" charset="-127"/>
                <a:cs typeface="Arial" charset="0"/>
              </a:rPr>
              <a:t>Autonomie: voor de </a:t>
            </a:r>
            <a:r>
              <a:rPr kumimoji="1" lang="nl-NL" sz="1200" kern="1200" dirty="0" err="1">
                <a:solidFill>
                  <a:schemeClr val="tx1"/>
                </a:solidFill>
                <a:effectLst/>
                <a:latin typeface="Arial" charset="0"/>
                <a:ea typeface="Malgun Gothic" pitchFamily="34" charset="-127"/>
                <a:cs typeface="Arial" charset="0"/>
              </a:rPr>
              <a:t>cliënt</a:t>
            </a:r>
            <a:r>
              <a:rPr kumimoji="1" lang="nl-NL" sz="1200" kern="1200" dirty="0">
                <a:solidFill>
                  <a:schemeClr val="tx1"/>
                </a:solidFill>
                <a:effectLst/>
                <a:latin typeface="Arial" charset="0"/>
                <a:ea typeface="Malgun Gothic" pitchFamily="34" charset="-127"/>
                <a:cs typeface="Arial" charset="0"/>
              </a:rPr>
              <a:t> is de mogelijkheid van eigen regie over leven en welbevinden leidend, ook </a:t>
            </a:r>
          </a:p>
          <a:p>
            <a:r>
              <a:rPr kumimoji="1" lang="nl-NL" sz="1200" kern="1200" dirty="0">
                <a:solidFill>
                  <a:schemeClr val="tx1"/>
                </a:solidFill>
                <a:effectLst/>
                <a:latin typeface="Arial" charset="0"/>
                <a:ea typeface="Malgun Gothic" pitchFamily="34" charset="-127"/>
                <a:cs typeface="Arial" charset="0"/>
              </a:rPr>
              <a:t>bij de zorg in de laatste levensfase; </a:t>
            </a:r>
          </a:p>
          <a:p>
            <a:r>
              <a:rPr kumimoji="1" lang="nl-NL" sz="1200" kern="1200" dirty="0">
                <a:solidFill>
                  <a:schemeClr val="tx1"/>
                </a:solidFill>
                <a:effectLst/>
                <a:latin typeface="Arial" charset="0"/>
                <a:ea typeface="Malgun Gothic" pitchFamily="34" charset="-127"/>
                <a:cs typeface="Arial" charset="0"/>
              </a:rPr>
              <a:t>Zorgdoelen: iedere </a:t>
            </a:r>
            <a:r>
              <a:rPr kumimoji="1" lang="nl-NL" sz="1200" kern="1200" dirty="0" err="1">
                <a:solidFill>
                  <a:schemeClr val="tx1"/>
                </a:solidFill>
                <a:effectLst/>
                <a:latin typeface="Arial" charset="0"/>
                <a:ea typeface="Malgun Gothic" pitchFamily="34" charset="-127"/>
                <a:cs typeface="Arial" charset="0"/>
              </a:rPr>
              <a:t>cliënt</a:t>
            </a:r>
            <a:r>
              <a:rPr kumimoji="1" lang="nl-NL" sz="1200" kern="1200" dirty="0">
                <a:solidFill>
                  <a:schemeClr val="tx1"/>
                </a:solidFill>
                <a:effectLst/>
                <a:latin typeface="Arial" charset="0"/>
                <a:ea typeface="Malgun Gothic" pitchFamily="34" charset="-127"/>
                <a:cs typeface="Arial" charset="0"/>
              </a:rPr>
              <a:t> hee vastgelegde afspraken over (en inspraak bij) de doelen ten aanzien </a:t>
            </a:r>
          </a:p>
          <a:p>
            <a:r>
              <a:rPr kumimoji="1" lang="nl-NL" sz="1200" kern="1200" dirty="0">
                <a:solidFill>
                  <a:schemeClr val="tx1"/>
                </a:solidFill>
                <a:effectLst/>
                <a:latin typeface="Arial" charset="0"/>
                <a:ea typeface="Malgun Gothic" pitchFamily="34" charset="-127"/>
                <a:cs typeface="Arial" charset="0"/>
              </a:rPr>
              <a:t>van zijn/haar zorg, behandeling en ondersteuning. </a:t>
            </a:r>
          </a:p>
          <a:p>
            <a:endParaRPr lang="nl-NL" dirty="0"/>
          </a:p>
          <a:p>
            <a:r>
              <a:rPr kumimoji="1" lang="nl-NL" sz="1200" kern="1200" dirty="0">
                <a:solidFill>
                  <a:schemeClr val="tx1"/>
                </a:solidFill>
                <a:effectLst/>
                <a:latin typeface="Arial" charset="0"/>
                <a:ea typeface="Malgun Gothic" pitchFamily="34" charset="-127"/>
                <a:cs typeface="Arial" charset="0"/>
              </a:rPr>
              <a:t>Vijf thema’s (zingeving, zinvolle dagbesteding, schoon en verzorgd lichaam plus verzorgde kleding, </a:t>
            </a:r>
          </a:p>
          <a:p>
            <a:r>
              <a:rPr kumimoji="1" lang="nl-NL" sz="1200" kern="1200" dirty="0">
                <a:solidFill>
                  <a:schemeClr val="tx1"/>
                </a:solidFill>
                <a:effectLst/>
                <a:latin typeface="Arial" charset="0"/>
                <a:ea typeface="Malgun Gothic" pitchFamily="34" charset="-127"/>
                <a:cs typeface="Arial" charset="0"/>
              </a:rPr>
              <a:t>familieparticipatie &amp; inzet vrijwilligers en wooncomfort) zijn leidend bij kwaliteitsverbetering op het </a:t>
            </a:r>
          </a:p>
          <a:p>
            <a:r>
              <a:rPr kumimoji="1" lang="nl-NL" sz="1200" kern="1200" dirty="0">
                <a:solidFill>
                  <a:schemeClr val="tx1"/>
                </a:solidFill>
                <a:effectLst/>
                <a:latin typeface="Arial" charset="0"/>
                <a:ea typeface="Malgun Gothic" pitchFamily="34" charset="-127"/>
                <a:cs typeface="Arial" charset="0"/>
              </a:rPr>
              <a:t>terrein van wonen en welzijn. </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FE53C311-BF3A-4FC7-AB01-41890410BA9B}" type="slidenum">
              <a:rPr lang="en-US" altLang="ko-KR" smtClean="0"/>
              <a:pPr/>
              <a:t>13</a:t>
            </a:fld>
            <a:endParaRPr lang="en-US" altLang="ko-KR"/>
          </a:p>
        </p:txBody>
      </p:sp>
    </p:spTree>
    <p:extLst>
      <p:ext uri="{BB962C8B-B14F-4D97-AF65-F5344CB8AC3E}">
        <p14:creationId xmlns:p14="http://schemas.microsoft.com/office/powerpoint/2010/main" val="4259689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NL" dirty="0"/>
              <a:t>Comfort en stimulatie van oudsher sterk in langdurige zorg</a:t>
            </a:r>
          </a:p>
          <a:p>
            <a:r>
              <a:rPr lang="nl-NL" dirty="0"/>
              <a:t>Affectie, warme dementiezorg</a:t>
            </a:r>
          </a:p>
          <a:p>
            <a:endParaRPr lang="nl-NL" dirty="0"/>
          </a:p>
          <a:p>
            <a:r>
              <a:rPr lang="nl-NL" dirty="0"/>
              <a:t>Stimulatie: activiteiten, persoonsgericht, prikkelniveau in </a:t>
            </a:r>
            <a:r>
              <a:rPr lang="nl-NL" dirty="0" err="1"/>
              <a:t>STLs</a:t>
            </a:r>
            <a:r>
              <a:rPr lang="nl-NL" dirty="0"/>
              <a:t>, bij heftig probleemgedrag</a:t>
            </a:r>
          </a:p>
          <a:p>
            <a:endParaRPr lang="nl-NL" dirty="0"/>
          </a:p>
          <a:p>
            <a:r>
              <a:rPr lang="nl-NL" dirty="0"/>
              <a:t>Status: overtuigd van SPF door mevr. Van der Molen</a:t>
            </a:r>
          </a:p>
          <a:p>
            <a:endParaRPr lang="nl-NL" dirty="0"/>
          </a:p>
          <a:p>
            <a:r>
              <a:rPr lang="nl-NL" dirty="0"/>
              <a:t>Gedragsbevestiging: nuttig maken, klusjes doen, wederkerigheid </a:t>
            </a:r>
            <a:r>
              <a:rPr lang="nl-NL" dirty="0" err="1"/>
              <a:t>Myrra</a:t>
            </a:r>
            <a:r>
              <a:rPr lang="nl-NL" dirty="0"/>
              <a:t> </a:t>
            </a:r>
            <a:r>
              <a:rPr lang="nl-NL" dirty="0" err="1"/>
              <a:t>Vernooij</a:t>
            </a:r>
            <a:endParaRPr lang="nl-NL" dirty="0"/>
          </a:p>
          <a:p>
            <a:endParaRPr lang="nl-NL" dirty="0"/>
          </a:p>
          <a:p>
            <a:pPr marL="342900" marR="0" lvl="0" indent="-342900" algn="l" defTabSz="914400" rtl="0" eaLnBrk="0" fontAlgn="base" latinLnBrk="1" hangingPunct="0">
              <a:lnSpc>
                <a:spcPct val="100000"/>
              </a:lnSpc>
              <a:spcBef>
                <a:spcPct val="30000"/>
              </a:spcBef>
              <a:spcAft>
                <a:spcPct val="0"/>
              </a:spcAft>
              <a:buClrTx/>
              <a:buSzTx/>
              <a:buFontTx/>
              <a:buNone/>
              <a:tabLst/>
              <a:defRPr/>
            </a:pPr>
            <a:r>
              <a:rPr lang="nl-NL" dirty="0"/>
              <a:t>Geen behoeften vervuld: probleemgedrag, depressie</a:t>
            </a:r>
          </a:p>
          <a:p>
            <a:pPr marL="342900" marR="0" lvl="0" indent="-342900" algn="l" defTabSz="914400" rtl="0" eaLnBrk="0" fontAlgn="base" latinLnBrk="1" hangingPunct="0">
              <a:lnSpc>
                <a:spcPct val="100000"/>
              </a:lnSpc>
              <a:spcBef>
                <a:spcPct val="30000"/>
              </a:spcBef>
              <a:spcAft>
                <a:spcPct val="0"/>
              </a:spcAft>
              <a:buClrTx/>
              <a:buSzTx/>
              <a:buFontTx/>
              <a:buNone/>
              <a:tabLst/>
              <a:defRPr/>
            </a:pPr>
            <a:endParaRPr lang="nl-NL" dirty="0"/>
          </a:p>
          <a:p>
            <a:r>
              <a:rPr lang="nl-NL" dirty="0"/>
              <a:t>Zelfmanagementvaardigheden slecht: apathie</a:t>
            </a:r>
          </a:p>
          <a:p>
            <a:endParaRPr lang="nl-NL" dirty="0"/>
          </a:p>
          <a:p>
            <a:r>
              <a:rPr kumimoji="1" lang="nl-NL" sz="1200" kern="1200" dirty="0">
                <a:solidFill>
                  <a:schemeClr val="tx1"/>
                </a:solidFill>
                <a:effectLst/>
                <a:latin typeface="Arial" charset="0"/>
                <a:ea typeface="Malgun Gothic" pitchFamily="34" charset="-127"/>
                <a:cs typeface="Arial" charset="0"/>
              </a:rPr>
              <a:t>Het kwaliteitskader verpleeghuiszorg onderscheidt vier thema’s5 als het gaat om kwaliteit van persoons­ gerichte zorg en ondersteuning, te weten: </a:t>
            </a:r>
            <a:endParaRPr lang="nl-NL" dirty="0"/>
          </a:p>
          <a:p>
            <a:r>
              <a:rPr kumimoji="1" lang="nl-NL" sz="1200" kern="1200" dirty="0">
                <a:solidFill>
                  <a:schemeClr val="tx1"/>
                </a:solidFill>
                <a:effectLst/>
                <a:latin typeface="Arial" charset="0"/>
                <a:ea typeface="Malgun Gothic" pitchFamily="34" charset="-127"/>
                <a:cs typeface="Arial" charset="0"/>
              </a:rPr>
              <a:t>Compassie: de </a:t>
            </a:r>
            <a:r>
              <a:rPr kumimoji="1" lang="nl-NL" sz="1200" kern="1200" dirty="0" err="1">
                <a:solidFill>
                  <a:schemeClr val="tx1"/>
                </a:solidFill>
                <a:effectLst/>
                <a:latin typeface="Arial" charset="0"/>
                <a:ea typeface="Malgun Gothic" pitchFamily="34" charset="-127"/>
                <a:cs typeface="Arial" charset="0"/>
              </a:rPr>
              <a:t>cliënt</a:t>
            </a:r>
            <a:r>
              <a:rPr kumimoji="1" lang="nl-NL" sz="1200" kern="1200" dirty="0">
                <a:solidFill>
                  <a:schemeClr val="tx1"/>
                </a:solidFill>
                <a:effectLst/>
                <a:latin typeface="Arial" charset="0"/>
                <a:ea typeface="Malgun Gothic" pitchFamily="34" charset="-127"/>
                <a:cs typeface="Arial" charset="0"/>
              </a:rPr>
              <a:t> ervaart nabijheid, vertrouwen, aandacht en begrip; </a:t>
            </a:r>
          </a:p>
          <a:p>
            <a:r>
              <a:rPr kumimoji="1" lang="nl-NL" sz="1200" kern="1200" dirty="0">
                <a:solidFill>
                  <a:schemeClr val="tx1"/>
                </a:solidFill>
                <a:effectLst/>
                <a:latin typeface="Arial" charset="0"/>
                <a:ea typeface="Malgun Gothic" pitchFamily="34" charset="-127"/>
                <a:cs typeface="Arial" charset="0"/>
              </a:rPr>
              <a:t>Uniek zijn: de </a:t>
            </a:r>
            <a:r>
              <a:rPr kumimoji="1" lang="nl-NL" sz="1200" kern="1200" dirty="0" err="1">
                <a:solidFill>
                  <a:schemeClr val="tx1"/>
                </a:solidFill>
                <a:effectLst/>
                <a:latin typeface="Arial" charset="0"/>
                <a:ea typeface="Malgun Gothic" pitchFamily="34" charset="-127"/>
                <a:cs typeface="Arial" charset="0"/>
              </a:rPr>
              <a:t>cliënt</a:t>
            </a:r>
            <a:r>
              <a:rPr kumimoji="1" lang="nl-NL" sz="1200" kern="1200" dirty="0">
                <a:solidFill>
                  <a:schemeClr val="tx1"/>
                </a:solidFill>
                <a:effectLst/>
                <a:latin typeface="Arial" charset="0"/>
                <a:ea typeface="Malgun Gothic" pitchFamily="34" charset="-127"/>
                <a:cs typeface="Arial" charset="0"/>
              </a:rPr>
              <a:t> wordt gezien als mens met een persoonlijke context die ertoe doet en met een </a:t>
            </a:r>
          </a:p>
          <a:p>
            <a:r>
              <a:rPr kumimoji="1" lang="nl-NL" sz="1200" kern="1200" dirty="0">
                <a:solidFill>
                  <a:schemeClr val="tx1"/>
                </a:solidFill>
                <a:effectLst/>
                <a:latin typeface="Arial" charset="0"/>
                <a:ea typeface="Malgun Gothic" pitchFamily="34" charset="-127"/>
                <a:cs typeface="Arial" charset="0"/>
              </a:rPr>
              <a:t>eigen identiteit die tot zijn recht komt; </a:t>
            </a:r>
          </a:p>
          <a:p>
            <a:r>
              <a:rPr kumimoji="1" lang="nl-NL" sz="1200" kern="1200" dirty="0">
                <a:solidFill>
                  <a:schemeClr val="tx1"/>
                </a:solidFill>
                <a:effectLst/>
                <a:latin typeface="Arial" charset="0"/>
                <a:ea typeface="Malgun Gothic" pitchFamily="34" charset="-127"/>
                <a:cs typeface="Arial" charset="0"/>
              </a:rPr>
              <a:t>Autonomie: voor de </a:t>
            </a:r>
            <a:r>
              <a:rPr kumimoji="1" lang="nl-NL" sz="1200" kern="1200" dirty="0" err="1">
                <a:solidFill>
                  <a:schemeClr val="tx1"/>
                </a:solidFill>
                <a:effectLst/>
                <a:latin typeface="Arial" charset="0"/>
                <a:ea typeface="Malgun Gothic" pitchFamily="34" charset="-127"/>
                <a:cs typeface="Arial" charset="0"/>
              </a:rPr>
              <a:t>cliënt</a:t>
            </a:r>
            <a:r>
              <a:rPr kumimoji="1" lang="nl-NL" sz="1200" kern="1200" dirty="0">
                <a:solidFill>
                  <a:schemeClr val="tx1"/>
                </a:solidFill>
                <a:effectLst/>
                <a:latin typeface="Arial" charset="0"/>
                <a:ea typeface="Malgun Gothic" pitchFamily="34" charset="-127"/>
                <a:cs typeface="Arial" charset="0"/>
              </a:rPr>
              <a:t> is de mogelijkheid van eigen regie over leven en welbevinden leidend, ook </a:t>
            </a:r>
          </a:p>
          <a:p>
            <a:r>
              <a:rPr kumimoji="1" lang="nl-NL" sz="1200" kern="1200" dirty="0">
                <a:solidFill>
                  <a:schemeClr val="tx1"/>
                </a:solidFill>
                <a:effectLst/>
                <a:latin typeface="Arial" charset="0"/>
                <a:ea typeface="Malgun Gothic" pitchFamily="34" charset="-127"/>
                <a:cs typeface="Arial" charset="0"/>
              </a:rPr>
              <a:t>bij de zorg in de laatste levensfase; </a:t>
            </a:r>
          </a:p>
          <a:p>
            <a:r>
              <a:rPr kumimoji="1" lang="nl-NL" sz="1200" kern="1200" dirty="0">
                <a:solidFill>
                  <a:schemeClr val="tx1"/>
                </a:solidFill>
                <a:effectLst/>
                <a:latin typeface="Arial" charset="0"/>
                <a:ea typeface="Malgun Gothic" pitchFamily="34" charset="-127"/>
                <a:cs typeface="Arial" charset="0"/>
              </a:rPr>
              <a:t>Zorgdoelen: iedere </a:t>
            </a:r>
            <a:r>
              <a:rPr kumimoji="1" lang="nl-NL" sz="1200" kern="1200" dirty="0" err="1">
                <a:solidFill>
                  <a:schemeClr val="tx1"/>
                </a:solidFill>
                <a:effectLst/>
                <a:latin typeface="Arial" charset="0"/>
                <a:ea typeface="Malgun Gothic" pitchFamily="34" charset="-127"/>
                <a:cs typeface="Arial" charset="0"/>
              </a:rPr>
              <a:t>cliënt</a:t>
            </a:r>
            <a:r>
              <a:rPr kumimoji="1" lang="nl-NL" sz="1200" kern="1200" dirty="0">
                <a:solidFill>
                  <a:schemeClr val="tx1"/>
                </a:solidFill>
                <a:effectLst/>
                <a:latin typeface="Arial" charset="0"/>
                <a:ea typeface="Malgun Gothic" pitchFamily="34" charset="-127"/>
                <a:cs typeface="Arial" charset="0"/>
              </a:rPr>
              <a:t> hee vastgelegde afspraken over (en inspraak bij) de doelen ten aanzien </a:t>
            </a:r>
          </a:p>
          <a:p>
            <a:r>
              <a:rPr kumimoji="1" lang="nl-NL" sz="1200" kern="1200" dirty="0">
                <a:solidFill>
                  <a:schemeClr val="tx1"/>
                </a:solidFill>
                <a:effectLst/>
                <a:latin typeface="Arial" charset="0"/>
                <a:ea typeface="Malgun Gothic" pitchFamily="34" charset="-127"/>
                <a:cs typeface="Arial" charset="0"/>
              </a:rPr>
              <a:t>van zijn/haar zorg, behandeling en ondersteuning. </a:t>
            </a:r>
          </a:p>
          <a:p>
            <a:endParaRPr lang="nl-NL" dirty="0"/>
          </a:p>
          <a:p>
            <a:r>
              <a:rPr kumimoji="1" lang="nl-NL" sz="1200" kern="1200" dirty="0">
                <a:solidFill>
                  <a:schemeClr val="tx1"/>
                </a:solidFill>
                <a:effectLst/>
                <a:latin typeface="Arial" charset="0"/>
                <a:ea typeface="Malgun Gothic" pitchFamily="34" charset="-127"/>
                <a:cs typeface="Arial" charset="0"/>
              </a:rPr>
              <a:t>Vijf thema’s (zingeving, zinvolle dagbesteding, schoon en verzorgd lichaam plus verzorgde kleding, </a:t>
            </a:r>
          </a:p>
          <a:p>
            <a:r>
              <a:rPr kumimoji="1" lang="nl-NL" sz="1200" kern="1200" dirty="0">
                <a:solidFill>
                  <a:schemeClr val="tx1"/>
                </a:solidFill>
                <a:effectLst/>
                <a:latin typeface="Arial" charset="0"/>
                <a:ea typeface="Malgun Gothic" pitchFamily="34" charset="-127"/>
                <a:cs typeface="Arial" charset="0"/>
              </a:rPr>
              <a:t>familieparticipatie &amp; inzet vrijwilligers en wooncomfort) zijn leidend bij kwaliteitsverbetering op het </a:t>
            </a:r>
          </a:p>
          <a:p>
            <a:r>
              <a:rPr kumimoji="1" lang="nl-NL" sz="1200" kern="1200" dirty="0">
                <a:solidFill>
                  <a:schemeClr val="tx1"/>
                </a:solidFill>
                <a:effectLst/>
                <a:latin typeface="Arial" charset="0"/>
                <a:ea typeface="Malgun Gothic" pitchFamily="34" charset="-127"/>
                <a:cs typeface="Arial" charset="0"/>
              </a:rPr>
              <a:t>terrein van wonen en welzijn. </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FE53C311-BF3A-4FC7-AB01-41890410BA9B}" type="slidenum">
              <a:rPr lang="en-US" altLang="ko-KR" smtClean="0"/>
              <a:pPr/>
              <a:t>14</a:t>
            </a:fld>
            <a:endParaRPr lang="en-US" altLang="ko-KR"/>
          </a:p>
        </p:txBody>
      </p:sp>
    </p:spTree>
    <p:extLst>
      <p:ext uri="{BB962C8B-B14F-4D97-AF65-F5344CB8AC3E}">
        <p14:creationId xmlns:p14="http://schemas.microsoft.com/office/powerpoint/2010/main" val="25060154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sv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ekst zonder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nl-NL"/>
              <a:t>Klik om stijl te bewerken</a:t>
            </a:r>
            <a:endParaRPr lang="nl-NL" dirty="0"/>
          </a:p>
        </p:txBody>
      </p:sp>
      <p:sp>
        <p:nvSpPr>
          <p:cNvPr id="3" name="Tijdelijke aanduiding voor inhoud 2"/>
          <p:cNvSpPr>
            <a:spLocks noGrp="1"/>
          </p:cNvSpPr>
          <p:nvPr>
            <p:ph idx="1"/>
          </p:nvPr>
        </p:nvSpPr>
        <p:spPr/>
        <p:txBody>
          <a:bodyPr/>
          <a:lstStyle>
            <a:lvl1pPr>
              <a:buClr>
                <a:schemeClr val="accent1"/>
              </a:buClr>
              <a:defRPr/>
            </a:lvl1pPr>
            <a:lvl2pPr marL="685800" indent="-228600">
              <a:buClr>
                <a:schemeClr val="accent1"/>
              </a:buClr>
              <a:buFont typeface="Systeemlettertype"/>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Systeemlettertype"/>
              <a:buChar char="–"/>
              <a:defRPr/>
            </a:lvl4pPr>
            <a:lvl5pPr marL="2057400" indent="-228600">
              <a:buClr>
                <a:schemeClr val="accent1"/>
              </a:buClr>
              <a:buFont typeface="Systeemlettertype"/>
              <a:buChar cha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D50E7C93-60E8-8648-8DE9-FA3C271682D0}" type="datetimeFigureOut">
              <a:rPr lang="nl-NL" smtClean="0"/>
              <a:t>29-12-22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DD1B430-5217-004E-9578-39CC94448185}" type="slidenum">
              <a:rPr lang="nl-NL" smtClean="0"/>
              <a:t>‹nr.›</a:t>
            </a:fld>
            <a:endParaRPr lang="nl-NL"/>
          </a:p>
        </p:txBody>
      </p:sp>
      <p:cxnSp>
        <p:nvCxnSpPr>
          <p:cNvPr id="8" name="Rechte verbindingslijn 7">
            <a:extLst>
              <a:ext uri="{FF2B5EF4-FFF2-40B4-BE49-F238E27FC236}">
                <a16:creationId xmlns:a16="http://schemas.microsoft.com/office/drawing/2014/main" id="{DEC08AA8-F236-6F41-BD3F-5E456AB742AF}"/>
              </a:ext>
            </a:extLst>
          </p:cNvPr>
          <p:cNvCxnSpPr>
            <a:cxnSpLocks/>
          </p:cNvCxnSpPr>
          <p:nvPr userDrawn="1"/>
        </p:nvCxnSpPr>
        <p:spPr>
          <a:xfrm>
            <a:off x="838200" y="6302827"/>
            <a:ext cx="105156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4D6CC6A0-ADF7-2144-8A97-B2225BFE458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31878" y="6414782"/>
            <a:ext cx="1221922" cy="246734"/>
          </a:xfrm>
          <a:prstGeom prst="rect">
            <a:avLst/>
          </a:prstGeom>
        </p:spPr>
      </p:pic>
    </p:spTree>
    <p:extLst>
      <p:ext uri="{BB962C8B-B14F-4D97-AF65-F5344CB8AC3E}">
        <p14:creationId xmlns:p14="http://schemas.microsoft.com/office/powerpoint/2010/main" val="271413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eldia">
    <p:spTree>
      <p:nvGrpSpPr>
        <p:cNvPr id="1" name=""/>
        <p:cNvGrpSpPr/>
        <p:nvPr/>
      </p:nvGrpSpPr>
      <p:grpSpPr>
        <a:xfrm>
          <a:off x="0" y="0"/>
          <a:ext cx="0" cy="0"/>
          <a:chOff x="0" y="0"/>
          <a:chExt cx="0" cy="0"/>
        </a:xfrm>
      </p:grpSpPr>
      <p:sp>
        <p:nvSpPr>
          <p:cNvPr id="5" name="Rechthoek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nl-NL" sz="2400"/>
          </a:p>
        </p:txBody>
      </p:sp>
      <p:sp>
        <p:nvSpPr>
          <p:cNvPr id="6" name="Rechthoek 5"/>
          <p:cNvSpPr/>
          <p:nvPr/>
        </p:nvSpPr>
        <p:spPr>
          <a:xfrm>
            <a:off x="696389" y="593732"/>
            <a:ext cx="10799233" cy="4213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nl-NL" sz="2400"/>
          </a:p>
        </p:txBody>
      </p:sp>
      <p:sp>
        <p:nvSpPr>
          <p:cNvPr id="7" name="Rechthoek 6"/>
          <p:cNvSpPr/>
          <p:nvPr/>
        </p:nvSpPr>
        <p:spPr>
          <a:xfrm>
            <a:off x="696389" y="5292732"/>
            <a:ext cx="10799233" cy="9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nl-NL" sz="2400"/>
          </a:p>
        </p:txBody>
      </p:sp>
      <p:pic>
        <p:nvPicPr>
          <p:cNvPr id="8" name="Afbeelding 1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23200" y="6264282"/>
            <a:ext cx="3236384" cy="301625"/>
          </a:xfrm>
          <a:prstGeom prst="rect">
            <a:avLst/>
          </a:prstGeom>
          <a:noFill/>
          <a:ln w="9525">
            <a:noFill/>
            <a:miter lim="800000"/>
            <a:headEnd/>
            <a:tailEnd/>
          </a:ln>
        </p:spPr>
      </p:pic>
      <p:sp>
        <p:nvSpPr>
          <p:cNvPr id="2" name="Titel 1"/>
          <p:cNvSpPr>
            <a:spLocks noGrp="1"/>
          </p:cNvSpPr>
          <p:nvPr>
            <p:ph type="ctrTitle"/>
          </p:nvPr>
        </p:nvSpPr>
        <p:spPr>
          <a:xfrm>
            <a:off x="1128000" y="1003462"/>
            <a:ext cx="9936000" cy="533400"/>
          </a:xfrm>
        </p:spPr>
        <p:txBody>
          <a:bodyPr/>
          <a:lstStyle>
            <a:lvl1pPr>
              <a:defRPr>
                <a:solidFill>
                  <a:schemeClr val="bg2"/>
                </a:solidFill>
              </a:defRPr>
            </a:lvl1pPr>
          </a:lstStyle>
          <a:p>
            <a:r>
              <a:rPr lang="nl-NL"/>
              <a:t>Klik om de stijl te bewerken</a:t>
            </a:r>
            <a:endParaRPr lang="nl-NL" dirty="0"/>
          </a:p>
        </p:txBody>
      </p:sp>
      <p:sp>
        <p:nvSpPr>
          <p:cNvPr id="3" name="Ondertitel 2"/>
          <p:cNvSpPr>
            <a:spLocks noGrp="1"/>
          </p:cNvSpPr>
          <p:nvPr>
            <p:ph type="subTitle" idx="1"/>
          </p:nvPr>
        </p:nvSpPr>
        <p:spPr>
          <a:xfrm>
            <a:off x="1127387" y="1650209"/>
            <a:ext cx="9936000" cy="533400"/>
          </a:xfrm>
        </p:spPr>
        <p:txBody>
          <a:bodyPr>
            <a:noAutofit/>
          </a:bodyPr>
          <a:lstStyle>
            <a:lvl1pPr marL="0" indent="0" algn="l">
              <a:lnSpc>
                <a:spcPts val="4200"/>
              </a:lnSpc>
              <a:buNone/>
              <a:defRPr sz="4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NL" dirty="0"/>
          </a:p>
        </p:txBody>
      </p:sp>
      <p:sp>
        <p:nvSpPr>
          <p:cNvPr id="14" name="Tijdelijke aanduiding voor tekst 13"/>
          <p:cNvSpPr>
            <a:spLocks noGrp="1"/>
          </p:cNvSpPr>
          <p:nvPr>
            <p:ph type="body" sz="quarter" idx="10"/>
          </p:nvPr>
        </p:nvSpPr>
        <p:spPr>
          <a:xfrm>
            <a:off x="1128005" y="4078255"/>
            <a:ext cx="7128209" cy="635000"/>
          </a:xfrm>
        </p:spPr>
        <p:txBody>
          <a:bodyPr/>
          <a:lstStyle>
            <a:lvl1pPr marL="0" indent="0" algn="l">
              <a:buNone/>
              <a:defRPr>
                <a:solidFill>
                  <a:schemeClr val="bg2"/>
                </a:solidFill>
              </a:defRPr>
            </a:lvl1pPr>
          </a:lstStyle>
          <a:p>
            <a:pPr lvl="0"/>
            <a:r>
              <a:rPr lang="nl-NL"/>
              <a:t>Klik om de modelstijlen te bewerken</a:t>
            </a:r>
          </a:p>
        </p:txBody>
      </p:sp>
    </p:spTree>
    <p:extLst>
      <p:ext uri="{BB962C8B-B14F-4D97-AF65-F5344CB8AC3E}">
        <p14:creationId xmlns:p14="http://schemas.microsoft.com/office/powerpoint/2010/main" val="64220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Hoofdstuk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6" name="Ondertitel 2"/>
          <p:cNvSpPr>
            <a:spLocks noGrp="1"/>
          </p:cNvSpPr>
          <p:nvPr>
            <p:ph type="subTitle" idx="1"/>
          </p:nvPr>
        </p:nvSpPr>
        <p:spPr>
          <a:xfrm>
            <a:off x="696000" y="1650209"/>
            <a:ext cx="10800000" cy="5334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NL" dirty="0"/>
          </a:p>
        </p:txBody>
      </p:sp>
      <p:sp>
        <p:nvSpPr>
          <p:cNvPr id="4" name="Tijdelijke aanduiding voor datum 3"/>
          <p:cNvSpPr>
            <a:spLocks noGrp="1"/>
          </p:cNvSpPr>
          <p:nvPr>
            <p:ph type="dt" sz="half" idx="10"/>
          </p:nvPr>
        </p:nvSpPr>
        <p:spPr/>
        <p:txBody>
          <a:bodyPr/>
          <a:lstStyle>
            <a:lvl1pPr>
              <a:defRPr/>
            </a:lvl1pPr>
          </a:lstStyle>
          <a:p>
            <a:pPr>
              <a:defRPr/>
            </a:pPr>
            <a:endParaRPr lang="en-US" altLang="ko-KR"/>
          </a:p>
        </p:txBody>
      </p:sp>
      <p:sp>
        <p:nvSpPr>
          <p:cNvPr id="5" name="Tijdelijke aanduiding voor voettekst 4"/>
          <p:cNvSpPr>
            <a:spLocks noGrp="1"/>
          </p:cNvSpPr>
          <p:nvPr>
            <p:ph type="ftr" sz="quarter" idx="11"/>
          </p:nvPr>
        </p:nvSpPr>
        <p:spPr/>
        <p:txBody>
          <a:bodyPr/>
          <a:lstStyle>
            <a:lvl1pPr>
              <a:defRPr/>
            </a:lvl1pPr>
          </a:lstStyle>
          <a:p>
            <a:pPr>
              <a:defRPr/>
            </a:pPr>
            <a:endParaRPr lang="en-US" altLang="ko-KR"/>
          </a:p>
        </p:txBody>
      </p:sp>
      <p:sp>
        <p:nvSpPr>
          <p:cNvPr id="7" name="Tijdelijke aanduiding voor dianummer 5"/>
          <p:cNvSpPr>
            <a:spLocks noGrp="1"/>
          </p:cNvSpPr>
          <p:nvPr>
            <p:ph type="sldNum" sz="quarter" idx="12"/>
          </p:nvPr>
        </p:nvSpPr>
        <p:spPr/>
        <p:txBody>
          <a:bodyPr/>
          <a:lstStyle>
            <a:lvl1pPr>
              <a:defRPr/>
            </a:lvl1pPr>
          </a:lstStyle>
          <a:p>
            <a:fld id="{D10BFFB3-99B1-4B8F-A1ED-4780A4A81343}" type="slidenum">
              <a:rPr lang="en-US" altLang="ko-KR"/>
              <a:pPr/>
              <a:t>‹nr.›</a:t>
            </a:fld>
            <a:endParaRPr lang="en-US" altLang="ko-KR"/>
          </a:p>
        </p:txBody>
      </p:sp>
    </p:spTree>
    <p:extLst>
      <p:ext uri="{BB962C8B-B14F-4D97-AF65-F5344CB8AC3E}">
        <p14:creationId xmlns:p14="http://schemas.microsoft.com/office/powerpoint/2010/main" val="3101190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FDFEA00-7A2F-2541-880D-F630E6E09B69}"/>
              </a:ext>
            </a:extLst>
          </p:cNvPr>
          <p:cNvSpPr>
            <a:spLocks noGrp="1"/>
          </p:cNvSpPr>
          <p:nvPr>
            <p:ph type="dt" sz="half" idx="10"/>
          </p:nvPr>
        </p:nvSpPr>
        <p:spPr/>
        <p:txBody>
          <a:bodyPr/>
          <a:lstStyle/>
          <a:p>
            <a:fld id="{D871A686-4737-644E-9278-7EEBABE0C8AB}" type="datetimeFigureOut">
              <a:rPr lang="nl-NL" smtClean="0"/>
              <a:t>29-12-22</a:t>
            </a:fld>
            <a:endParaRPr lang="nl-NL"/>
          </a:p>
        </p:txBody>
      </p:sp>
      <p:sp>
        <p:nvSpPr>
          <p:cNvPr id="3" name="Tijdelijke aanduiding voor voettekst 2">
            <a:extLst>
              <a:ext uri="{FF2B5EF4-FFF2-40B4-BE49-F238E27FC236}">
                <a16:creationId xmlns:a16="http://schemas.microsoft.com/office/drawing/2014/main" id="{26A9EA31-4BED-A548-958B-E457E102CA6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6A05BB0-4DF0-224B-B440-0A25B68D84EF}"/>
              </a:ext>
            </a:extLst>
          </p:cNvPr>
          <p:cNvSpPr>
            <a:spLocks noGrp="1"/>
          </p:cNvSpPr>
          <p:nvPr>
            <p:ph type="sldNum" sz="quarter" idx="12"/>
          </p:nvPr>
        </p:nvSpPr>
        <p:spPr/>
        <p:txBody>
          <a:bodyPr/>
          <a:lstStyle/>
          <a:p>
            <a:fld id="{09A2B71E-105B-3346-B096-42A6208819C6}" type="slidenum">
              <a:rPr lang="nl-NL" smtClean="0"/>
              <a:t>‹nr.›</a:t>
            </a:fld>
            <a:endParaRPr lang="nl-NL"/>
          </a:p>
        </p:txBody>
      </p:sp>
    </p:spTree>
    <p:extLst>
      <p:ext uri="{BB962C8B-B14F-4D97-AF65-F5344CB8AC3E}">
        <p14:creationId xmlns:p14="http://schemas.microsoft.com/office/powerpoint/2010/main" val="3186766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 met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nl-NL"/>
              <a:t>Klik om stijl te bewerken</a:t>
            </a:r>
            <a:endParaRPr lang="nl-NL" dirty="0"/>
          </a:p>
        </p:txBody>
      </p:sp>
      <p:sp>
        <p:nvSpPr>
          <p:cNvPr id="3" name="Tijdelijke aanduiding voor inhoud 2"/>
          <p:cNvSpPr>
            <a:spLocks noGrp="1"/>
          </p:cNvSpPr>
          <p:nvPr>
            <p:ph idx="1"/>
          </p:nvPr>
        </p:nvSpPr>
        <p:spPr/>
        <p:txBody>
          <a:bodyPr/>
          <a:lstStyle>
            <a:lvl1pPr>
              <a:buClr>
                <a:schemeClr val="accent1"/>
              </a:buClr>
              <a:defRPr/>
            </a:lvl1pPr>
            <a:lvl2pPr marL="685800" indent="-228600">
              <a:buClr>
                <a:schemeClr val="accent1"/>
              </a:buClr>
              <a:buFont typeface="Systeemlettertype"/>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Systeemlettertype"/>
              <a:buChar char="–"/>
              <a:defRPr/>
            </a:lvl4pPr>
            <a:lvl5pPr marL="2057400" indent="-228600">
              <a:buClr>
                <a:schemeClr val="accent1"/>
              </a:buClr>
              <a:buFont typeface="Systeemlettertype"/>
              <a:buChar cha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D50E7C93-60E8-8648-8DE9-FA3C271682D0}" type="datetimeFigureOut">
              <a:rPr lang="nl-NL" smtClean="0"/>
              <a:t>29-12-22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DD1B430-5217-004E-9578-39CC94448185}" type="slidenum">
              <a:rPr lang="nl-NL" smtClean="0"/>
              <a:t>‹nr.›</a:t>
            </a:fld>
            <a:endParaRPr lang="nl-NL"/>
          </a:p>
        </p:txBody>
      </p:sp>
      <p:cxnSp>
        <p:nvCxnSpPr>
          <p:cNvPr id="7" name="Rechte verbindingslijn 6">
            <a:extLst>
              <a:ext uri="{FF2B5EF4-FFF2-40B4-BE49-F238E27FC236}">
                <a16:creationId xmlns:a16="http://schemas.microsoft.com/office/drawing/2014/main" id="{4FA56F56-7DA4-4448-A5F9-8F9CFDB75990}"/>
              </a:ext>
            </a:extLst>
          </p:cNvPr>
          <p:cNvCxnSpPr>
            <a:cxnSpLocks/>
          </p:cNvCxnSpPr>
          <p:nvPr userDrawn="1"/>
        </p:nvCxnSpPr>
        <p:spPr>
          <a:xfrm>
            <a:off x="838200" y="6302827"/>
            <a:ext cx="105156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D20D492B-D05E-0A4E-94C1-C5629F97629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31878" y="6414782"/>
            <a:ext cx="1221922" cy="246734"/>
          </a:xfrm>
          <a:prstGeom prst="rect">
            <a:avLst/>
          </a:prstGeom>
        </p:spPr>
      </p:pic>
    </p:spTree>
    <p:extLst>
      <p:ext uri="{BB962C8B-B14F-4D97-AF65-F5344CB8AC3E}">
        <p14:creationId xmlns:p14="http://schemas.microsoft.com/office/powerpoint/2010/main" val="225724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rtscherm">
    <p:bg>
      <p:bgPr>
        <a:solidFill>
          <a:schemeClr val="bg1">
            <a:alpha val="28000"/>
          </a:schemeClr>
        </a:solidFill>
        <a:effectLst/>
      </p:bgPr>
    </p:bg>
    <p:spTree>
      <p:nvGrpSpPr>
        <p:cNvPr id="1" name=""/>
        <p:cNvGrpSpPr/>
        <p:nvPr/>
      </p:nvGrpSpPr>
      <p:grpSpPr>
        <a:xfrm>
          <a:off x="0" y="0"/>
          <a:ext cx="0" cy="0"/>
          <a:chOff x="0" y="0"/>
          <a:chExt cx="0" cy="0"/>
        </a:xfrm>
      </p:grpSpPr>
      <p:pic>
        <p:nvPicPr>
          <p:cNvPr id="12" name="Tijdelijke aanduiding voor afbeelding 5">
            <a:extLst>
              <a:ext uri="{FF2B5EF4-FFF2-40B4-BE49-F238E27FC236}">
                <a16:creationId xmlns:a16="http://schemas.microsoft.com/office/drawing/2014/main" id="{15D276EC-DAF2-8248-AA8F-903FEAEC61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597294"/>
            <a:ext cx="12192000" cy="4260705"/>
          </a:xfrm>
          <a:prstGeom prst="rect">
            <a:avLst/>
          </a:prstGeom>
        </p:spPr>
      </p:pic>
      <p:sp>
        <p:nvSpPr>
          <p:cNvPr id="7" name="Rechthoek 6">
            <a:extLst>
              <a:ext uri="{FF2B5EF4-FFF2-40B4-BE49-F238E27FC236}">
                <a16:creationId xmlns:a16="http://schemas.microsoft.com/office/drawing/2014/main" id="{AB532E7F-0A78-4447-BF0C-6F2B52B60AF1}"/>
              </a:ext>
            </a:extLst>
          </p:cNvPr>
          <p:cNvSpPr/>
          <p:nvPr userDrawn="1"/>
        </p:nvSpPr>
        <p:spPr>
          <a:xfrm>
            <a:off x="0" y="2539269"/>
            <a:ext cx="12192000" cy="431873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hasCustomPrompt="1"/>
          </p:nvPr>
        </p:nvSpPr>
        <p:spPr>
          <a:xfrm>
            <a:off x="838200" y="291772"/>
            <a:ext cx="10515600" cy="1411775"/>
          </a:xfrm>
        </p:spPr>
        <p:txBody>
          <a:bodyPr anchor="b" anchorCtr="0">
            <a:normAutofit/>
          </a:bodyPr>
          <a:lstStyle>
            <a:lvl1pPr algn="ctr">
              <a:defRPr sz="5400" b="1">
                <a:solidFill>
                  <a:schemeClr val="accent1"/>
                </a:solidFill>
              </a:defRPr>
            </a:lvl1pPr>
          </a:lstStyle>
          <a:p>
            <a:r>
              <a:rPr lang="nl-NL" dirty="0"/>
              <a:t>Titelstijl van model bewerken</a:t>
            </a:r>
          </a:p>
        </p:txBody>
      </p:sp>
      <p:sp>
        <p:nvSpPr>
          <p:cNvPr id="3" name="Tijdelijke aanduiding voor inhoud 2"/>
          <p:cNvSpPr>
            <a:spLocks noGrp="1"/>
          </p:cNvSpPr>
          <p:nvPr>
            <p:ph idx="1"/>
          </p:nvPr>
        </p:nvSpPr>
        <p:spPr>
          <a:xfrm>
            <a:off x="838200" y="1703547"/>
            <a:ext cx="10515600" cy="487675"/>
          </a:xfrm>
        </p:spPr>
        <p:txBody>
          <a:bodyPr>
            <a:normAutofit/>
          </a:bodyPr>
          <a:lstStyle>
            <a:lvl1pPr marL="0" indent="0" algn="ctr">
              <a:buNone/>
              <a:defRPr sz="2000">
                <a:solidFill>
                  <a:schemeClr val="accent1"/>
                </a:solidFill>
              </a:defRPr>
            </a:lvl1pPr>
            <a:lvl2pPr marL="457200" indent="0" algn="ctr">
              <a:buNone/>
              <a:defRPr sz="2000">
                <a:solidFill>
                  <a:schemeClr val="bg1"/>
                </a:solidFill>
              </a:defRPr>
            </a:lvl2pPr>
            <a:lvl3pPr marL="914400" indent="0" algn="ctr">
              <a:buNone/>
              <a:defRPr sz="2000">
                <a:solidFill>
                  <a:schemeClr val="bg1"/>
                </a:solidFill>
              </a:defRPr>
            </a:lvl3pPr>
            <a:lvl4pPr marL="1371600" indent="0" algn="ctr">
              <a:buNone/>
              <a:defRPr sz="2000">
                <a:solidFill>
                  <a:schemeClr val="bg1"/>
                </a:solidFill>
              </a:defRPr>
            </a:lvl4pPr>
            <a:lvl5pPr marL="1828800" indent="0" algn="ctr">
              <a:buNone/>
              <a:defRPr sz="2000">
                <a:solidFill>
                  <a:schemeClr val="bg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solidFill>
                  <a:schemeClr val="bg1"/>
                </a:solidFill>
              </a:defRPr>
            </a:lvl1pPr>
          </a:lstStyle>
          <a:p>
            <a:fld id="{D50E7C93-60E8-8648-8DE9-FA3C271682D0}" type="datetimeFigureOut">
              <a:rPr lang="nl-NL" smtClean="0"/>
              <a:pPr/>
              <a:t>29-12-22</a:t>
            </a:fld>
            <a:endParaRPr lang="nl-NL" dirty="0"/>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endParaRPr lang="nl-NL" dirty="0"/>
          </a:p>
        </p:txBody>
      </p:sp>
      <p:sp>
        <p:nvSpPr>
          <p:cNvPr id="6" name="Tijdelijke aanduiding voor dianummer 5"/>
          <p:cNvSpPr>
            <a:spLocks noGrp="1"/>
          </p:cNvSpPr>
          <p:nvPr>
            <p:ph type="sldNum" sz="quarter" idx="12"/>
          </p:nvPr>
        </p:nvSpPr>
        <p:spPr/>
        <p:txBody>
          <a:bodyPr/>
          <a:lstStyle>
            <a:lvl1pPr>
              <a:defRPr>
                <a:solidFill>
                  <a:schemeClr val="bg1"/>
                </a:solidFill>
              </a:defRPr>
            </a:lvl1pPr>
          </a:lstStyle>
          <a:p>
            <a:fld id="{3DD1B430-5217-004E-9578-39CC94448185}" type="slidenum">
              <a:rPr lang="nl-NL" smtClean="0"/>
              <a:pPr/>
              <a:t>‹nr.›</a:t>
            </a:fld>
            <a:endParaRPr lang="nl-NL" dirty="0"/>
          </a:p>
        </p:txBody>
      </p:sp>
      <p:sp>
        <p:nvSpPr>
          <p:cNvPr id="16" name="Rechthoek 15">
            <a:extLst>
              <a:ext uri="{FF2B5EF4-FFF2-40B4-BE49-F238E27FC236}">
                <a16:creationId xmlns:a16="http://schemas.microsoft.com/office/drawing/2014/main" id="{3E5634E9-8AA6-FD46-A02E-CC7D904FE21D}"/>
              </a:ext>
            </a:extLst>
          </p:cNvPr>
          <p:cNvSpPr/>
          <p:nvPr userDrawn="1"/>
        </p:nvSpPr>
        <p:spPr>
          <a:xfrm>
            <a:off x="0" y="2525295"/>
            <a:ext cx="12193200" cy="72000"/>
          </a:xfrm>
          <a:prstGeom prst="rect">
            <a:avLst/>
          </a:prstGeom>
          <a:gradFill flip="none" rotWithShape="1">
            <a:gsLst>
              <a:gs pos="30000">
                <a:schemeClr val="accent2"/>
              </a:gs>
              <a:gs pos="69000">
                <a:schemeClr val="accent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7" name="Rechte verbindingslijn 16">
            <a:extLst>
              <a:ext uri="{FF2B5EF4-FFF2-40B4-BE49-F238E27FC236}">
                <a16:creationId xmlns:a16="http://schemas.microsoft.com/office/drawing/2014/main" id="{E427F353-D112-C743-82BF-A22300DD6C45}"/>
              </a:ext>
            </a:extLst>
          </p:cNvPr>
          <p:cNvCxnSpPr>
            <a:cxnSpLocks/>
          </p:cNvCxnSpPr>
          <p:nvPr userDrawn="1"/>
        </p:nvCxnSpPr>
        <p:spPr>
          <a:xfrm>
            <a:off x="838200" y="6302827"/>
            <a:ext cx="10515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1" name="Graphic 20">
            <a:extLst>
              <a:ext uri="{FF2B5EF4-FFF2-40B4-BE49-F238E27FC236}">
                <a16:creationId xmlns:a16="http://schemas.microsoft.com/office/drawing/2014/main" id="{73B1EF7F-F95F-FE40-B87C-55AB67698C7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131874" y="6414781"/>
            <a:ext cx="1221926" cy="246735"/>
          </a:xfrm>
          <a:prstGeom prst="rect">
            <a:avLst/>
          </a:prstGeom>
        </p:spPr>
      </p:pic>
      <p:pic>
        <p:nvPicPr>
          <p:cNvPr id="25" name="Afbeelding 24">
            <a:extLst>
              <a:ext uri="{FF2B5EF4-FFF2-40B4-BE49-F238E27FC236}">
                <a16:creationId xmlns:a16="http://schemas.microsoft.com/office/drawing/2014/main" id="{F4C483D7-89ED-5B41-A01C-B1C2D0485167}"/>
              </a:ext>
            </a:extLst>
          </p:cNvPr>
          <p:cNvPicPr>
            <a:picLocks noChangeAspect="1"/>
          </p:cNvPicPr>
          <p:nvPr userDrawn="1"/>
        </p:nvPicPr>
        <p:blipFill>
          <a:blip r:embed="rId5" cstate="screen">
            <a:alphaModFix amt="15000"/>
            <a:extLst>
              <a:ext uri="{28A0092B-C50C-407E-A947-70E740481C1C}">
                <a14:useLocalDpi xmlns:a14="http://schemas.microsoft.com/office/drawing/2010/main"/>
              </a:ext>
            </a:extLst>
          </a:blip>
          <a:stretch>
            <a:fillRect/>
          </a:stretch>
        </p:blipFill>
        <p:spPr>
          <a:xfrm rot="-600000">
            <a:off x="-2818407" y="2974152"/>
            <a:ext cx="6902278" cy="6487387"/>
          </a:xfrm>
          <a:prstGeom prst="rect">
            <a:avLst/>
          </a:prstGeom>
        </p:spPr>
      </p:pic>
    </p:spTree>
    <p:extLst>
      <p:ext uri="{BB962C8B-B14F-4D97-AF65-F5344CB8AC3E}">
        <p14:creationId xmlns:p14="http://schemas.microsoft.com/office/powerpoint/2010/main" val="177992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ofdstuktitel">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AB532E7F-0A78-4447-BF0C-6F2B52B60AF1}"/>
              </a:ext>
            </a:extLst>
          </p:cNvPr>
          <p:cNvSpPr/>
          <p:nvPr userDrawn="1"/>
        </p:nvSpPr>
        <p:spPr>
          <a:xfrm>
            <a:off x="0" y="2539269"/>
            <a:ext cx="12192000" cy="43187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hasCustomPrompt="1"/>
          </p:nvPr>
        </p:nvSpPr>
        <p:spPr>
          <a:xfrm>
            <a:off x="838200" y="291772"/>
            <a:ext cx="10515600" cy="1411775"/>
          </a:xfrm>
        </p:spPr>
        <p:txBody>
          <a:bodyPr anchor="b" anchorCtr="0">
            <a:normAutofit/>
          </a:bodyPr>
          <a:lstStyle>
            <a:lvl1pPr algn="ctr">
              <a:defRPr sz="5400" b="1">
                <a:solidFill>
                  <a:schemeClr val="accent2"/>
                </a:solidFill>
              </a:defRPr>
            </a:lvl1pPr>
          </a:lstStyle>
          <a:p>
            <a:r>
              <a:rPr lang="nl-NL" dirty="0"/>
              <a:t>Titelstijl van model bewerken</a:t>
            </a:r>
          </a:p>
        </p:txBody>
      </p:sp>
      <p:sp>
        <p:nvSpPr>
          <p:cNvPr id="3" name="Tijdelijke aanduiding voor inhoud 2"/>
          <p:cNvSpPr>
            <a:spLocks noGrp="1"/>
          </p:cNvSpPr>
          <p:nvPr>
            <p:ph idx="1"/>
          </p:nvPr>
        </p:nvSpPr>
        <p:spPr>
          <a:xfrm>
            <a:off x="838200" y="1703547"/>
            <a:ext cx="10515600" cy="487675"/>
          </a:xfrm>
        </p:spPr>
        <p:txBody>
          <a:bodyPr>
            <a:normAutofit/>
          </a:bodyPr>
          <a:lstStyle>
            <a:lvl1pPr marL="0" indent="0" algn="ctr">
              <a:buNone/>
              <a:defRPr sz="2000">
                <a:solidFill>
                  <a:schemeClr val="accent1"/>
                </a:solidFill>
              </a:defRPr>
            </a:lvl1pPr>
            <a:lvl2pPr marL="457200" indent="0" algn="ctr">
              <a:buNone/>
              <a:defRPr sz="2000">
                <a:solidFill>
                  <a:schemeClr val="accent1"/>
                </a:solidFill>
              </a:defRPr>
            </a:lvl2pPr>
            <a:lvl3pPr marL="914400" indent="0" algn="ctr">
              <a:buNone/>
              <a:defRPr sz="2000">
                <a:solidFill>
                  <a:schemeClr val="accent1"/>
                </a:solidFill>
              </a:defRPr>
            </a:lvl3pPr>
            <a:lvl4pPr marL="1371600" indent="0" algn="ctr">
              <a:buNone/>
              <a:defRPr sz="2000">
                <a:solidFill>
                  <a:schemeClr val="accent1"/>
                </a:solidFill>
              </a:defRPr>
            </a:lvl4pPr>
            <a:lvl5pPr marL="1828800" indent="0" algn="ctr">
              <a:buNone/>
              <a:defRPr sz="2000">
                <a:solidFill>
                  <a:schemeClr val="accent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solidFill>
                  <a:schemeClr val="bg1"/>
                </a:solidFill>
              </a:defRPr>
            </a:lvl1pPr>
          </a:lstStyle>
          <a:p>
            <a:fld id="{D50E7C93-60E8-8648-8DE9-FA3C271682D0}" type="datetimeFigureOut">
              <a:rPr lang="nl-NL" smtClean="0"/>
              <a:pPr/>
              <a:t>29-12-22</a:t>
            </a:fld>
            <a:endParaRPr lang="nl-NL" dirty="0"/>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endParaRPr lang="nl-NL" dirty="0"/>
          </a:p>
        </p:txBody>
      </p:sp>
      <p:sp>
        <p:nvSpPr>
          <p:cNvPr id="6" name="Tijdelijke aanduiding voor dianummer 5"/>
          <p:cNvSpPr>
            <a:spLocks noGrp="1"/>
          </p:cNvSpPr>
          <p:nvPr>
            <p:ph type="sldNum" sz="quarter" idx="12"/>
          </p:nvPr>
        </p:nvSpPr>
        <p:spPr/>
        <p:txBody>
          <a:bodyPr/>
          <a:lstStyle>
            <a:lvl1pPr>
              <a:defRPr>
                <a:solidFill>
                  <a:schemeClr val="bg1"/>
                </a:solidFill>
              </a:defRPr>
            </a:lvl1pPr>
          </a:lstStyle>
          <a:p>
            <a:fld id="{3DD1B430-5217-004E-9578-39CC94448185}" type="slidenum">
              <a:rPr lang="nl-NL" smtClean="0"/>
              <a:pPr/>
              <a:t>‹nr.›</a:t>
            </a:fld>
            <a:endParaRPr lang="nl-NL" dirty="0"/>
          </a:p>
        </p:txBody>
      </p:sp>
      <p:sp>
        <p:nvSpPr>
          <p:cNvPr id="16" name="Rechthoek 15">
            <a:extLst>
              <a:ext uri="{FF2B5EF4-FFF2-40B4-BE49-F238E27FC236}">
                <a16:creationId xmlns:a16="http://schemas.microsoft.com/office/drawing/2014/main" id="{3E5634E9-8AA6-FD46-A02E-CC7D904FE21D}"/>
              </a:ext>
            </a:extLst>
          </p:cNvPr>
          <p:cNvSpPr/>
          <p:nvPr userDrawn="1"/>
        </p:nvSpPr>
        <p:spPr>
          <a:xfrm>
            <a:off x="0" y="2525295"/>
            <a:ext cx="12193200" cy="72000"/>
          </a:xfrm>
          <a:prstGeom prst="rect">
            <a:avLst/>
          </a:prstGeom>
          <a:gradFill>
            <a:gsLst>
              <a:gs pos="30000">
                <a:schemeClr val="accent1"/>
              </a:gs>
              <a:gs pos="69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7" name="Rechte verbindingslijn 16">
            <a:extLst>
              <a:ext uri="{FF2B5EF4-FFF2-40B4-BE49-F238E27FC236}">
                <a16:creationId xmlns:a16="http://schemas.microsoft.com/office/drawing/2014/main" id="{E427F353-D112-C743-82BF-A22300DD6C45}"/>
              </a:ext>
            </a:extLst>
          </p:cNvPr>
          <p:cNvCxnSpPr>
            <a:cxnSpLocks/>
          </p:cNvCxnSpPr>
          <p:nvPr userDrawn="1"/>
        </p:nvCxnSpPr>
        <p:spPr>
          <a:xfrm>
            <a:off x="838200" y="6302827"/>
            <a:ext cx="10515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1" name="Graphic 20">
            <a:extLst>
              <a:ext uri="{FF2B5EF4-FFF2-40B4-BE49-F238E27FC236}">
                <a16:creationId xmlns:a16="http://schemas.microsoft.com/office/drawing/2014/main" id="{73B1EF7F-F95F-FE40-B87C-55AB67698C7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31874" y="6414781"/>
            <a:ext cx="1221926" cy="246735"/>
          </a:xfrm>
          <a:prstGeom prst="rect">
            <a:avLst/>
          </a:prstGeom>
        </p:spPr>
      </p:pic>
      <p:pic>
        <p:nvPicPr>
          <p:cNvPr id="25" name="Afbeelding 24">
            <a:extLst>
              <a:ext uri="{FF2B5EF4-FFF2-40B4-BE49-F238E27FC236}">
                <a16:creationId xmlns:a16="http://schemas.microsoft.com/office/drawing/2014/main" id="{F4C483D7-89ED-5B41-A01C-B1C2D0485167}"/>
              </a:ext>
            </a:extLst>
          </p:cNvPr>
          <p:cNvPicPr>
            <a:picLocks noChangeAspect="1"/>
          </p:cNvPicPr>
          <p:nvPr userDrawn="1"/>
        </p:nvPicPr>
        <p:blipFill>
          <a:blip r:embed="rId4" cstate="screen">
            <a:alphaModFix amt="15000"/>
            <a:extLst>
              <a:ext uri="{28A0092B-C50C-407E-A947-70E740481C1C}">
                <a14:useLocalDpi xmlns:a14="http://schemas.microsoft.com/office/drawing/2010/main"/>
              </a:ext>
            </a:extLst>
          </a:blip>
          <a:stretch>
            <a:fillRect/>
          </a:stretch>
        </p:blipFill>
        <p:spPr>
          <a:xfrm rot="-600000">
            <a:off x="-2732251" y="2974151"/>
            <a:ext cx="6902278" cy="6487387"/>
          </a:xfrm>
          <a:prstGeom prst="rect">
            <a:avLst/>
          </a:prstGeom>
        </p:spPr>
      </p:pic>
    </p:spTree>
    <p:extLst>
      <p:ext uri="{BB962C8B-B14F-4D97-AF65-F5344CB8AC3E}">
        <p14:creationId xmlns:p14="http://schemas.microsoft.com/office/powerpoint/2010/main" val="138583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134880"/>
            <a:ext cx="10515600" cy="5969891"/>
          </a:xfrm>
        </p:spPr>
        <p:txBody>
          <a:bodyPr>
            <a:normAutofit/>
          </a:bodyPr>
          <a:lstStyle>
            <a:lvl1pPr algn="ctr">
              <a:defRPr sz="6000">
                <a:solidFill>
                  <a:schemeClr val="bg1"/>
                </a:solidFill>
              </a:defRPr>
            </a:lvl1pPr>
          </a:lstStyle>
          <a:p>
            <a:r>
              <a:rPr lang="nl-NL"/>
              <a:t>Klik om stijl te bewerken</a:t>
            </a:r>
            <a:endParaRPr lang="nl-NL" dirty="0"/>
          </a:p>
        </p:txBody>
      </p:sp>
      <p:sp>
        <p:nvSpPr>
          <p:cNvPr id="4" name="Tijdelijke aanduiding voor datum 3"/>
          <p:cNvSpPr>
            <a:spLocks noGrp="1"/>
          </p:cNvSpPr>
          <p:nvPr>
            <p:ph type="dt" sz="half" idx="10"/>
          </p:nvPr>
        </p:nvSpPr>
        <p:spPr/>
        <p:txBody>
          <a:bodyPr/>
          <a:lstStyle>
            <a:lvl1pPr>
              <a:defRPr>
                <a:solidFill>
                  <a:schemeClr val="bg1"/>
                </a:solidFill>
              </a:defRPr>
            </a:lvl1pPr>
          </a:lstStyle>
          <a:p>
            <a:fld id="{D50E7C93-60E8-8648-8DE9-FA3C271682D0}" type="datetimeFigureOut">
              <a:rPr lang="nl-NL" smtClean="0"/>
              <a:pPr/>
              <a:t>29-12-22</a:t>
            </a:fld>
            <a:endParaRPr lang="nl-NL" dirty="0"/>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endParaRPr lang="nl-NL" dirty="0"/>
          </a:p>
        </p:txBody>
      </p:sp>
      <p:sp>
        <p:nvSpPr>
          <p:cNvPr id="6" name="Tijdelijke aanduiding voor dianummer 5"/>
          <p:cNvSpPr>
            <a:spLocks noGrp="1"/>
          </p:cNvSpPr>
          <p:nvPr>
            <p:ph type="sldNum" sz="quarter" idx="12"/>
          </p:nvPr>
        </p:nvSpPr>
        <p:spPr/>
        <p:txBody>
          <a:bodyPr/>
          <a:lstStyle>
            <a:lvl1pPr>
              <a:defRPr>
                <a:solidFill>
                  <a:schemeClr val="bg1"/>
                </a:solidFill>
              </a:defRPr>
            </a:lvl1pPr>
          </a:lstStyle>
          <a:p>
            <a:fld id="{3DD1B430-5217-004E-9578-39CC94448185}" type="slidenum">
              <a:rPr lang="nl-NL" smtClean="0"/>
              <a:pPr/>
              <a:t>‹nr.›</a:t>
            </a:fld>
            <a:endParaRPr lang="nl-NL" dirty="0"/>
          </a:p>
        </p:txBody>
      </p:sp>
      <p:cxnSp>
        <p:nvCxnSpPr>
          <p:cNvPr id="8" name="Rechte verbindingslijn 7">
            <a:extLst>
              <a:ext uri="{FF2B5EF4-FFF2-40B4-BE49-F238E27FC236}">
                <a16:creationId xmlns:a16="http://schemas.microsoft.com/office/drawing/2014/main" id="{B304C7EF-C63D-2943-ADE3-A858A74F61A4}"/>
              </a:ext>
            </a:extLst>
          </p:cNvPr>
          <p:cNvCxnSpPr>
            <a:cxnSpLocks/>
          </p:cNvCxnSpPr>
          <p:nvPr userDrawn="1"/>
        </p:nvCxnSpPr>
        <p:spPr>
          <a:xfrm>
            <a:off x="838200" y="6302827"/>
            <a:ext cx="10515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40472C13-44DB-0049-B4B6-6ED2AA6FD0E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31874" y="6414781"/>
            <a:ext cx="1221926" cy="246735"/>
          </a:xfrm>
          <a:prstGeom prst="rect">
            <a:avLst/>
          </a:prstGeom>
        </p:spPr>
      </p:pic>
      <p:pic>
        <p:nvPicPr>
          <p:cNvPr id="13" name="Afbeelding 12">
            <a:extLst>
              <a:ext uri="{FF2B5EF4-FFF2-40B4-BE49-F238E27FC236}">
                <a16:creationId xmlns:a16="http://schemas.microsoft.com/office/drawing/2014/main" id="{12E78FE6-7FB4-BD4D-9DC3-9002E19E458B}"/>
              </a:ext>
            </a:extLst>
          </p:cNvPr>
          <p:cNvPicPr>
            <a:picLocks noChangeAspect="1"/>
          </p:cNvPicPr>
          <p:nvPr userDrawn="1"/>
        </p:nvPicPr>
        <p:blipFill>
          <a:blip r:embed="rId4" cstate="screen">
            <a:alphaModFix amt="10000"/>
            <a:extLst>
              <a:ext uri="{28A0092B-C50C-407E-A947-70E740481C1C}">
                <a14:useLocalDpi xmlns:a14="http://schemas.microsoft.com/office/drawing/2010/main"/>
              </a:ext>
            </a:extLst>
          </a:blip>
          <a:stretch>
            <a:fillRect/>
          </a:stretch>
        </p:blipFill>
        <p:spPr>
          <a:xfrm rot="-600000">
            <a:off x="6708659" y="-3367368"/>
            <a:ext cx="9290280" cy="8731848"/>
          </a:xfrm>
          <a:prstGeom prst="rect">
            <a:avLst/>
          </a:prstGeom>
        </p:spPr>
      </p:pic>
    </p:spTree>
    <p:extLst>
      <p:ext uri="{BB962C8B-B14F-4D97-AF65-F5344CB8AC3E}">
        <p14:creationId xmlns:p14="http://schemas.microsoft.com/office/powerpoint/2010/main" val="86564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Highlight">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1" y="365125"/>
            <a:ext cx="7187360" cy="1325563"/>
          </a:xfrm>
        </p:spPr>
        <p:txBody>
          <a:bodyPr/>
          <a:lstStyle>
            <a:lvl1pPr>
              <a:defRPr b="0">
                <a:solidFill>
                  <a:schemeClr val="accent1"/>
                </a:solidFill>
              </a:defRPr>
            </a:lvl1pPr>
          </a:lstStyle>
          <a:p>
            <a:r>
              <a:rPr lang="nl-NL"/>
              <a:t>Klik om stijl te bewerken</a:t>
            </a:r>
            <a:endParaRPr lang="nl-NL" dirty="0"/>
          </a:p>
        </p:txBody>
      </p:sp>
      <p:sp>
        <p:nvSpPr>
          <p:cNvPr id="3" name="Tijdelijke aanduiding voor inhoud 2"/>
          <p:cNvSpPr>
            <a:spLocks noGrp="1"/>
          </p:cNvSpPr>
          <p:nvPr>
            <p:ph idx="1"/>
          </p:nvPr>
        </p:nvSpPr>
        <p:spPr>
          <a:xfrm>
            <a:off x="838201" y="1825625"/>
            <a:ext cx="7187360" cy="4351338"/>
          </a:xfrm>
        </p:spPr>
        <p:txBody>
          <a:bodyPr/>
          <a:lstStyle>
            <a:lvl1pPr marL="228600" indent="-228600">
              <a:buClr>
                <a:schemeClr val="accent1"/>
              </a:buClr>
              <a:buFont typeface="Wingdings" pitchFamily="2" charset="2"/>
              <a:buChar char="ü"/>
              <a:defRPr>
                <a:solidFill>
                  <a:schemeClr val="accent1"/>
                </a:solidFill>
              </a:defRPr>
            </a:lvl1pPr>
            <a:lvl2pPr marL="685800" indent="-228600">
              <a:buClr>
                <a:schemeClr val="accent1"/>
              </a:buClr>
              <a:buFont typeface="Wingdings" pitchFamily="2" charset="2"/>
              <a:buChar char="ü"/>
              <a:defRPr>
                <a:solidFill>
                  <a:schemeClr val="accent1"/>
                </a:solidFill>
              </a:defRPr>
            </a:lvl2pPr>
            <a:lvl3pPr marL="1143000" indent="-228600">
              <a:buClr>
                <a:schemeClr val="accent1"/>
              </a:buClr>
              <a:buFont typeface="Wingdings" pitchFamily="2" charset="2"/>
              <a:buChar char="ü"/>
              <a:defRPr>
                <a:solidFill>
                  <a:schemeClr val="accent1"/>
                </a:solidFill>
              </a:defRPr>
            </a:lvl3pPr>
            <a:lvl4pPr marL="1600200" indent="-228600">
              <a:buClr>
                <a:schemeClr val="accent1"/>
              </a:buClr>
              <a:buFont typeface="Wingdings" pitchFamily="2" charset="2"/>
              <a:buChar char="ü"/>
              <a:defRPr>
                <a:solidFill>
                  <a:schemeClr val="accent1"/>
                </a:solidFill>
              </a:defRPr>
            </a:lvl4pPr>
            <a:lvl5pPr marL="2057400" indent="-228600">
              <a:buClr>
                <a:schemeClr val="accent1"/>
              </a:buClr>
              <a:buFont typeface="Wingdings" pitchFamily="2" charset="2"/>
              <a:buChar char="ü"/>
              <a:defRPr>
                <a:solidFill>
                  <a:schemeClr val="accent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solidFill>
                  <a:schemeClr val="bg1"/>
                </a:solidFill>
              </a:defRPr>
            </a:lvl1pPr>
          </a:lstStyle>
          <a:p>
            <a:fld id="{D50E7C93-60E8-8648-8DE9-FA3C271682D0}" type="datetimeFigureOut">
              <a:rPr lang="nl-NL" smtClean="0"/>
              <a:pPr/>
              <a:t>29-12-22</a:t>
            </a:fld>
            <a:endParaRPr lang="nl-NL" dirty="0"/>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endParaRPr lang="nl-NL" dirty="0"/>
          </a:p>
        </p:txBody>
      </p:sp>
      <p:sp>
        <p:nvSpPr>
          <p:cNvPr id="6" name="Tijdelijke aanduiding voor dianummer 5"/>
          <p:cNvSpPr>
            <a:spLocks noGrp="1"/>
          </p:cNvSpPr>
          <p:nvPr>
            <p:ph type="sldNum" sz="quarter" idx="12"/>
          </p:nvPr>
        </p:nvSpPr>
        <p:spPr/>
        <p:txBody>
          <a:bodyPr/>
          <a:lstStyle>
            <a:lvl1pPr>
              <a:defRPr>
                <a:solidFill>
                  <a:schemeClr val="bg1"/>
                </a:solidFill>
              </a:defRPr>
            </a:lvl1pPr>
          </a:lstStyle>
          <a:p>
            <a:fld id="{3DD1B430-5217-004E-9578-39CC94448185}" type="slidenum">
              <a:rPr lang="nl-NL" smtClean="0"/>
              <a:pPr/>
              <a:t>‹nr.›</a:t>
            </a:fld>
            <a:endParaRPr lang="nl-NL" dirty="0"/>
          </a:p>
        </p:txBody>
      </p:sp>
      <p:cxnSp>
        <p:nvCxnSpPr>
          <p:cNvPr id="9" name="Rechte verbindingslijn 8">
            <a:extLst>
              <a:ext uri="{FF2B5EF4-FFF2-40B4-BE49-F238E27FC236}">
                <a16:creationId xmlns:a16="http://schemas.microsoft.com/office/drawing/2014/main" id="{FA581838-2644-F745-AD57-BCC51AA787D8}"/>
              </a:ext>
            </a:extLst>
          </p:cNvPr>
          <p:cNvCxnSpPr>
            <a:cxnSpLocks/>
          </p:cNvCxnSpPr>
          <p:nvPr userDrawn="1"/>
        </p:nvCxnSpPr>
        <p:spPr>
          <a:xfrm>
            <a:off x="838200" y="6302827"/>
            <a:ext cx="10515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F7A9C933-3BBA-8B4C-82BE-7B8CEBF66DB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31874" y="6414781"/>
            <a:ext cx="1221926" cy="246735"/>
          </a:xfrm>
          <a:prstGeom prst="rect">
            <a:avLst/>
          </a:prstGeom>
        </p:spPr>
      </p:pic>
      <p:pic>
        <p:nvPicPr>
          <p:cNvPr id="20" name="Graphic 19">
            <a:extLst>
              <a:ext uri="{FF2B5EF4-FFF2-40B4-BE49-F238E27FC236}">
                <a16:creationId xmlns:a16="http://schemas.microsoft.com/office/drawing/2014/main" id="{7D15B3F7-2ED3-4447-9D99-4CD1C6F133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40908" y="1690688"/>
            <a:ext cx="2753014" cy="2753014"/>
          </a:xfrm>
          <a:prstGeom prst="rect">
            <a:avLst/>
          </a:prstGeom>
        </p:spPr>
      </p:pic>
    </p:spTree>
    <p:extLst>
      <p:ext uri="{BB962C8B-B14F-4D97-AF65-F5344CB8AC3E}">
        <p14:creationId xmlns:p14="http://schemas.microsoft.com/office/powerpoint/2010/main" val="23380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erpunten">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513714"/>
          </a:xfrm>
        </p:spPr>
        <p:txBody>
          <a:bodyPr/>
          <a:lstStyle>
            <a:lvl1pPr algn="ctr">
              <a:defRPr sz="3600" b="0">
                <a:solidFill>
                  <a:schemeClr val="accent2"/>
                </a:solidFill>
              </a:defRPr>
            </a:lvl1pPr>
          </a:lstStyle>
          <a:p>
            <a:r>
              <a:rPr lang="nl-NL"/>
              <a:t>Klik om stijl te bewerken</a:t>
            </a:r>
            <a:endParaRPr lang="nl-NL" dirty="0"/>
          </a:p>
        </p:txBody>
      </p:sp>
      <p:sp>
        <p:nvSpPr>
          <p:cNvPr id="4" name="Tijdelijke aanduiding voor datum 3"/>
          <p:cNvSpPr>
            <a:spLocks noGrp="1"/>
          </p:cNvSpPr>
          <p:nvPr>
            <p:ph type="dt" sz="half" idx="10"/>
          </p:nvPr>
        </p:nvSpPr>
        <p:spPr/>
        <p:txBody>
          <a:bodyPr/>
          <a:lstStyle/>
          <a:p>
            <a:fld id="{D50E7C93-60E8-8648-8DE9-FA3C271682D0}" type="datetimeFigureOut">
              <a:rPr lang="nl-NL" smtClean="0"/>
              <a:t>29-12-22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DD1B430-5217-004E-9578-39CC94448185}" type="slidenum">
              <a:rPr lang="nl-NL" smtClean="0"/>
              <a:t>‹nr.›</a:t>
            </a:fld>
            <a:endParaRPr lang="nl-NL"/>
          </a:p>
        </p:txBody>
      </p:sp>
      <p:cxnSp>
        <p:nvCxnSpPr>
          <p:cNvPr id="7" name="Rechte verbindingslijn 6">
            <a:extLst>
              <a:ext uri="{FF2B5EF4-FFF2-40B4-BE49-F238E27FC236}">
                <a16:creationId xmlns:a16="http://schemas.microsoft.com/office/drawing/2014/main" id="{4FA56F56-7DA4-4448-A5F9-8F9CFDB75990}"/>
              </a:ext>
            </a:extLst>
          </p:cNvPr>
          <p:cNvCxnSpPr>
            <a:cxnSpLocks/>
          </p:cNvCxnSpPr>
          <p:nvPr userDrawn="1"/>
        </p:nvCxnSpPr>
        <p:spPr>
          <a:xfrm>
            <a:off x="838200" y="6302827"/>
            <a:ext cx="105156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D20D492B-D05E-0A4E-94C1-C5629F97629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31878" y="6414782"/>
            <a:ext cx="1221922" cy="246734"/>
          </a:xfrm>
          <a:prstGeom prst="rect">
            <a:avLst/>
          </a:prstGeom>
        </p:spPr>
      </p:pic>
      <p:pic>
        <p:nvPicPr>
          <p:cNvPr id="9" name="Afbeelding 8">
            <a:extLst>
              <a:ext uri="{FF2B5EF4-FFF2-40B4-BE49-F238E27FC236}">
                <a16:creationId xmlns:a16="http://schemas.microsoft.com/office/drawing/2014/main" id="{98DF0BF0-DF2A-B14A-ADBC-91D70CF769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200" y="1470892"/>
            <a:ext cx="2104900" cy="1960880"/>
          </a:xfrm>
          <a:prstGeom prst="rect">
            <a:avLst/>
          </a:prstGeom>
        </p:spPr>
      </p:pic>
      <p:pic>
        <p:nvPicPr>
          <p:cNvPr id="10" name="Afbeelding 9">
            <a:extLst>
              <a:ext uri="{FF2B5EF4-FFF2-40B4-BE49-F238E27FC236}">
                <a16:creationId xmlns:a16="http://schemas.microsoft.com/office/drawing/2014/main" id="{F754E9B6-E57E-854D-9425-05CA58239C1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1767" y="1470892"/>
            <a:ext cx="2104900" cy="1960880"/>
          </a:xfrm>
          <a:prstGeom prst="rect">
            <a:avLst/>
          </a:prstGeom>
        </p:spPr>
      </p:pic>
      <p:pic>
        <p:nvPicPr>
          <p:cNvPr id="11" name="Afbeelding 10">
            <a:extLst>
              <a:ext uri="{FF2B5EF4-FFF2-40B4-BE49-F238E27FC236}">
                <a16:creationId xmlns:a16="http://schemas.microsoft.com/office/drawing/2014/main" id="{03D1C55E-AAEC-5440-AA78-2062C139D82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445334" y="1470892"/>
            <a:ext cx="2104900" cy="1960880"/>
          </a:xfrm>
          <a:prstGeom prst="rect">
            <a:avLst/>
          </a:prstGeom>
        </p:spPr>
      </p:pic>
      <p:pic>
        <p:nvPicPr>
          <p:cNvPr id="12" name="Afbeelding 11">
            <a:extLst>
              <a:ext uri="{FF2B5EF4-FFF2-40B4-BE49-F238E27FC236}">
                <a16:creationId xmlns:a16="http://schemas.microsoft.com/office/drawing/2014/main" id="{B11BED03-70AE-1F4A-B586-7C44C48B8F9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248900" y="1470892"/>
            <a:ext cx="2104900" cy="1960880"/>
          </a:xfrm>
          <a:prstGeom prst="rect">
            <a:avLst/>
          </a:prstGeom>
        </p:spPr>
      </p:pic>
      <p:pic>
        <p:nvPicPr>
          <p:cNvPr id="13" name="Afbeelding 12">
            <a:extLst>
              <a:ext uri="{FF2B5EF4-FFF2-40B4-BE49-F238E27FC236}">
                <a16:creationId xmlns:a16="http://schemas.microsoft.com/office/drawing/2014/main" id="{14D2BA8A-A965-D440-9D02-CC22F5A4E81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239983" y="3899132"/>
            <a:ext cx="2104900" cy="1960880"/>
          </a:xfrm>
          <a:prstGeom prst="rect">
            <a:avLst/>
          </a:prstGeom>
        </p:spPr>
      </p:pic>
      <p:pic>
        <p:nvPicPr>
          <p:cNvPr id="14" name="Afbeelding 13">
            <a:extLst>
              <a:ext uri="{FF2B5EF4-FFF2-40B4-BE49-F238E27FC236}">
                <a16:creationId xmlns:a16="http://schemas.microsoft.com/office/drawing/2014/main" id="{D789057A-7F3B-F34A-8CF2-4C5C690EE95F}"/>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5043550" y="3899132"/>
            <a:ext cx="2104900" cy="1960880"/>
          </a:xfrm>
          <a:prstGeom prst="rect">
            <a:avLst/>
          </a:prstGeom>
        </p:spPr>
      </p:pic>
      <p:pic>
        <p:nvPicPr>
          <p:cNvPr id="15" name="Afbeelding 14">
            <a:extLst>
              <a:ext uri="{FF2B5EF4-FFF2-40B4-BE49-F238E27FC236}">
                <a16:creationId xmlns:a16="http://schemas.microsoft.com/office/drawing/2014/main" id="{3373DB2D-78B5-F84B-9CAD-57B6D5AE0D6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847117" y="3899132"/>
            <a:ext cx="2104900" cy="1960880"/>
          </a:xfrm>
          <a:prstGeom prst="rect">
            <a:avLst/>
          </a:prstGeom>
        </p:spPr>
      </p:pic>
      <p:cxnSp>
        <p:nvCxnSpPr>
          <p:cNvPr id="16" name="Rechte verbindingslijn 15">
            <a:extLst>
              <a:ext uri="{FF2B5EF4-FFF2-40B4-BE49-F238E27FC236}">
                <a16:creationId xmlns:a16="http://schemas.microsoft.com/office/drawing/2014/main" id="{DD2883E0-4ED0-894A-A8E9-A24BF2B05643}"/>
              </a:ext>
            </a:extLst>
          </p:cNvPr>
          <p:cNvCxnSpPr>
            <a:cxnSpLocks/>
          </p:cNvCxnSpPr>
          <p:nvPr userDrawn="1"/>
        </p:nvCxnSpPr>
        <p:spPr>
          <a:xfrm>
            <a:off x="838200" y="1053572"/>
            <a:ext cx="105156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96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D50E7C93-60E8-8648-8DE9-FA3C271682D0}" type="datetimeFigureOut">
              <a:rPr lang="nl-NL" smtClean="0"/>
              <a:t>29-12-22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DD1B430-5217-004E-9578-39CC94448185}" type="slidenum">
              <a:rPr lang="nl-NL" smtClean="0"/>
              <a:t>‹nr.›</a:t>
            </a:fld>
            <a:endParaRPr lang="nl-NL"/>
          </a:p>
        </p:txBody>
      </p:sp>
      <p:cxnSp>
        <p:nvCxnSpPr>
          <p:cNvPr id="8" name="Rechte verbindingslijn 7">
            <a:extLst>
              <a:ext uri="{FF2B5EF4-FFF2-40B4-BE49-F238E27FC236}">
                <a16:creationId xmlns:a16="http://schemas.microsoft.com/office/drawing/2014/main" id="{DEC08AA8-F236-6F41-BD3F-5E456AB742AF}"/>
              </a:ext>
            </a:extLst>
          </p:cNvPr>
          <p:cNvCxnSpPr>
            <a:cxnSpLocks/>
          </p:cNvCxnSpPr>
          <p:nvPr userDrawn="1"/>
        </p:nvCxnSpPr>
        <p:spPr>
          <a:xfrm>
            <a:off x="838200" y="6302827"/>
            <a:ext cx="105156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4D6CC6A0-ADF7-2144-8A97-B2225BFE458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31878" y="6414782"/>
            <a:ext cx="1221922" cy="246734"/>
          </a:xfrm>
          <a:prstGeom prst="rect">
            <a:avLst/>
          </a:prstGeom>
        </p:spPr>
      </p:pic>
      <p:sp>
        <p:nvSpPr>
          <p:cNvPr id="7" name="Tekstvak 6">
            <a:extLst>
              <a:ext uri="{FF2B5EF4-FFF2-40B4-BE49-F238E27FC236}">
                <a16:creationId xmlns:a16="http://schemas.microsoft.com/office/drawing/2014/main" id="{8EFC79E0-B182-1D4D-9D48-80713D7A1188}"/>
              </a:ext>
            </a:extLst>
          </p:cNvPr>
          <p:cNvSpPr txBox="1"/>
          <p:nvPr userDrawn="1"/>
        </p:nvSpPr>
        <p:spPr>
          <a:xfrm>
            <a:off x="8311978" y="6886832"/>
            <a:ext cx="0" cy="0"/>
          </a:xfrm>
          <a:prstGeom prst="rect">
            <a:avLst/>
          </a:prstGeom>
          <a:noFill/>
        </p:spPr>
        <p:txBody>
          <a:bodyPr wrap="none" rtlCol="0">
            <a:noAutofit/>
          </a:bodyPr>
          <a:lstStyle/>
          <a:p>
            <a:pPr algn="l">
              <a:lnSpc>
                <a:spcPct val="90000"/>
              </a:lnSpc>
              <a:spcBef>
                <a:spcPts val="1000"/>
              </a:spcBef>
            </a:pPr>
            <a:endParaRPr lang="nl-NL" sz="2400" dirty="0">
              <a:latin typeface="Source Sans Pro" panose="020B0503030403020204" pitchFamily="34" charset="0"/>
              <a:ea typeface="Source Sans Pro" panose="020B0503030403020204" pitchFamily="34" charset="0"/>
            </a:endParaRPr>
          </a:p>
        </p:txBody>
      </p:sp>
      <p:sp>
        <p:nvSpPr>
          <p:cNvPr id="11" name="Tijdelijke aanduiding voor afbeelding 2">
            <a:extLst>
              <a:ext uri="{FF2B5EF4-FFF2-40B4-BE49-F238E27FC236}">
                <a16:creationId xmlns:a16="http://schemas.microsoft.com/office/drawing/2014/main" id="{FFF251F1-5D4F-2C44-87E4-D70DA98A4BF5}"/>
              </a:ext>
            </a:extLst>
          </p:cNvPr>
          <p:cNvSpPr>
            <a:spLocks noGrp="1"/>
          </p:cNvSpPr>
          <p:nvPr>
            <p:ph type="pic" idx="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13346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ofo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AB532E7F-0A78-4447-BF0C-6F2B52B60AF1}"/>
              </a:ext>
            </a:extLst>
          </p:cNvPr>
          <p:cNvSpPr/>
          <p:nvPr userDrawn="1"/>
        </p:nvSpPr>
        <p:spPr>
          <a:xfrm>
            <a:off x="0" y="2539269"/>
            <a:ext cx="12192000" cy="43187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hasCustomPrompt="1"/>
          </p:nvPr>
        </p:nvSpPr>
        <p:spPr>
          <a:xfrm>
            <a:off x="838200" y="291772"/>
            <a:ext cx="10515600" cy="1411775"/>
          </a:xfrm>
        </p:spPr>
        <p:txBody>
          <a:bodyPr anchor="b" anchorCtr="0">
            <a:normAutofit/>
          </a:bodyPr>
          <a:lstStyle>
            <a:lvl1pPr algn="ctr">
              <a:defRPr sz="4400" b="1">
                <a:solidFill>
                  <a:schemeClr val="accent2"/>
                </a:solidFill>
              </a:defRPr>
            </a:lvl1pPr>
          </a:lstStyle>
          <a:p>
            <a:r>
              <a:rPr lang="nl-NL" dirty="0"/>
              <a:t>Titelstijl van model bewerken</a:t>
            </a:r>
          </a:p>
        </p:txBody>
      </p:sp>
      <p:sp>
        <p:nvSpPr>
          <p:cNvPr id="3" name="Tijdelijke aanduiding voor inhoud 2"/>
          <p:cNvSpPr>
            <a:spLocks noGrp="1"/>
          </p:cNvSpPr>
          <p:nvPr>
            <p:ph idx="1"/>
          </p:nvPr>
        </p:nvSpPr>
        <p:spPr>
          <a:xfrm>
            <a:off x="838200" y="2825591"/>
            <a:ext cx="10515600" cy="3280747"/>
          </a:xfrm>
        </p:spPr>
        <p:txBody>
          <a:bodyPr>
            <a:normAutofit/>
          </a:bodyPr>
          <a:lstStyle>
            <a:lvl1pPr marL="0" indent="0" algn="ctr">
              <a:buNone/>
              <a:defRPr sz="2000">
                <a:solidFill>
                  <a:schemeClr val="bg1"/>
                </a:solidFill>
              </a:defRPr>
            </a:lvl1pPr>
            <a:lvl2pPr marL="457200" indent="0" algn="ctr">
              <a:buNone/>
              <a:defRPr sz="2000">
                <a:solidFill>
                  <a:schemeClr val="bg1"/>
                </a:solidFill>
              </a:defRPr>
            </a:lvl2pPr>
            <a:lvl3pPr marL="914400" indent="0" algn="ctr">
              <a:buNone/>
              <a:defRPr sz="2000">
                <a:solidFill>
                  <a:schemeClr val="bg1"/>
                </a:solidFill>
              </a:defRPr>
            </a:lvl3pPr>
            <a:lvl4pPr marL="1371600" indent="0" algn="ctr">
              <a:buNone/>
              <a:defRPr sz="2000">
                <a:solidFill>
                  <a:schemeClr val="bg1"/>
                </a:solidFill>
              </a:defRPr>
            </a:lvl4pPr>
            <a:lvl5pPr marL="1828800" indent="0" algn="ctr">
              <a:buNone/>
              <a:defRPr sz="2000">
                <a:solidFill>
                  <a:schemeClr val="bg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solidFill>
                  <a:schemeClr val="bg1"/>
                </a:solidFill>
              </a:defRPr>
            </a:lvl1pPr>
          </a:lstStyle>
          <a:p>
            <a:fld id="{D50E7C93-60E8-8648-8DE9-FA3C271682D0}" type="datetimeFigureOut">
              <a:rPr lang="nl-NL" smtClean="0"/>
              <a:pPr/>
              <a:t>29-12-22</a:t>
            </a:fld>
            <a:endParaRPr lang="nl-NL" dirty="0"/>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endParaRPr lang="nl-NL" dirty="0"/>
          </a:p>
        </p:txBody>
      </p:sp>
      <p:sp>
        <p:nvSpPr>
          <p:cNvPr id="6" name="Tijdelijke aanduiding voor dianummer 5"/>
          <p:cNvSpPr>
            <a:spLocks noGrp="1"/>
          </p:cNvSpPr>
          <p:nvPr>
            <p:ph type="sldNum" sz="quarter" idx="12"/>
          </p:nvPr>
        </p:nvSpPr>
        <p:spPr/>
        <p:txBody>
          <a:bodyPr/>
          <a:lstStyle>
            <a:lvl1pPr>
              <a:defRPr>
                <a:solidFill>
                  <a:schemeClr val="bg1"/>
                </a:solidFill>
              </a:defRPr>
            </a:lvl1pPr>
          </a:lstStyle>
          <a:p>
            <a:fld id="{3DD1B430-5217-004E-9578-39CC94448185}" type="slidenum">
              <a:rPr lang="nl-NL" smtClean="0"/>
              <a:pPr/>
              <a:t>‹nr.›</a:t>
            </a:fld>
            <a:endParaRPr lang="nl-NL" dirty="0"/>
          </a:p>
        </p:txBody>
      </p:sp>
      <p:sp>
        <p:nvSpPr>
          <p:cNvPr id="16" name="Rechthoek 15">
            <a:extLst>
              <a:ext uri="{FF2B5EF4-FFF2-40B4-BE49-F238E27FC236}">
                <a16:creationId xmlns:a16="http://schemas.microsoft.com/office/drawing/2014/main" id="{3E5634E9-8AA6-FD46-A02E-CC7D904FE21D}"/>
              </a:ext>
            </a:extLst>
          </p:cNvPr>
          <p:cNvSpPr/>
          <p:nvPr userDrawn="1"/>
        </p:nvSpPr>
        <p:spPr>
          <a:xfrm>
            <a:off x="0" y="2525295"/>
            <a:ext cx="12193200" cy="72000"/>
          </a:xfrm>
          <a:prstGeom prst="rect">
            <a:avLst/>
          </a:prstGeom>
          <a:gradFill>
            <a:gsLst>
              <a:gs pos="30000">
                <a:schemeClr val="accent2"/>
              </a:gs>
              <a:gs pos="68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7" name="Rechte verbindingslijn 16">
            <a:extLst>
              <a:ext uri="{FF2B5EF4-FFF2-40B4-BE49-F238E27FC236}">
                <a16:creationId xmlns:a16="http://schemas.microsoft.com/office/drawing/2014/main" id="{E427F353-D112-C743-82BF-A22300DD6C45}"/>
              </a:ext>
            </a:extLst>
          </p:cNvPr>
          <p:cNvCxnSpPr>
            <a:cxnSpLocks/>
          </p:cNvCxnSpPr>
          <p:nvPr userDrawn="1"/>
        </p:nvCxnSpPr>
        <p:spPr>
          <a:xfrm>
            <a:off x="838200" y="6302827"/>
            <a:ext cx="10515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1" name="Graphic 20">
            <a:extLst>
              <a:ext uri="{FF2B5EF4-FFF2-40B4-BE49-F238E27FC236}">
                <a16:creationId xmlns:a16="http://schemas.microsoft.com/office/drawing/2014/main" id="{73B1EF7F-F95F-FE40-B87C-55AB67698C7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31874" y="6414781"/>
            <a:ext cx="1221926" cy="246735"/>
          </a:xfrm>
          <a:prstGeom prst="rect">
            <a:avLst/>
          </a:prstGeom>
        </p:spPr>
      </p:pic>
      <p:pic>
        <p:nvPicPr>
          <p:cNvPr id="25" name="Afbeelding 24">
            <a:extLst>
              <a:ext uri="{FF2B5EF4-FFF2-40B4-BE49-F238E27FC236}">
                <a16:creationId xmlns:a16="http://schemas.microsoft.com/office/drawing/2014/main" id="{F4C483D7-89ED-5B41-A01C-B1C2D0485167}"/>
              </a:ext>
            </a:extLst>
          </p:cNvPr>
          <p:cNvPicPr>
            <a:picLocks noChangeAspect="1"/>
          </p:cNvPicPr>
          <p:nvPr userDrawn="1"/>
        </p:nvPicPr>
        <p:blipFill>
          <a:blip r:embed="rId4" cstate="screen">
            <a:alphaModFix amt="15000"/>
            <a:extLst>
              <a:ext uri="{28A0092B-C50C-407E-A947-70E740481C1C}">
                <a14:useLocalDpi xmlns:a14="http://schemas.microsoft.com/office/drawing/2010/main"/>
              </a:ext>
            </a:extLst>
          </a:blip>
          <a:stretch>
            <a:fillRect/>
          </a:stretch>
        </p:blipFill>
        <p:spPr>
          <a:xfrm rot="-600000">
            <a:off x="-2923292" y="3059133"/>
            <a:ext cx="6902278" cy="6487387"/>
          </a:xfrm>
          <a:prstGeom prst="rect">
            <a:avLst/>
          </a:prstGeom>
        </p:spPr>
      </p:pic>
    </p:spTree>
    <p:extLst>
      <p:ext uri="{BB962C8B-B14F-4D97-AF65-F5344CB8AC3E}">
        <p14:creationId xmlns:p14="http://schemas.microsoft.com/office/powerpoint/2010/main" val="56443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nl-NL" dirty="0"/>
              <a:t>Titelstijl van model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6713495" y="6356350"/>
            <a:ext cx="810985" cy="365125"/>
          </a:xfrm>
          <a:prstGeom prst="rect">
            <a:avLst/>
          </a:prstGeom>
        </p:spPr>
        <p:txBody>
          <a:bodyPr vert="horz" lIns="91440" tIns="45720" rIns="91440" bIns="45720" rtlCol="0" anchor="ctr"/>
          <a:lstStyle>
            <a:lvl1pPr algn="l">
              <a:defRPr sz="1000" b="0" i="0">
                <a:solidFill>
                  <a:schemeClr val="tx1"/>
                </a:solidFill>
                <a:latin typeface="Calibri" panose="020F0502020204030204" pitchFamily="34" charset="0"/>
                <a:ea typeface="Calibri" panose="020F0502020204030204" pitchFamily="34" charset="0"/>
              </a:defRPr>
            </a:lvl1pPr>
          </a:lstStyle>
          <a:p>
            <a:fld id="{D50E7C93-60E8-8648-8DE9-FA3C271682D0}" type="datetimeFigureOut">
              <a:rPr lang="nl-NL" smtClean="0"/>
              <a:pPr/>
              <a:t>29-12-22</a:t>
            </a:fld>
            <a:endParaRPr lang="nl-NL" dirty="0"/>
          </a:p>
        </p:txBody>
      </p:sp>
      <p:sp>
        <p:nvSpPr>
          <p:cNvPr id="5" name="Tijdelijke aanduiding voor voettekst 4"/>
          <p:cNvSpPr>
            <a:spLocks noGrp="1"/>
          </p:cNvSpPr>
          <p:nvPr>
            <p:ph type="ftr" sz="quarter" idx="3"/>
          </p:nvPr>
        </p:nvSpPr>
        <p:spPr>
          <a:xfrm>
            <a:off x="838200" y="6356350"/>
            <a:ext cx="5323114" cy="365125"/>
          </a:xfrm>
          <a:prstGeom prst="rect">
            <a:avLst/>
          </a:prstGeom>
        </p:spPr>
        <p:txBody>
          <a:bodyPr vert="horz" lIns="91440" tIns="45720" rIns="91440" bIns="45720" rtlCol="0" anchor="ctr"/>
          <a:lstStyle>
            <a:lvl1pPr algn="l">
              <a:defRPr sz="1000" b="0" i="0">
                <a:solidFill>
                  <a:schemeClr val="tx1"/>
                </a:solidFill>
                <a:latin typeface="Calibri" panose="020F0502020204030204" pitchFamily="34" charset="0"/>
                <a:ea typeface="Calibri" panose="020F0502020204030204" pitchFamily="34" charset="0"/>
              </a:defRPr>
            </a:lvl1pPr>
          </a:lstStyle>
          <a:p>
            <a:endParaRPr lang="nl-NL" dirty="0"/>
          </a:p>
        </p:txBody>
      </p:sp>
      <p:sp>
        <p:nvSpPr>
          <p:cNvPr id="6" name="Tijdelijke aanduiding voor dianummer 5"/>
          <p:cNvSpPr>
            <a:spLocks noGrp="1"/>
          </p:cNvSpPr>
          <p:nvPr>
            <p:ph type="sldNum" sz="quarter" idx="4"/>
          </p:nvPr>
        </p:nvSpPr>
        <p:spPr>
          <a:xfrm>
            <a:off x="7935416" y="6356350"/>
            <a:ext cx="810985" cy="365125"/>
          </a:xfrm>
          <a:prstGeom prst="rect">
            <a:avLst/>
          </a:prstGeom>
        </p:spPr>
        <p:txBody>
          <a:bodyPr vert="horz" lIns="91440" tIns="45720" rIns="91440" bIns="45720" rtlCol="0" anchor="ctr"/>
          <a:lstStyle>
            <a:lvl1pPr algn="r">
              <a:defRPr sz="1200" b="0" i="0">
                <a:solidFill>
                  <a:schemeClr val="tx1"/>
                </a:solidFill>
                <a:latin typeface="Calibri" panose="020F0502020204030204" pitchFamily="34" charset="0"/>
                <a:ea typeface="Calibri" panose="020F0502020204030204" pitchFamily="34" charset="0"/>
              </a:defRPr>
            </a:lvl1pPr>
          </a:lstStyle>
          <a:p>
            <a:fld id="{3DD1B430-5217-004E-9578-39CC94448185}" type="slidenum">
              <a:rPr lang="nl-NL" smtClean="0"/>
              <a:pPr/>
              <a:t>‹nr.›</a:t>
            </a:fld>
            <a:endParaRPr lang="nl-NL" dirty="0"/>
          </a:p>
        </p:txBody>
      </p:sp>
    </p:spTree>
    <p:extLst>
      <p:ext uri="{BB962C8B-B14F-4D97-AF65-F5344CB8AC3E}">
        <p14:creationId xmlns:p14="http://schemas.microsoft.com/office/powerpoint/2010/main" val="786426117"/>
      </p:ext>
    </p:extLst>
  </p:cSld>
  <p:clrMap bg1="lt1" tx1="dk1" bg2="lt2" tx2="dk2" accent1="accent1" accent2="accent2" accent3="accent3" accent4="accent4" accent5="accent5" accent6="accent6" hlink="hlink" folHlink="folHlink"/>
  <p:sldLayoutIdLst>
    <p:sldLayoutId id="2147483664" r:id="rId1"/>
    <p:sldLayoutId id="2147483660" r:id="rId2"/>
    <p:sldLayoutId id="2147483672" r:id="rId3"/>
    <p:sldLayoutId id="2147483666" r:id="rId4"/>
    <p:sldLayoutId id="2147483665" r:id="rId5"/>
    <p:sldLayoutId id="2147483669" r:id="rId6"/>
    <p:sldLayoutId id="2147483670" r:id="rId7"/>
    <p:sldLayoutId id="2147483671" r:id="rId8"/>
    <p:sldLayoutId id="2147483673" r:id="rId9"/>
    <p:sldLayoutId id="2147483674" r:id="rId10"/>
    <p:sldLayoutId id="2147483675" r:id="rId11"/>
    <p:sldLayoutId id="214748367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0" i="0" kern="1200">
          <a:solidFill>
            <a:schemeClr val="accent1"/>
          </a:solidFill>
          <a:latin typeface="Calibri" panose="020F0502020204030204" pitchFamily="34" charset="0"/>
          <a:ea typeface="Calibri" panose="020F0502020204030204" pitchFamily="34" charset="0"/>
          <a:cs typeface="+mj-cs"/>
        </a:defRPr>
      </a:lvl1pPr>
    </p:titleStyle>
    <p:bodyStyle>
      <a:lvl1pPr marL="228600" indent="-228600" algn="l" defTabSz="914400" rtl="0" eaLnBrk="1" latinLnBrk="0" hangingPunct="1">
        <a:lnSpc>
          <a:spcPct val="100000"/>
        </a:lnSpc>
        <a:spcBef>
          <a:spcPts val="800"/>
        </a:spcBef>
        <a:buFont typeface="Arial"/>
        <a:buChar char="•"/>
        <a:defRPr sz="2400" b="0" i="0" kern="1200">
          <a:solidFill>
            <a:schemeClr val="accent1"/>
          </a:solidFill>
          <a:latin typeface="Calibri" panose="020F0502020204030204" pitchFamily="34" charset="0"/>
          <a:ea typeface="Calibri" panose="020F0502020204030204" pitchFamily="34" charset="0"/>
          <a:cs typeface="+mn-cs"/>
        </a:defRPr>
      </a:lvl1pPr>
      <a:lvl2pPr marL="685800" indent="-228600" algn="l" defTabSz="914400" rtl="0" eaLnBrk="1" latinLnBrk="0" hangingPunct="1">
        <a:lnSpc>
          <a:spcPct val="100000"/>
        </a:lnSpc>
        <a:spcBef>
          <a:spcPts val="500"/>
        </a:spcBef>
        <a:buFont typeface="Systeemlettertype"/>
        <a:buChar char="–"/>
        <a:defRPr sz="2000" b="0" i="0" kern="1200">
          <a:solidFill>
            <a:schemeClr val="accent1"/>
          </a:solidFill>
          <a:latin typeface="Calibri" panose="020F0502020204030204" pitchFamily="34" charset="0"/>
          <a:ea typeface="Calibri" panose="020F0502020204030204" pitchFamily="34" charset="0"/>
          <a:cs typeface="+mn-cs"/>
        </a:defRPr>
      </a:lvl2pPr>
      <a:lvl3pPr marL="1143000" indent="-228600" algn="l" defTabSz="914400" rtl="0" eaLnBrk="1" latinLnBrk="0" hangingPunct="1">
        <a:lnSpc>
          <a:spcPct val="100000"/>
        </a:lnSpc>
        <a:spcBef>
          <a:spcPts val="500"/>
        </a:spcBef>
        <a:buFont typeface="Arial"/>
        <a:buChar char="•"/>
        <a:defRPr sz="1800" b="0" i="0" kern="1200">
          <a:solidFill>
            <a:schemeClr val="accent1"/>
          </a:solidFill>
          <a:latin typeface="Calibri" panose="020F0502020204030204" pitchFamily="34" charset="0"/>
          <a:ea typeface="Calibri" panose="020F0502020204030204" pitchFamily="34" charset="0"/>
          <a:cs typeface="+mn-cs"/>
        </a:defRPr>
      </a:lvl3pPr>
      <a:lvl4pPr marL="1600200" indent="-228600" algn="l" defTabSz="914400" rtl="0" eaLnBrk="1" latinLnBrk="0" hangingPunct="1">
        <a:lnSpc>
          <a:spcPct val="100000"/>
        </a:lnSpc>
        <a:spcBef>
          <a:spcPts val="500"/>
        </a:spcBef>
        <a:buFont typeface="Systeemlettertype"/>
        <a:buChar char="–"/>
        <a:defRPr sz="1600" b="0" i="0" kern="1200">
          <a:solidFill>
            <a:schemeClr val="accent1"/>
          </a:solidFill>
          <a:latin typeface="Calibri" panose="020F0502020204030204" pitchFamily="34" charset="0"/>
          <a:ea typeface="Calibri" panose="020F0502020204030204" pitchFamily="34" charset="0"/>
          <a:cs typeface="+mn-cs"/>
        </a:defRPr>
      </a:lvl4pPr>
      <a:lvl5pPr marL="2057400" indent="-228600" algn="l" defTabSz="914400" rtl="0" eaLnBrk="1" latinLnBrk="0" hangingPunct="1">
        <a:lnSpc>
          <a:spcPct val="100000"/>
        </a:lnSpc>
        <a:spcBef>
          <a:spcPts val="500"/>
        </a:spcBef>
        <a:buFont typeface="Systeemlettertype"/>
        <a:buChar char="»"/>
        <a:defRPr sz="1400" b="0" i="0" kern="1200">
          <a:solidFill>
            <a:schemeClr val="accent1"/>
          </a:solidFill>
          <a:latin typeface="Calibri" panose="020F0502020204030204" pitchFamily="34" charset="0"/>
          <a:ea typeface="Calibri" panose="020F0502020204030204" pitchFamily="34"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Afbeelding 5" descr="fotozzgfysio3.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415480" y="2787195"/>
            <a:ext cx="9433048" cy="3391860"/>
          </a:xfrm>
          <a:prstGeom prst="rect">
            <a:avLst/>
          </a:prstGeom>
          <a:noFill/>
          <a:ln w="9525">
            <a:noFill/>
            <a:miter lim="800000"/>
            <a:headEnd/>
            <a:tailEnd/>
          </a:ln>
        </p:spPr>
      </p:pic>
      <p:sp>
        <p:nvSpPr>
          <p:cNvPr id="8198" name="Tijdelijke aanduiding voor tekst 3"/>
          <p:cNvSpPr>
            <a:spLocks noGrp="1"/>
          </p:cNvSpPr>
          <p:nvPr>
            <p:ph idx="1"/>
          </p:nvPr>
        </p:nvSpPr>
        <p:spPr>
          <a:xfrm>
            <a:off x="609600" y="1753625"/>
            <a:ext cx="10515600" cy="487675"/>
          </a:xfrm>
        </p:spPr>
        <p:txBody>
          <a:bodyPr>
            <a:normAutofit fontScale="85000" lnSpcReduction="20000"/>
          </a:bodyPr>
          <a:lstStyle/>
          <a:p>
            <a:pPr eaLnBrk="1" hangingPunct="1">
              <a:lnSpc>
                <a:spcPct val="100000"/>
              </a:lnSpc>
            </a:pPr>
            <a:r>
              <a:rPr lang="nl-NL" sz="3600" b="1" dirty="0"/>
              <a:t>Debby Gerritsen</a:t>
            </a:r>
          </a:p>
        </p:txBody>
      </p:sp>
      <p:sp>
        <p:nvSpPr>
          <p:cNvPr id="9" name="Rechthoek 8"/>
          <p:cNvSpPr/>
          <p:nvPr/>
        </p:nvSpPr>
        <p:spPr>
          <a:xfrm>
            <a:off x="333632" y="746071"/>
            <a:ext cx="11465100" cy="707886"/>
          </a:xfrm>
          <a:prstGeom prst="rect">
            <a:avLst/>
          </a:prstGeom>
        </p:spPr>
        <p:txBody>
          <a:bodyPr wrap="square">
            <a:spAutoFit/>
          </a:bodyPr>
          <a:lstStyle/>
          <a:p>
            <a:pPr algn="ctr">
              <a:defRPr/>
            </a:pPr>
            <a:r>
              <a:rPr lang="nl-NL" sz="4000" b="1" dirty="0">
                <a:solidFill>
                  <a:srgbClr val="00A195"/>
                </a:solidFill>
                <a:latin typeface="+mj-lt"/>
              </a:rPr>
              <a:t>Welbevinden in kwetsbaarheid</a:t>
            </a:r>
          </a:p>
        </p:txBody>
      </p:sp>
    </p:spTree>
    <p:extLst>
      <p:ext uri="{BB962C8B-B14F-4D97-AF65-F5344CB8AC3E}">
        <p14:creationId xmlns:p14="http://schemas.microsoft.com/office/powerpoint/2010/main" val="396136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8">
            <a:extLst>
              <a:ext uri="{FF2B5EF4-FFF2-40B4-BE49-F238E27FC236}">
                <a16:creationId xmlns:a16="http://schemas.microsoft.com/office/drawing/2014/main" id="{1DB06AC4-BD31-7043-B674-FEA85A48A981}"/>
              </a:ext>
            </a:extLst>
          </p:cNvPr>
          <p:cNvSpPr>
            <a:spLocks noChangeArrowheads="1"/>
          </p:cNvSpPr>
          <p:nvPr/>
        </p:nvSpPr>
        <p:spPr bwMode="auto">
          <a:xfrm>
            <a:off x="659968" y="512827"/>
            <a:ext cx="10729192" cy="55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nl-NL" sz="4000" b="1" dirty="0" err="1">
                <a:solidFill>
                  <a:srgbClr val="00A195"/>
                </a:solidFill>
                <a:latin typeface="+mn-lt"/>
              </a:rPr>
              <a:t>Voorbeelden</a:t>
            </a:r>
            <a:r>
              <a:rPr lang="en-US" altLang="nl-NL" sz="4000" b="1" dirty="0">
                <a:solidFill>
                  <a:srgbClr val="00A195"/>
                </a:solidFill>
                <a:latin typeface="+mn-lt"/>
              </a:rPr>
              <a:t> van </a:t>
            </a:r>
            <a:r>
              <a:rPr lang="en-US" altLang="nl-NL" sz="4000" b="1" dirty="0" err="1">
                <a:solidFill>
                  <a:srgbClr val="00A195"/>
                </a:solidFill>
                <a:latin typeface="+mn-lt"/>
              </a:rPr>
              <a:t>domeinen</a:t>
            </a:r>
            <a:endParaRPr lang="en-US" altLang="nl-NL" sz="4000" b="1" dirty="0">
              <a:solidFill>
                <a:srgbClr val="00A195"/>
              </a:solidFill>
              <a:latin typeface="+mn-lt"/>
            </a:endParaRPr>
          </a:p>
        </p:txBody>
      </p:sp>
      <p:sp>
        <p:nvSpPr>
          <p:cNvPr id="30" name="Ovaal 29">
            <a:extLst>
              <a:ext uri="{FF2B5EF4-FFF2-40B4-BE49-F238E27FC236}">
                <a16:creationId xmlns:a16="http://schemas.microsoft.com/office/drawing/2014/main" id="{16DD0B21-E499-0348-9CBF-1C24EAD5E563}"/>
              </a:ext>
            </a:extLst>
          </p:cNvPr>
          <p:cNvSpPr/>
          <p:nvPr/>
        </p:nvSpPr>
        <p:spPr>
          <a:xfrm>
            <a:off x="1516243" y="1425227"/>
            <a:ext cx="3680188" cy="12764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2"/>
                </a:solidFill>
                <a:latin typeface="Arial" charset="0"/>
                <a:cs typeface="Arial" charset="0"/>
              </a:rPr>
              <a:t>Zelfbeschikking </a:t>
            </a:r>
            <a:endParaRPr lang="nl-NL" dirty="0">
              <a:solidFill>
                <a:schemeClr val="bg2"/>
              </a:solidFill>
            </a:endParaRPr>
          </a:p>
        </p:txBody>
      </p:sp>
      <p:sp>
        <p:nvSpPr>
          <p:cNvPr id="31" name="Ovaal 30">
            <a:extLst>
              <a:ext uri="{FF2B5EF4-FFF2-40B4-BE49-F238E27FC236}">
                <a16:creationId xmlns:a16="http://schemas.microsoft.com/office/drawing/2014/main" id="{1E1C4096-1B08-FA4D-916E-744BC95F8196}"/>
              </a:ext>
            </a:extLst>
          </p:cNvPr>
          <p:cNvSpPr/>
          <p:nvPr/>
        </p:nvSpPr>
        <p:spPr>
          <a:xfrm>
            <a:off x="181852" y="2473226"/>
            <a:ext cx="2817804"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2"/>
                </a:solidFill>
                <a:latin typeface="Arial" charset="0"/>
                <a:cs typeface="Arial" charset="0"/>
              </a:rPr>
              <a:t>Veiligheid en privacy</a:t>
            </a:r>
            <a:r>
              <a:rPr lang="en-US" dirty="0">
                <a:solidFill>
                  <a:schemeClr val="bg2"/>
                </a:solidFill>
                <a:latin typeface="Arial" charset="0"/>
                <a:cs typeface="Arial" charset="0"/>
              </a:rPr>
              <a:t> </a:t>
            </a:r>
          </a:p>
        </p:txBody>
      </p:sp>
      <p:sp>
        <p:nvSpPr>
          <p:cNvPr id="32" name="Ovaal 31">
            <a:extLst>
              <a:ext uri="{FF2B5EF4-FFF2-40B4-BE49-F238E27FC236}">
                <a16:creationId xmlns:a16="http://schemas.microsoft.com/office/drawing/2014/main" id="{BBDA424E-D4FB-3F4B-98FF-71A439598AEA}"/>
              </a:ext>
            </a:extLst>
          </p:cNvPr>
          <p:cNvSpPr/>
          <p:nvPr/>
        </p:nvSpPr>
        <p:spPr>
          <a:xfrm>
            <a:off x="9871000" y="3742277"/>
            <a:ext cx="187220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2"/>
                </a:solidFill>
                <a:latin typeface="Arial" charset="0"/>
                <a:cs typeface="Arial" charset="0"/>
              </a:rPr>
              <a:t>Nuttig zijn </a:t>
            </a:r>
            <a:endParaRPr lang="nl-NL" dirty="0">
              <a:solidFill>
                <a:schemeClr val="bg2"/>
              </a:solidFill>
            </a:endParaRPr>
          </a:p>
        </p:txBody>
      </p:sp>
      <p:sp>
        <p:nvSpPr>
          <p:cNvPr id="33" name="Ovaal 32">
            <a:extLst>
              <a:ext uri="{FF2B5EF4-FFF2-40B4-BE49-F238E27FC236}">
                <a16:creationId xmlns:a16="http://schemas.microsoft.com/office/drawing/2014/main" id="{CDDECD08-735C-C34B-898D-0CE7A13B4812}"/>
              </a:ext>
            </a:extLst>
          </p:cNvPr>
          <p:cNvSpPr/>
          <p:nvPr/>
        </p:nvSpPr>
        <p:spPr>
          <a:xfrm>
            <a:off x="2954969" y="3560113"/>
            <a:ext cx="285316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2"/>
                </a:solidFill>
                <a:latin typeface="Arial" charset="0"/>
                <a:cs typeface="Arial" charset="0"/>
              </a:rPr>
              <a:t>Spiritualiteit</a:t>
            </a:r>
            <a:endParaRPr lang="nl-NL" dirty="0">
              <a:solidFill>
                <a:schemeClr val="bg2"/>
              </a:solidFill>
            </a:endParaRPr>
          </a:p>
        </p:txBody>
      </p:sp>
      <p:sp>
        <p:nvSpPr>
          <p:cNvPr id="34" name="Ovaal 33">
            <a:extLst>
              <a:ext uri="{FF2B5EF4-FFF2-40B4-BE49-F238E27FC236}">
                <a16:creationId xmlns:a16="http://schemas.microsoft.com/office/drawing/2014/main" id="{B7787227-2D35-2047-A508-467FA1A5A42A}"/>
              </a:ext>
            </a:extLst>
          </p:cNvPr>
          <p:cNvSpPr/>
          <p:nvPr/>
        </p:nvSpPr>
        <p:spPr>
          <a:xfrm>
            <a:off x="8599603" y="2064348"/>
            <a:ext cx="3563405" cy="13448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nl-NL" dirty="0">
                <a:solidFill>
                  <a:schemeClr val="bg2"/>
                </a:solidFill>
                <a:latin typeface="Arial" charset="0"/>
                <a:cs typeface="Arial" charset="0"/>
              </a:rPr>
              <a:t> Geestelijke gezondheid</a:t>
            </a:r>
          </a:p>
        </p:txBody>
      </p:sp>
      <p:sp>
        <p:nvSpPr>
          <p:cNvPr id="35" name="Ovaal 34">
            <a:extLst>
              <a:ext uri="{FF2B5EF4-FFF2-40B4-BE49-F238E27FC236}">
                <a16:creationId xmlns:a16="http://schemas.microsoft.com/office/drawing/2014/main" id="{A04A9EB4-5CDE-584E-9C96-E82E558F8747}"/>
              </a:ext>
            </a:extLst>
          </p:cNvPr>
          <p:cNvSpPr/>
          <p:nvPr/>
        </p:nvSpPr>
        <p:spPr>
          <a:xfrm>
            <a:off x="6024564" y="3219762"/>
            <a:ext cx="3697572" cy="11315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nl-NL" dirty="0">
                <a:solidFill>
                  <a:schemeClr val="bg2"/>
                </a:solidFill>
                <a:latin typeface="Arial" charset="0"/>
                <a:cs typeface="Arial" charset="0"/>
              </a:rPr>
              <a:t>Plezier beleven aan activiteiten</a:t>
            </a:r>
            <a:r>
              <a:rPr kumimoji="0" lang="en-US" dirty="0">
                <a:solidFill>
                  <a:schemeClr val="bg2"/>
                </a:solidFill>
                <a:latin typeface="Arial" charset="0"/>
                <a:cs typeface="Arial" charset="0"/>
              </a:rPr>
              <a:t> </a:t>
            </a:r>
          </a:p>
        </p:txBody>
      </p:sp>
      <p:sp>
        <p:nvSpPr>
          <p:cNvPr id="36" name="Ovaal 35">
            <a:extLst>
              <a:ext uri="{FF2B5EF4-FFF2-40B4-BE49-F238E27FC236}">
                <a16:creationId xmlns:a16="http://schemas.microsoft.com/office/drawing/2014/main" id="{E546D722-67BB-5D4D-B4B8-9B3E3F242680}"/>
              </a:ext>
            </a:extLst>
          </p:cNvPr>
          <p:cNvSpPr/>
          <p:nvPr/>
        </p:nvSpPr>
        <p:spPr>
          <a:xfrm>
            <a:off x="7873350" y="4351357"/>
            <a:ext cx="2025200" cy="10592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nl-NL" dirty="0">
                <a:solidFill>
                  <a:schemeClr val="bg2"/>
                </a:solidFill>
                <a:latin typeface="Arial" charset="0"/>
                <a:cs typeface="Arial" charset="0"/>
              </a:rPr>
              <a:t>Sociaal Contact</a:t>
            </a:r>
          </a:p>
        </p:txBody>
      </p:sp>
      <p:sp>
        <p:nvSpPr>
          <p:cNvPr id="37" name="Ovaal 36">
            <a:extLst>
              <a:ext uri="{FF2B5EF4-FFF2-40B4-BE49-F238E27FC236}">
                <a16:creationId xmlns:a16="http://schemas.microsoft.com/office/drawing/2014/main" id="{8E9F46D4-A367-9744-A9A4-0E6FCC093B60}"/>
              </a:ext>
            </a:extLst>
          </p:cNvPr>
          <p:cNvSpPr/>
          <p:nvPr/>
        </p:nvSpPr>
        <p:spPr>
          <a:xfrm>
            <a:off x="3987700" y="2071496"/>
            <a:ext cx="2891572" cy="13791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nl-NL" dirty="0">
                <a:solidFill>
                  <a:schemeClr val="bg2"/>
                </a:solidFill>
                <a:latin typeface="Arial" charset="0"/>
                <a:cs typeface="Arial" charset="0"/>
              </a:rPr>
              <a:t>Gehechtheid</a:t>
            </a:r>
            <a:endParaRPr lang="nl-NL" dirty="0">
              <a:solidFill>
                <a:schemeClr val="bg2"/>
              </a:solidFill>
            </a:endParaRPr>
          </a:p>
        </p:txBody>
      </p:sp>
      <p:sp>
        <p:nvSpPr>
          <p:cNvPr id="38" name="Ovaal 37">
            <a:extLst>
              <a:ext uri="{FF2B5EF4-FFF2-40B4-BE49-F238E27FC236}">
                <a16:creationId xmlns:a16="http://schemas.microsoft.com/office/drawing/2014/main" id="{E05E274B-1175-0E49-ABA6-15CA1127B7F6}"/>
              </a:ext>
            </a:extLst>
          </p:cNvPr>
          <p:cNvSpPr/>
          <p:nvPr/>
        </p:nvSpPr>
        <p:spPr>
          <a:xfrm>
            <a:off x="1283284" y="4606826"/>
            <a:ext cx="3547180" cy="12764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nl-NL" dirty="0">
                <a:solidFill>
                  <a:schemeClr val="bg2"/>
                </a:solidFill>
                <a:latin typeface="Arial" charset="0"/>
                <a:cs typeface="Arial" charset="0"/>
              </a:rPr>
              <a:t>Zelfwaardering / Zelfbeeld</a:t>
            </a:r>
          </a:p>
        </p:txBody>
      </p:sp>
      <p:sp>
        <p:nvSpPr>
          <p:cNvPr id="39" name="Ovaal 38">
            <a:extLst>
              <a:ext uri="{FF2B5EF4-FFF2-40B4-BE49-F238E27FC236}">
                <a16:creationId xmlns:a16="http://schemas.microsoft.com/office/drawing/2014/main" id="{DA6A97A1-1BA1-0B41-A067-D4161B1A8840}"/>
              </a:ext>
            </a:extLst>
          </p:cNvPr>
          <p:cNvSpPr/>
          <p:nvPr/>
        </p:nvSpPr>
        <p:spPr>
          <a:xfrm>
            <a:off x="5391212" y="4759226"/>
            <a:ext cx="187220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nl-NL" dirty="0">
                <a:solidFill>
                  <a:schemeClr val="bg2"/>
                </a:solidFill>
                <a:latin typeface="Arial" charset="0"/>
                <a:cs typeface="Arial" charset="0"/>
              </a:rPr>
              <a:t>Affect</a:t>
            </a:r>
          </a:p>
        </p:txBody>
      </p:sp>
      <p:sp>
        <p:nvSpPr>
          <p:cNvPr id="40" name="Ovaal 39">
            <a:extLst>
              <a:ext uri="{FF2B5EF4-FFF2-40B4-BE49-F238E27FC236}">
                <a16:creationId xmlns:a16="http://schemas.microsoft.com/office/drawing/2014/main" id="{55B63759-DD06-714D-93D4-4179B78A0818}"/>
              </a:ext>
            </a:extLst>
          </p:cNvPr>
          <p:cNvSpPr/>
          <p:nvPr/>
        </p:nvSpPr>
        <p:spPr>
          <a:xfrm>
            <a:off x="6172643" y="985032"/>
            <a:ext cx="3695258" cy="13448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nl-NL" dirty="0">
                <a:solidFill>
                  <a:schemeClr val="bg2"/>
                </a:solidFill>
                <a:latin typeface="Arial" charset="0"/>
                <a:cs typeface="Arial" charset="0"/>
              </a:rPr>
              <a:t>Lichamelijke gezondheid</a:t>
            </a:r>
          </a:p>
        </p:txBody>
      </p:sp>
    </p:spTree>
    <p:extLst>
      <p:ext uri="{BB962C8B-B14F-4D97-AF65-F5344CB8AC3E}">
        <p14:creationId xmlns:p14="http://schemas.microsoft.com/office/powerpoint/2010/main" val="18934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978856-6B19-CE45-955F-8FB96419E0A3}"/>
              </a:ext>
            </a:extLst>
          </p:cNvPr>
          <p:cNvSpPr>
            <a:spLocks noGrp="1"/>
          </p:cNvSpPr>
          <p:nvPr>
            <p:ph type="title"/>
          </p:nvPr>
        </p:nvSpPr>
        <p:spPr>
          <a:xfrm>
            <a:off x="665202" y="365125"/>
            <a:ext cx="11011930" cy="1325563"/>
          </a:xfrm>
        </p:spPr>
        <p:txBody>
          <a:bodyPr/>
          <a:lstStyle/>
          <a:p>
            <a:r>
              <a:rPr lang="nl-NL" b="1" dirty="0">
                <a:solidFill>
                  <a:srgbClr val="00A195"/>
                </a:solidFill>
              </a:rPr>
              <a:t>Welbevinden als sturend principe in de zorg</a:t>
            </a:r>
            <a:endParaRPr lang="nl-NL" dirty="0"/>
          </a:p>
        </p:txBody>
      </p:sp>
      <p:sp>
        <p:nvSpPr>
          <p:cNvPr id="4" name="Ondertitel 2">
            <a:extLst>
              <a:ext uri="{FF2B5EF4-FFF2-40B4-BE49-F238E27FC236}">
                <a16:creationId xmlns:a16="http://schemas.microsoft.com/office/drawing/2014/main" id="{C6C9C87C-8F70-A941-9B2C-ADCFB2E8990E}"/>
              </a:ext>
            </a:extLst>
          </p:cNvPr>
          <p:cNvSpPr>
            <a:spLocks noGrp="1"/>
          </p:cNvSpPr>
          <p:nvPr>
            <p:ph idx="1"/>
          </p:nvPr>
        </p:nvSpPr>
        <p:spPr>
          <a:xfrm>
            <a:off x="838200" y="1590847"/>
            <a:ext cx="11011930" cy="4698742"/>
          </a:xfrm>
        </p:spPr>
        <p:txBody>
          <a:bodyPr/>
          <a:lstStyle/>
          <a:p>
            <a:pPr marL="457200" indent="-457200">
              <a:lnSpc>
                <a:spcPct val="100000"/>
              </a:lnSpc>
              <a:buFont typeface="Arial" panose="020B0604020202020204" pitchFamily="34" charset="0"/>
              <a:buChar char="•"/>
            </a:pPr>
            <a:r>
              <a:rPr lang="nl-NL" sz="3200" b="1" dirty="0">
                <a:solidFill>
                  <a:schemeClr val="accent1"/>
                </a:solidFill>
              </a:rPr>
              <a:t>Weten wat welbevinden inhoudt</a:t>
            </a:r>
          </a:p>
          <a:p>
            <a:pPr marL="457200" indent="-457200">
              <a:lnSpc>
                <a:spcPct val="100000"/>
              </a:lnSpc>
              <a:buFont typeface="Arial" panose="020B0604020202020204" pitchFamily="34" charset="0"/>
              <a:buChar char="•"/>
            </a:pPr>
            <a:r>
              <a:rPr lang="nl-NL" sz="3200" b="1" dirty="0">
                <a:solidFill>
                  <a:schemeClr val="accent1"/>
                </a:solidFill>
              </a:rPr>
              <a:t>Weten hoe welbevinden kan worden gerealiseerd</a:t>
            </a:r>
          </a:p>
          <a:p>
            <a:pPr marL="457200" indent="-457200">
              <a:buFont typeface="Arial" panose="020B0604020202020204" pitchFamily="34" charset="0"/>
              <a:buChar char="•"/>
            </a:pPr>
            <a:r>
              <a:rPr lang="nl-NL" sz="3200" b="1" dirty="0"/>
              <a:t>Weten wat gebeurt bij verliezen</a:t>
            </a:r>
          </a:p>
          <a:p>
            <a:pPr marL="457200" indent="-457200">
              <a:lnSpc>
                <a:spcPct val="100000"/>
              </a:lnSpc>
              <a:buFont typeface="Arial" panose="020B0604020202020204" pitchFamily="34" charset="0"/>
              <a:buChar char="•"/>
            </a:pPr>
            <a:r>
              <a:rPr lang="nl-NL" sz="3200" b="1" dirty="0">
                <a:solidFill>
                  <a:schemeClr val="accent1"/>
                </a:solidFill>
              </a:rPr>
              <a:t>Weten hoe welbevinden kan worden ondersteund</a:t>
            </a:r>
          </a:p>
          <a:p>
            <a:pPr marL="457200" indent="-457200">
              <a:lnSpc>
                <a:spcPct val="100000"/>
              </a:lnSpc>
              <a:buFont typeface="Arial" panose="020B0604020202020204" pitchFamily="34" charset="0"/>
              <a:buChar char="•"/>
            </a:pPr>
            <a:r>
              <a:rPr lang="nl-NL" sz="3200" b="1" dirty="0">
                <a:solidFill>
                  <a:schemeClr val="accent1"/>
                </a:solidFill>
              </a:rPr>
              <a:t>Welbevinden kunnen evalueren</a:t>
            </a:r>
          </a:p>
          <a:p>
            <a:pPr marL="0" indent="0">
              <a:lnSpc>
                <a:spcPct val="100000"/>
              </a:lnSpc>
              <a:buNone/>
            </a:pPr>
            <a:endParaRPr lang="nl-NL" sz="3200" b="1" dirty="0">
              <a:solidFill>
                <a:schemeClr val="accent1"/>
              </a:solidFill>
            </a:endParaRPr>
          </a:p>
          <a:p>
            <a:pPr marL="0" indent="0">
              <a:lnSpc>
                <a:spcPct val="100000"/>
              </a:lnSpc>
              <a:buNone/>
            </a:pPr>
            <a:r>
              <a:rPr lang="nl-NL" sz="3200" b="1" dirty="0">
                <a:solidFill>
                  <a:schemeClr val="accent1"/>
                </a:solidFill>
              </a:rPr>
              <a:t>Bijdragen aan welbevinden vraagt niet alleen om het opheffen van leed, maar ook om het </a:t>
            </a:r>
            <a:r>
              <a:rPr lang="nl-NL" sz="3200" b="1" i="1" dirty="0">
                <a:solidFill>
                  <a:schemeClr val="accent1"/>
                </a:solidFill>
              </a:rPr>
              <a:t>stimuleren van het positieve</a:t>
            </a:r>
          </a:p>
          <a:p>
            <a:pPr marL="571500" indent="-571500">
              <a:lnSpc>
                <a:spcPct val="100000"/>
              </a:lnSpc>
              <a:buFont typeface="Arial" panose="020B0604020202020204" pitchFamily="34" charset="0"/>
              <a:buChar char="•"/>
            </a:pPr>
            <a:endParaRPr lang="nl-NL" sz="3200" b="1" dirty="0">
              <a:solidFill>
                <a:schemeClr val="accent1"/>
              </a:solidFill>
            </a:endParaRPr>
          </a:p>
        </p:txBody>
      </p:sp>
    </p:spTree>
    <p:extLst>
      <p:ext uri="{BB962C8B-B14F-4D97-AF65-F5344CB8AC3E}">
        <p14:creationId xmlns:p14="http://schemas.microsoft.com/office/powerpoint/2010/main" val="770581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9623856-1B59-ED45-8B6D-A071C6F7A4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0227" y="0"/>
            <a:ext cx="9151545" cy="6858000"/>
          </a:xfrm>
          <a:prstGeom prst="rect">
            <a:avLst/>
          </a:prstGeom>
        </p:spPr>
      </p:pic>
    </p:spTree>
    <p:extLst>
      <p:ext uri="{BB962C8B-B14F-4D97-AF65-F5344CB8AC3E}">
        <p14:creationId xmlns:p14="http://schemas.microsoft.com/office/powerpoint/2010/main" val="2722560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09D2E7-AAEB-0A41-93E1-C306D4FE2D45}"/>
              </a:ext>
            </a:extLst>
          </p:cNvPr>
          <p:cNvSpPr>
            <a:spLocks noGrp="1"/>
          </p:cNvSpPr>
          <p:nvPr>
            <p:ph type="title"/>
          </p:nvPr>
        </p:nvSpPr>
        <p:spPr>
          <a:xfrm>
            <a:off x="695400" y="78502"/>
            <a:ext cx="8099425" cy="533400"/>
          </a:xfrm>
        </p:spPr>
        <p:txBody>
          <a:bodyPr/>
          <a:lstStyle/>
          <a:p>
            <a:r>
              <a:rPr lang="nl-NL" b="1" dirty="0"/>
              <a:t>SPF-SMW theorie</a:t>
            </a:r>
          </a:p>
        </p:txBody>
      </p:sp>
      <p:graphicFrame>
        <p:nvGraphicFramePr>
          <p:cNvPr id="4" name="Tijdelijke aanduiding voor inhoud 3">
            <a:extLst>
              <a:ext uri="{FF2B5EF4-FFF2-40B4-BE49-F238E27FC236}">
                <a16:creationId xmlns:a16="http://schemas.microsoft.com/office/drawing/2014/main" id="{7B0F0D92-58E7-8447-9F42-26734B714F0F}"/>
              </a:ext>
            </a:extLst>
          </p:cNvPr>
          <p:cNvGraphicFramePr>
            <a:graphicFrameLocks noGrp="1"/>
          </p:cNvGraphicFramePr>
          <p:nvPr>
            <p:ph idx="1"/>
          </p:nvPr>
        </p:nvGraphicFramePr>
        <p:xfrm>
          <a:off x="695400" y="718196"/>
          <a:ext cx="10926757" cy="5955285"/>
        </p:xfrm>
        <a:graphic>
          <a:graphicData uri="http://schemas.openxmlformats.org/drawingml/2006/table">
            <a:tbl>
              <a:tblPr firstRow="1" firstCol="1" bandRow="1">
                <a:tableStyleId>{16D9F66E-5EB9-4882-86FB-DCBF35E3C3E4}</a:tableStyleId>
              </a:tblPr>
              <a:tblGrid>
                <a:gridCol w="2033249">
                  <a:extLst>
                    <a:ext uri="{9D8B030D-6E8A-4147-A177-3AD203B41FA5}">
                      <a16:colId xmlns:a16="http://schemas.microsoft.com/office/drawing/2014/main" val="2720242174"/>
                    </a:ext>
                  </a:extLst>
                </a:gridCol>
                <a:gridCol w="220470">
                  <a:extLst>
                    <a:ext uri="{9D8B030D-6E8A-4147-A177-3AD203B41FA5}">
                      <a16:colId xmlns:a16="http://schemas.microsoft.com/office/drawing/2014/main" val="1233496885"/>
                    </a:ext>
                  </a:extLst>
                </a:gridCol>
                <a:gridCol w="1772615">
                  <a:extLst>
                    <a:ext uri="{9D8B030D-6E8A-4147-A177-3AD203B41FA5}">
                      <a16:colId xmlns:a16="http://schemas.microsoft.com/office/drawing/2014/main" val="3115484494"/>
                    </a:ext>
                  </a:extLst>
                </a:gridCol>
                <a:gridCol w="1715777">
                  <a:extLst>
                    <a:ext uri="{9D8B030D-6E8A-4147-A177-3AD203B41FA5}">
                      <a16:colId xmlns:a16="http://schemas.microsoft.com/office/drawing/2014/main" val="3136359638"/>
                    </a:ext>
                  </a:extLst>
                </a:gridCol>
                <a:gridCol w="238569">
                  <a:extLst>
                    <a:ext uri="{9D8B030D-6E8A-4147-A177-3AD203B41FA5}">
                      <a16:colId xmlns:a16="http://schemas.microsoft.com/office/drawing/2014/main" val="3133548899"/>
                    </a:ext>
                  </a:extLst>
                </a:gridCol>
                <a:gridCol w="1562563">
                  <a:extLst>
                    <a:ext uri="{9D8B030D-6E8A-4147-A177-3AD203B41FA5}">
                      <a16:colId xmlns:a16="http://schemas.microsoft.com/office/drawing/2014/main" val="2954663761"/>
                    </a:ext>
                  </a:extLst>
                </a:gridCol>
                <a:gridCol w="1793808">
                  <a:extLst>
                    <a:ext uri="{9D8B030D-6E8A-4147-A177-3AD203B41FA5}">
                      <a16:colId xmlns:a16="http://schemas.microsoft.com/office/drawing/2014/main" val="3137933059"/>
                    </a:ext>
                  </a:extLst>
                </a:gridCol>
                <a:gridCol w="1589706">
                  <a:extLst>
                    <a:ext uri="{9D8B030D-6E8A-4147-A177-3AD203B41FA5}">
                      <a16:colId xmlns:a16="http://schemas.microsoft.com/office/drawing/2014/main" val="825083779"/>
                    </a:ext>
                  </a:extLst>
                </a:gridCol>
              </a:tblGrid>
              <a:tr h="834801">
                <a:tc>
                  <a:txBody>
                    <a:bodyPr/>
                    <a:lstStyle/>
                    <a:p>
                      <a:pPr>
                        <a:spcAft>
                          <a:spcPts val="0"/>
                        </a:spcAft>
                      </a:pPr>
                      <a:r>
                        <a:rPr lang="nl-NL" sz="2400" dirty="0">
                          <a:solidFill>
                            <a:schemeClr val="accent1">
                              <a:lumMod val="50000"/>
                            </a:schemeClr>
                          </a:solidFill>
                          <a:effectLst/>
                        </a:rPr>
                        <a:t>Uitkomst</a:t>
                      </a:r>
                      <a:endParaRPr lang="nl-NL" sz="2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accent6"/>
                    </a:solidFill>
                  </a:tcPr>
                </a:tc>
                <a:tc>
                  <a:txBody>
                    <a:bodyPr/>
                    <a:lstStyle/>
                    <a:p>
                      <a:pPr>
                        <a:spcAft>
                          <a:spcPts val="0"/>
                        </a:spcAft>
                      </a:pPr>
                      <a:r>
                        <a:rPr lang="nl-NL" sz="2400" dirty="0">
                          <a:solidFill>
                            <a:schemeClr val="accent1">
                              <a:lumMod val="50000"/>
                            </a:schemeClr>
                          </a:solidFill>
                          <a:effectLst/>
                        </a:rPr>
                        <a:t> </a:t>
                      </a:r>
                      <a:endParaRPr lang="nl-NL" sz="2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accent6"/>
                    </a:solidFill>
                  </a:tcPr>
                </a:tc>
                <a:tc gridSpan="6">
                  <a:txBody>
                    <a:bodyPr/>
                    <a:lstStyle/>
                    <a:p>
                      <a:pPr algn="ctr">
                        <a:spcAft>
                          <a:spcPts val="0"/>
                        </a:spcAft>
                      </a:pPr>
                      <a:r>
                        <a:rPr lang="nl-NL" sz="2400" dirty="0">
                          <a:solidFill>
                            <a:schemeClr val="accent1"/>
                          </a:solidFill>
                          <a:effectLst/>
                        </a:rPr>
                        <a:t>Subjectief welbevinden</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pPr algn="ctr">
                        <a:spcAft>
                          <a:spcPts val="0"/>
                        </a:spcAft>
                      </a:pPr>
                      <a:endParaRPr lang="nl-NL"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l-NL"/>
                    </a:p>
                  </a:txBody>
                  <a:tcPr/>
                </a:tc>
                <a:extLst>
                  <a:ext uri="{0D108BD9-81ED-4DB2-BD59-A6C34878D82A}">
                    <a16:rowId xmlns:a16="http://schemas.microsoft.com/office/drawing/2014/main" val="1859326043"/>
                  </a:ext>
                </a:extLst>
              </a:tr>
              <a:tr h="763249">
                <a:tc>
                  <a:txBody>
                    <a:bodyPr/>
                    <a:lstStyle/>
                    <a:p>
                      <a:pPr>
                        <a:spcAft>
                          <a:spcPts val="0"/>
                        </a:spcAft>
                      </a:pPr>
                      <a:r>
                        <a:rPr lang="nl-NL" sz="2400">
                          <a:solidFill>
                            <a:schemeClr val="accent1">
                              <a:lumMod val="50000"/>
                            </a:schemeClr>
                          </a:solidFill>
                          <a:effectLst/>
                        </a:rPr>
                        <a:t>Universele behoeften</a:t>
                      </a:r>
                      <a:endParaRPr lang="nl-NL" sz="24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a:spcAft>
                          <a:spcPts val="0"/>
                        </a:spcAft>
                      </a:pPr>
                      <a:r>
                        <a:rPr lang="nl-NL" sz="2400">
                          <a:effectLst/>
                        </a:rPr>
                        <a:t> </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gridSpan="2">
                  <a:txBody>
                    <a:bodyPr/>
                    <a:lstStyle/>
                    <a:p>
                      <a:pPr algn="ctr">
                        <a:spcAft>
                          <a:spcPts val="0"/>
                        </a:spcAft>
                      </a:pPr>
                      <a:r>
                        <a:rPr lang="nl-NL" sz="2400" b="1" dirty="0">
                          <a:solidFill>
                            <a:schemeClr val="tx2">
                              <a:lumMod val="75000"/>
                            </a:schemeClr>
                          </a:solidFill>
                          <a:effectLst/>
                        </a:rPr>
                        <a:t>Fysiek welbevinden</a:t>
                      </a:r>
                      <a:endParaRPr lang="nl-NL" sz="2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pPr algn="ctr">
                        <a:spcAft>
                          <a:spcPts val="0"/>
                        </a:spcAft>
                      </a:pPr>
                      <a:endPar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nl-NL" sz="2400" b="1" dirty="0">
                          <a:solidFill>
                            <a:schemeClr val="tx2">
                              <a:lumMod val="75000"/>
                            </a:schemeClr>
                          </a:solidFill>
                          <a:effectLst/>
                        </a:rPr>
                        <a:t> </a:t>
                      </a:r>
                      <a:endParaRPr lang="nl-NL" sz="2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mpd="sng">
                      <a:noFill/>
                    </a:lnR>
                    <a:lnT w="12700" cap="flat" cmpd="sng" algn="ctr">
                      <a:solidFill>
                        <a:schemeClr val="tx1"/>
                      </a:solidFill>
                      <a:prstDash val="solid"/>
                      <a:round/>
                      <a:headEnd type="none" w="med" len="med"/>
                      <a:tailEnd type="none" w="med" len="med"/>
                    </a:lnT>
                    <a:solidFill>
                      <a:schemeClr val="accent6"/>
                    </a:solidFill>
                  </a:tcPr>
                </a:tc>
                <a:tc gridSpan="3">
                  <a:txBody>
                    <a:bodyPr/>
                    <a:lstStyle/>
                    <a:p>
                      <a:pPr algn="ctr">
                        <a:spcAft>
                          <a:spcPts val="0"/>
                        </a:spcAft>
                      </a:pPr>
                      <a:r>
                        <a:rPr lang="nl-NL" sz="2400" b="1" dirty="0">
                          <a:solidFill>
                            <a:schemeClr val="tx2">
                              <a:lumMod val="75000"/>
                            </a:schemeClr>
                          </a:solidFill>
                          <a:effectLst/>
                        </a:rPr>
                        <a:t>Sociaal welbevinden</a:t>
                      </a:r>
                      <a:endParaRPr lang="nl-NL" sz="2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3130868454"/>
                  </a:ext>
                </a:extLst>
              </a:tr>
              <a:tr h="1085323">
                <a:tc>
                  <a:txBody>
                    <a:bodyPr/>
                    <a:lstStyle/>
                    <a:p>
                      <a:pPr>
                        <a:spcAft>
                          <a:spcPts val="0"/>
                        </a:spcAft>
                      </a:pPr>
                      <a:r>
                        <a:rPr lang="nl-NL" sz="2400" dirty="0">
                          <a:solidFill>
                            <a:schemeClr val="accent1">
                              <a:lumMod val="50000"/>
                            </a:schemeClr>
                          </a:solidFill>
                          <a:effectLst/>
                        </a:rPr>
                        <a:t>Instrumentele behoeften</a:t>
                      </a:r>
                      <a:endParaRPr lang="nl-NL" sz="2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noFill/>
                      <a:prstDash val="solid"/>
                      <a:round/>
                      <a:headEnd type="none" w="med" len="med"/>
                      <a:tailEnd type="none" w="med" len="med"/>
                    </a:lnB>
                    <a:solidFill>
                      <a:schemeClr val="accent6"/>
                    </a:solidFill>
                  </a:tcPr>
                </a:tc>
                <a:tc>
                  <a:txBody>
                    <a:bodyPr/>
                    <a:lstStyle/>
                    <a:p>
                      <a:pPr>
                        <a:spcAft>
                          <a:spcPts val="0"/>
                        </a:spcAft>
                      </a:pPr>
                      <a:r>
                        <a:rPr lang="nl-NL" sz="2400">
                          <a:effectLst/>
                        </a:rPr>
                        <a:t> </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2400" b="1" dirty="0">
                          <a:solidFill>
                            <a:schemeClr val="tx2">
                              <a:lumMod val="75000"/>
                            </a:schemeClr>
                          </a:solidFill>
                          <a:effectLst/>
                        </a:rPr>
                        <a:t>Stimulatie</a:t>
                      </a:r>
                      <a:endParaRPr lang="nl-NL" sz="2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2400" b="1" dirty="0">
                          <a:solidFill>
                            <a:schemeClr val="tx2">
                              <a:lumMod val="75000"/>
                            </a:schemeClr>
                          </a:solidFill>
                          <a:effectLst/>
                        </a:rPr>
                        <a:t>Comfort</a:t>
                      </a:r>
                      <a:endParaRPr lang="nl-NL" sz="2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2400" b="1">
                          <a:solidFill>
                            <a:schemeClr val="tx2">
                              <a:lumMod val="75000"/>
                            </a:schemeClr>
                          </a:solidFill>
                          <a:effectLst/>
                        </a:rPr>
                        <a:t> </a:t>
                      </a:r>
                      <a:endParaRPr lang="nl-NL" sz="2400" b="1">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2400" b="1" dirty="0">
                          <a:solidFill>
                            <a:schemeClr val="tx2">
                              <a:lumMod val="75000"/>
                            </a:schemeClr>
                          </a:solidFill>
                          <a:effectLst/>
                        </a:rPr>
                        <a:t>Status</a:t>
                      </a:r>
                      <a:endParaRPr lang="nl-NL" sz="2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2400" b="1" dirty="0" err="1">
                          <a:solidFill>
                            <a:schemeClr val="tx2">
                              <a:lumMod val="75000"/>
                            </a:schemeClr>
                          </a:solidFill>
                          <a:effectLst/>
                        </a:rPr>
                        <a:t>Gedrags</a:t>
                      </a:r>
                      <a:endParaRPr lang="nl-NL" sz="2400" b="1" dirty="0">
                        <a:solidFill>
                          <a:schemeClr val="tx2">
                            <a:lumMod val="75000"/>
                          </a:schemeClr>
                        </a:solidFill>
                        <a:effectLst/>
                      </a:endParaRPr>
                    </a:p>
                    <a:p>
                      <a:pPr algn="ctr">
                        <a:spcAft>
                          <a:spcPts val="0"/>
                        </a:spcAft>
                      </a:pPr>
                      <a:r>
                        <a:rPr lang="nl-NL" sz="2400" b="1" dirty="0">
                          <a:solidFill>
                            <a:schemeClr val="tx2">
                              <a:lumMod val="75000"/>
                            </a:schemeClr>
                          </a:solidFill>
                          <a:effectLst/>
                        </a:rPr>
                        <a:t>bevestiging</a:t>
                      </a:r>
                      <a:endParaRPr lang="nl-NL" sz="2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2400" b="1" dirty="0">
                          <a:solidFill>
                            <a:schemeClr val="tx2">
                              <a:lumMod val="75000"/>
                            </a:schemeClr>
                          </a:solidFill>
                          <a:effectLst/>
                        </a:rPr>
                        <a:t>Affectie</a:t>
                      </a:r>
                      <a:endParaRPr lang="nl-NL" sz="2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960191936"/>
                  </a:ext>
                </a:extLst>
              </a:tr>
              <a:tr h="1808872">
                <a:tc>
                  <a:txBody>
                    <a:bodyPr/>
                    <a:lstStyle/>
                    <a:p>
                      <a:pPr>
                        <a:spcAft>
                          <a:spcPts val="0"/>
                        </a:spcAft>
                      </a:pPr>
                      <a:r>
                        <a:rPr lang="nl-NL" sz="2400" dirty="0">
                          <a:solidFill>
                            <a:schemeClr val="accent1">
                              <a:lumMod val="50000"/>
                            </a:schemeClr>
                          </a:solidFill>
                          <a:effectLst/>
                        </a:rPr>
                        <a:t>Externe bronnen</a:t>
                      </a:r>
                    </a:p>
                    <a:p>
                      <a:pPr>
                        <a:spcAft>
                          <a:spcPts val="0"/>
                        </a:spcAft>
                      </a:pPr>
                      <a:r>
                        <a:rPr lang="nl-NL" sz="2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(voorbeelden)</a:t>
                      </a: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solidFill>
                  </a:tcPr>
                </a:tc>
                <a:tc>
                  <a:txBody>
                    <a:bodyPr/>
                    <a:lstStyle/>
                    <a:p>
                      <a:pPr>
                        <a:spcAft>
                          <a:spcPts val="0"/>
                        </a:spcAft>
                      </a:pPr>
                      <a:r>
                        <a:rPr lang="nl-NL" sz="2400">
                          <a:effectLst/>
                        </a:rPr>
                        <a:t> </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2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Activiteiten,</a:t>
                      </a:r>
                    </a:p>
                    <a:p>
                      <a:pPr algn="ctr">
                        <a:spcAft>
                          <a:spcPts val="0"/>
                        </a:spcAft>
                      </a:pPr>
                      <a:r>
                        <a:rPr lang="nl-NL" sz="2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Familie-participatie</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2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Geen pijn, eten, verzorgd zijn</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endParaRPr lang="nl-NL" sz="2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2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Vroeger beroep, hobby</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2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Nuttig maken,</a:t>
                      </a:r>
                    </a:p>
                    <a:p>
                      <a:pPr algn="ctr">
                        <a:spcAft>
                          <a:spcPts val="0"/>
                        </a:spcAft>
                      </a:pPr>
                      <a:r>
                        <a:rPr lang="nl-NL" sz="2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klusjes</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2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Warme benadering</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772197583"/>
                  </a:ext>
                </a:extLst>
              </a:tr>
              <a:tr h="14104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chemeClr val="accent1">
                              <a:lumMod val="50000"/>
                            </a:schemeClr>
                          </a:solidFill>
                          <a:effectLst/>
                        </a:rPr>
                        <a:t>Interne bronnen</a:t>
                      </a:r>
                      <a:endParaRPr lang="nl-NL" sz="2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mpd="sng">
                      <a:noFill/>
                    </a:lnT>
                    <a:lnB w="12700" cap="flat" cmpd="sng" algn="ctr">
                      <a:solidFill>
                        <a:schemeClr val="tx1"/>
                      </a:solidFill>
                      <a:prstDash val="solid"/>
                      <a:round/>
                      <a:headEnd type="none" w="med" len="med"/>
                      <a:tailEnd type="none" w="med" len="med"/>
                    </a:lnB>
                    <a:solidFill>
                      <a:schemeClr val="accent6"/>
                    </a:solidFill>
                  </a:tcPr>
                </a:tc>
                <a:tc>
                  <a:txBody>
                    <a:bodyPr/>
                    <a:lstStyle/>
                    <a:p>
                      <a:pPr>
                        <a:spcAft>
                          <a:spcPts val="0"/>
                        </a:spcAft>
                      </a:pPr>
                      <a:r>
                        <a:rPr lang="nl-NL" sz="2400">
                          <a:effectLst/>
                        </a:rPr>
                        <a:t> </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gridSpan="6">
                  <a:txBody>
                    <a:bodyPr/>
                    <a:lstStyle/>
                    <a:p>
                      <a:pPr algn="ctr">
                        <a:spcAft>
                          <a:spcPts val="0"/>
                        </a:spcAft>
                      </a:pPr>
                      <a:endParaRPr lang="nl-NL" sz="2400" b="1" dirty="0">
                        <a:solidFill>
                          <a:schemeClr val="tx2">
                            <a:lumMod val="75000"/>
                          </a:schemeClr>
                        </a:solidFill>
                        <a:effectLst/>
                      </a:endParaRPr>
                    </a:p>
                    <a:p>
                      <a:pPr algn="ctr">
                        <a:spcAft>
                          <a:spcPts val="0"/>
                        </a:spcAft>
                      </a:pPr>
                      <a:r>
                        <a:rPr lang="nl-NL" sz="2400" b="1" dirty="0">
                          <a:solidFill>
                            <a:schemeClr val="tx2">
                              <a:lumMod val="75000"/>
                            </a:schemeClr>
                          </a:solidFill>
                          <a:effectLst/>
                        </a:rPr>
                        <a:t>Zelfmanagement vaardigheden</a:t>
                      </a:r>
                    </a:p>
                    <a:p>
                      <a:pPr algn="ctr">
                        <a:spcAft>
                          <a:spcPts val="0"/>
                        </a:spcAft>
                      </a:pPr>
                      <a:r>
                        <a:rPr lang="nl-NL" sz="2400" b="1" dirty="0">
                          <a:solidFill>
                            <a:schemeClr val="tx2">
                              <a:lumMod val="75000"/>
                            </a:schemeClr>
                          </a:solidFill>
                          <a:effectLst/>
                        </a:rPr>
                        <a:t>spiritualiteit, persoonlijkheid</a:t>
                      </a:r>
                    </a:p>
                    <a:p>
                      <a:pPr algn="ctr">
                        <a:spcAft>
                          <a:spcPts val="0"/>
                        </a:spcAft>
                      </a:pPr>
                      <a:endParaRPr lang="nl-NL" sz="2400" b="1" dirty="0">
                        <a:solidFill>
                          <a:schemeClr val="tx2">
                            <a:lumMod val="75000"/>
                          </a:schemeClr>
                        </a:solidFill>
                        <a:effectLst/>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811397958"/>
                  </a:ext>
                </a:extLst>
              </a:tr>
            </a:tbl>
          </a:graphicData>
        </a:graphic>
      </p:graphicFrame>
      <p:sp>
        <p:nvSpPr>
          <p:cNvPr id="5" name="Tekstvak 4">
            <a:extLst>
              <a:ext uri="{FF2B5EF4-FFF2-40B4-BE49-F238E27FC236}">
                <a16:creationId xmlns:a16="http://schemas.microsoft.com/office/drawing/2014/main" id="{0242B549-61ED-4B4F-BBD3-74D8C03D6724}"/>
              </a:ext>
            </a:extLst>
          </p:cNvPr>
          <p:cNvSpPr txBox="1"/>
          <p:nvPr/>
        </p:nvSpPr>
        <p:spPr>
          <a:xfrm>
            <a:off x="9839400" y="-42159"/>
            <a:ext cx="2352600" cy="369332"/>
          </a:xfrm>
          <a:prstGeom prst="rect">
            <a:avLst/>
          </a:prstGeom>
          <a:noFill/>
        </p:spPr>
        <p:txBody>
          <a:bodyPr wrap="square" rtlCol="0">
            <a:spAutoFit/>
          </a:bodyPr>
          <a:lstStyle/>
          <a:p>
            <a:r>
              <a:rPr lang="nl-NL" b="1" dirty="0">
                <a:solidFill>
                  <a:schemeClr val="tx2"/>
                </a:solidFill>
              </a:rPr>
              <a:t>Welbevinden als kader</a:t>
            </a:r>
          </a:p>
        </p:txBody>
      </p:sp>
    </p:spTree>
    <p:extLst>
      <p:ext uri="{BB962C8B-B14F-4D97-AF65-F5344CB8AC3E}">
        <p14:creationId xmlns:p14="http://schemas.microsoft.com/office/powerpoint/2010/main" val="4203984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ijdelijke aanduiding voor inhoud 3">
            <a:extLst>
              <a:ext uri="{FF2B5EF4-FFF2-40B4-BE49-F238E27FC236}">
                <a16:creationId xmlns:a16="http://schemas.microsoft.com/office/drawing/2014/main" id="{F7077406-1AE0-A344-ABB2-6B04C123534B}"/>
              </a:ext>
            </a:extLst>
          </p:cNvPr>
          <p:cNvGraphicFramePr>
            <a:graphicFrameLocks/>
          </p:cNvGraphicFramePr>
          <p:nvPr/>
        </p:nvGraphicFramePr>
        <p:xfrm>
          <a:off x="2783632" y="1258231"/>
          <a:ext cx="8640960" cy="5017871"/>
        </p:xfrm>
        <a:graphic>
          <a:graphicData uri="http://schemas.openxmlformats.org/drawingml/2006/table">
            <a:tbl>
              <a:tblPr firstRow="1" firstCol="1" bandRow="1">
                <a:tableStyleId>{16D9F66E-5EB9-4882-86FB-DCBF35E3C3E4}</a:tableStyleId>
              </a:tblPr>
              <a:tblGrid>
                <a:gridCol w="1599418">
                  <a:extLst>
                    <a:ext uri="{9D8B030D-6E8A-4147-A177-3AD203B41FA5}">
                      <a16:colId xmlns:a16="http://schemas.microsoft.com/office/drawing/2014/main" val="2720242174"/>
                    </a:ext>
                  </a:extLst>
                </a:gridCol>
                <a:gridCol w="173429">
                  <a:extLst>
                    <a:ext uri="{9D8B030D-6E8A-4147-A177-3AD203B41FA5}">
                      <a16:colId xmlns:a16="http://schemas.microsoft.com/office/drawing/2014/main" val="1233496885"/>
                    </a:ext>
                  </a:extLst>
                </a:gridCol>
                <a:gridCol w="1394394">
                  <a:extLst>
                    <a:ext uri="{9D8B030D-6E8A-4147-A177-3AD203B41FA5}">
                      <a16:colId xmlns:a16="http://schemas.microsoft.com/office/drawing/2014/main" val="3115484494"/>
                    </a:ext>
                  </a:extLst>
                </a:gridCol>
                <a:gridCol w="1349684">
                  <a:extLst>
                    <a:ext uri="{9D8B030D-6E8A-4147-A177-3AD203B41FA5}">
                      <a16:colId xmlns:a16="http://schemas.microsoft.com/office/drawing/2014/main" val="3136359638"/>
                    </a:ext>
                  </a:extLst>
                </a:gridCol>
                <a:gridCol w="187665">
                  <a:extLst>
                    <a:ext uri="{9D8B030D-6E8A-4147-A177-3AD203B41FA5}">
                      <a16:colId xmlns:a16="http://schemas.microsoft.com/office/drawing/2014/main" val="3133548899"/>
                    </a:ext>
                  </a:extLst>
                </a:gridCol>
                <a:gridCol w="1229161">
                  <a:extLst>
                    <a:ext uri="{9D8B030D-6E8A-4147-A177-3AD203B41FA5}">
                      <a16:colId xmlns:a16="http://schemas.microsoft.com/office/drawing/2014/main" val="2954663761"/>
                    </a:ext>
                  </a:extLst>
                </a:gridCol>
                <a:gridCol w="1411065">
                  <a:extLst>
                    <a:ext uri="{9D8B030D-6E8A-4147-A177-3AD203B41FA5}">
                      <a16:colId xmlns:a16="http://schemas.microsoft.com/office/drawing/2014/main" val="3137933059"/>
                    </a:ext>
                  </a:extLst>
                </a:gridCol>
                <a:gridCol w="1296144">
                  <a:extLst>
                    <a:ext uri="{9D8B030D-6E8A-4147-A177-3AD203B41FA5}">
                      <a16:colId xmlns:a16="http://schemas.microsoft.com/office/drawing/2014/main" val="825083779"/>
                    </a:ext>
                  </a:extLst>
                </a:gridCol>
              </a:tblGrid>
              <a:tr h="843998">
                <a:tc>
                  <a:txBody>
                    <a:bodyPr/>
                    <a:lstStyle/>
                    <a:p>
                      <a:pPr>
                        <a:spcAft>
                          <a:spcPts val="0"/>
                        </a:spcAft>
                      </a:pPr>
                      <a:r>
                        <a:rPr lang="nl-NL" sz="1800" dirty="0">
                          <a:solidFill>
                            <a:schemeClr val="accent1">
                              <a:lumMod val="50000"/>
                            </a:schemeClr>
                          </a:solidFill>
                          <a:effectLst/>
                        </a:rPr>
                        <a:t>Uitkomst</a:t>
                      </a:r>
                      <a:endParaRPr lang="nl-NL"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accent6"/>
                    </a:solidFill>
                  </a:tcPr>
                </a:tc>
                <a:tc>
                  <a:txBody>
                    <a:bodyPr/>
                    <a:lstStyle/>
                    <a:p>
                      <a:pPr>
                        <a:spcAft>
                          <a:spcPts val="0"/>
                        </a:spcAft>
                      </a:pPr>
                      <a:r>
                        <a:rPr lang="nl-NL" sz="1800" dirty="0">
                          <a:solidFill>
                            <a:schemeClr val="accent1">
                              <a:lumMod val="50000"/>
                            </a:schemeClr>
                          </a:solidFill>
                          <a:effectLst/>
                        </a:rPr>
                        <a:t> </a:t>
                      </a:r>
                      <a:endParaRPr lang="nl-NL"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accent6"/>
                    </a:solidFill>
                  </a:tcPr>
                </a:tc>
                <a:tc gridSpan="6">
                  <a:txBody>
                    <a:bodyPr/>
                    <a:lstStyle/>
                    <a:p>
                      <a:pPr algn="ctr">
                        <a:spcAft>
                          <a:spcPts val="0"/>
                        </a:spcAft>
                      </a:pPr>
                      <a:r>
                        <a:rPr lang="nl-NL" sz="1800" dirty="0">
                          <a:solidFill>
                            <a:schemeClr val="accent1"/>
                          </a:solidFill>
                          <a:effectLst/>
                        </a:rPr>
                        <a:t>Subjectief welbevinden</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pPr algn="ctr">
                        <a:spcAft>
                          <a:spcPts val="0"/>
                        </a:spcAft>
                      </a:pPr>
                      <a:endParaRPr lang="nl-NL"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l-NL"/>
                    </a:p>
                  </a:txBody>
                  <a:tcPr/>
                </a:tc>
                <a:extLst>
                  <a:ext uri="{0D108BD9-81ED-4DB2-BD59-A6C34878D82A}">
                    <a16:rowId xmlns:a16="http://schemas.microsoft.com/office/drawing/2014/main" val="1859326043"/>
                  </a:ext>
                </a:extLst>
              </a:tr>
              <a:tr h="771657">
                <a:tc>
                  <a:txBody>
                    <a:bodyPr/>
                    <a:lstStyle/>
                    <a:p>
                      <a:pPr>
                        <a:spcAft>
                          <a:spcPts val="0"/>
                        </a:spcAft>
                      </a:pPr>
                      <a:r>
                        <a:rPr lang="nl-NL" sz="1800" dirty="0">
                          <a:solidFill>
                            <a:schemeClr val="accent1">
                              <a:lumMod val="50000"/>
                            </a:schemeClr>
                          </a:solidFill>
                          <a:effectLst/>
                        </a:rPr>
                        <a:t>Universele behoeften</a:t>
                      </a:r>
                      <a:endParaRPr lang="nl-NL"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a:spcAft>
                          <a:spcPts val="0"/>
                        </a:spcAft>
                      </a:pPr>
                      <a:r>
                        <a:rPr lang="nl-NL" sz="1800">
                          <a:effectLst/>
                        </a:rPr>
                        <a:t>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gridSpan="2">
                  <a:txBody>
                    <a:bodyPr/>
                    <a:lstStyle/>
                    <a:p>
                      <a:pPr algn="ctr">
                        <a:spcAft>
                          <a:spcPts val="0"/>
                        </a:spcAft>
                      </a:pPr>
                      <a:r>
                        <a:rPr lang="nl-NL" sz="1800" b="1" dirty="0">
                          <a:solidFill>
                            <a:schemeClr val="tx2">
                              <a:lumMod val="75000"/>
                            </a:schemeClr>
                          </a:solidFill>
                          <a:effectLst/>
                        </a:rPr>
                        <a:t>Fysiek welbevinden</a:t>
                      </a:r>
                      <a:endPar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pPr algn="ctr">
                        <a:spcAft>
                          <a:spcPts val="0"/>
                        </a:spcAft>
                      </a:pPr>
                      <a:endPar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nl-NL" sz="1800" b="1" dirty="0">
                          <a:solidFill>
                            <a:schemeClr val="tx2">
                              <a:lumMod val="75000"/>
                            </a:schemeClr>
                          </a:solidFill>
                          <a:effectLst/>
                        </a:rPr>
                        <a:t> </a:t>
                      </a:r>
                      <a:endPar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mpd="sng">
                      <a:noFill/>
                    </a:lnR>
                    <a:lnT w="12700" cap="flat" cmpd="sng" algn="ctr">
                      <a:solidFill>
                        <a:schemeClr val="tx1"/>
                      </a:solidFill>
                      <a:prstDash val="solid"/>
                      <a:round/>
                      <a:headEnd type="none" w="med" len="med"/>
                      <a:tailEnd type="none" w="med" len="med"/>
                    </a:lnT>
                    <a:solidFill>
                      <a:schemeClr val="accent6"/>
                    </a:solidFill>
                  </a:tcPr>
                </a:tc>
                <a:tc gridSpan="3">
                  <a:txBody>
                    <a:bodyPr/>
                    <a:lstStyle/>
                    <a:p>
                      <a:pPr algn="ctr">
                        <a:spcAft>
                          <a:spcPts val="0"/>
                        </a:spcAft>
                      </a:pPr>
                      <a:r>
                        <a:rPr lang="nl-NL" sz="1800" b="1" dirty="0">
                          <a:solidFill>
                            <a:schemeClr val="tx2">
                              <a:lumMod val="75000"/>
                            </a:schemeClr>
                          </a:solidFill>
                          <a:effectLst/>
                        </a:rPr>
                        <a:t>Sociaal welbevinden</a:t>
                      </a:r>
                      <a:endPar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3130868454"/>
                  </a:ext>
                </a:extLst>
              </a:tr>
              <a:tr h="771657">
                <a:tc>
                  <a:txBody>
                    <a:bodyPr/>
                    <a:lstStyle/>
                    <a:p>
                      <a:pPr>
                        <a:spcAft>
                          <a:spcPts val="0"/>
                        </a:spcAft>
                      </a:pPr>
                      <a:r>
                        <a:rPr lang="nl-NL" sz="1800" dirty="0">
                          <a:solidFill>
                            <a:schemeClr val="accent1">
                              <a:lumMod val="50000"/>
                            </a:schemeClr>
                          </a:solidFill>
                          <a:effectLst/>
                        </a:rPr>
                        <a:t>Instrumentele behoeften</a:t>
                      </a:r>
                      <a:endParaRPr lang="nl-NL"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noFill/>
                      <a:prstDash val="solid"/>
                      <a:round/>
                      <a:headEnd type="none" w="med" len="med"/>
                      <a:tailEnd type="none" w="med" len="med"/>
                    </a:lnB>
                    <a:solidFill>
                      <a:schemeClr val="accent6"/>
                    </a:solidFill>
                  </a:tcPr>
                </a:tc>
                <a:tc>
                  <a:txBody>
                    <a:bodyPr/>
                    <a:lstStyle/>
                    <a:p>
                      <a:pPr>
                        <a:spcAft>
                          <a:spcPts val="0"/>
                        </a:spcAft>
                      </a:pPr>
                      <a:r>
                        <a:rPr lang="nl-NL" sz="1800">
                          <a:effectLst/>
                        </a:rPr>
                        <a:t>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800" b="1" dirty="0">
                          <a:solidFill>
                            <a:schemeClr val="tx2">
                              <a:lumMod val="75000"/>
                            </a:schemeClr>
                          </a:solidFill>
                          <a:effectLst/>
                        </a:rPr>
                        <a:t>Stimulatie</a:t>
                      </a:r>
                      <a:endPar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800" b="1" dirty="0">
                          <a:solidFill>
                            <a:schemeClr val="tx2">
                              <a:lumMod val="75000"/>
                            </a:schemeClr>
                          </a:solidFill>
                          <a:effectLst/>
                        </a:rPr>
                        <a:t>Comfort</a:t>
                      </a:r>
                      <a:endPar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800" b="1">
                          <a:solidFill>
                            <a:schemeClr val="tx2">
                              <a:lumMod val="75000"/>
                            </a:schemeClr>
                          </a:solidFill>
                          <a:effectLst/>
                        </a:rPr>
                        <a:t> </a:t>
                      </a:r>
                      <a:endParaRPr lang="nl-NL" sz="1800" b="1">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800" b="1" dirty="0">
                          <a:solidFill>
                            <a:schemeClr val="tx2">
                              <a:lumMod val="75000"/>
                            </a:schemeClr>
                          </a:solidFill>
                          <a:effectLst/>
                        </a:rPr>
                        <a:t>Status</a:t>
                      </a:r>
                      <a:endPar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800" b="1" dirty="0" err="1">
                          <a:solidFill>
                            <a:schemeClr val="tx2">
                              <a:lumMod val="75000"/>
                            </a:schemeClr>
                          </a:solidFill>
                          <a:effectLst/>
                        </a:rPr>
                        <a:t>Gedrags</a:t>
                      </a:r>
                      <a:endParaRPr lang="nl-NL" sz="1800" b="1" dirty="0">
                        <a:solidFill>
                          <a:schemeClr val="tx2">
                            <a:lumMod val="75000"/>
                          </a:schemeClr>
                        </a:solidFill>
                        <a:effectLst/>
                      </a:endParaRPr>
                    </a:p>
                    <a:p>
                      <a:pPr algn="ctr">
                        <a:spcAft>
                          <a:spcPts val="0"/>
                        </a:spcAft>
                      </a:pPr>
                      <a:r>
                        <a:rPr lang="nl-NL" sz="1800" b="1" dirty="0">
                          <a:solidFill>
                            <a:schemeClr val="tx2">
                              <a:lumMod val="75000"/>
                            </a:schemeClr>
                          </a:solidFill>
                          <a:effectLst/>
                        </a:rPr>
                        <a:t>bevestiging</a:t>
                      </a:r>
                      <a:endPar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800" b="1" dirty="0">
                          <a:solidFill>
                            <a:schemeClr val="tx2">
                              <a:lumMod val="75000"/>
                            </a:schemeClr>
                          </a:solidFill>
                          <a:effectLst/>
                        </a:rPr>
                        <a:t>Affectie</a:t>
                      </a:r>
                      <a:endPar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960191936"/>
                  </a:ext>
                </a:extLst>
              </a:tr>
              <a:tr h="1350399">
                <a:tc>
                  <a:txBody>
                    <a:bodyPr/>
                    <a:lstStyle/>
                    <a:p>
                      <a:pPr>
                        <a:spcAft>
                          <a:spcPts val="0"/>
                        </a:spcAft>
                      </a:pPr>
                      <a:r>
                        <a:rPr lang="nl-NL" sz="1800" dirty="0">
                          <a:solidFill>
                            <a:schemeClr val="accent1">
                              <a:lumMod val="50000"/>
                            </a:schemeClr>
                          </a:solidFill>
                          <a:effectLst/>
                        </a:rPr>
                        <a:t>Externe bronnen</a:t>
                      </a:r>
                    </a:p>
                    <a:p>
                      <a:pPr>
                        <a:spcAft>
                          <a:spcPts val="0"/>
                        </a:spcAft>
                      </a:pPr>
                      <a:r>
                        <a:rPr lang="nl-NL"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(voorbeelden)</a:t>
                      </a: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solidFill>
                  </a:tcPr>
                </a:tc>
                <a:tc>
                  <a:txBody>
                    <a:bodyPr/>
                    <a:lstStyle/>
                    <a:p>
                      <a:pPr>
                        <a:spcAft>
                          <a:spcPts val="0"/>
                        </a:spcAft>
                      </a:pPr>
                      <a:r>
                        <a:rPr lang="nl-NL" sz="1800">
                          <a:effectLst/>
                        </a:rPr>
                        <a:t>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Activiteiten,</a:t>
                      </a:r>
                    </a:p>
                    <a:p>
                      <a:pPr algn="ctr">
                        <a:spcAft>
                          <a:spcPts val="0"/>
                        </a:spcAft>
                      </a:pPr>
                      <a:r>
                        <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Familie-participatie</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Geen pijn, eten, verzorgd zijn</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endPar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Vroeger beroep, hobby</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Nuttig maken,</a:t>
                      </a:r>
                    </a:p>
                    <a:p>
                      <a:pPr algn="ctr">
                        <a:spcAft>
                          <a:spcPts val="0"/>
                        </a:spcAft>
                      </a:pPr>
                      <a:r>
                        <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klusjes</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Warme benadering</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772197583"/>
                  </a:ext>
                </a:extLst>
              </a:tr>
              <a:tr h="582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solidFill>
                            <a:schemeClr val="accent1">
                              <a:lumMod val="50000"/>
                            </a:schemeClr>
                          </a:solidFill>
                          <a:effectLst/>
                        </a:rPr>
                        <a:t> Interne bronnen</a:t>
                      </a:r>
                      <a:endParaRPr lang="nl-NL"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mpd="sng">
                      <a:noFill/>
                    </a:lnT>
                    <a:lnB w="12700" cap="flat" cmpd="sng" algn="ctr">
                      <a:solidFill>
                        <a:schemeClr val="tx1"/>
                      </a:solidFill>
                      <a:prstDash val="solid"/>
                      <a:round/>
                      <a:headEnd type="none" w="med" len="med"/>
                      <a:tailEnd type="none" w="med" len="med"/>
                    </a:lnB>
                    <a:solidFill>
                      <a:schemeClr val="accent6"/>
                    </a:solidFill>
                  </a:tcPr>
                </a:tc>
                <a:tc>
                  <a:txBody>
                    <a:bodyPr/>
                    <a:lstStyle/>
                    <a:p>
                      <a:pPr>
                        <a:spcAft>
                          <a:spcPts val="0"/>
                        </a:spcAft>
                      </a:pPr>
                      <a:r>
                        <a:rPr lang="nl-NL" sz="1800">
                          <a:effectLst/>
                        </a:rPr>
                        <a:t>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gridSpan="6">
                  <a:txBody>
                    <a:bodyPr/>
                    <a:lstStyle/>
                    <a:p>
                      <a:pPr algn="ctr">
                        <a:spcAft>
                          <a:spcPts val="0"/>
                        </a:spcAft>
                      </a:pPr>
                      <a:endParaRPr lang="nl-NL" sz="2400" b="1" dirty="0">
                        <a:solidFill>
                          <a:schemeClr val="tx2">
                            <a:lumMod val="75000"/>
                          </a:schemeClr>
                        </a:solidFill>
                        <a:effectLst/>
                      </a:endParaRPr>
                    </a:p>
                    <a:p>
                      <a:pPr algn="ctr">
                        <a:spcAft>
                          <a:spcPts val="0"/>
                        </a:spcAft>
                      </a:pPr>
                      <a:r>
                        <a:rPr lang="nl-NL" sz="1800" b="1" dirty="0">
                          <a:solidFill>
                            <a:schemeClr val="tx2">
                              <a:lumMod val="75000"/>
                            </a:schemeClr>
                          </a:solidFill>
                          <a:effectLst/>
                        </a:rPr>
                        <a:t>Zelfmanagement vaardigheden</a:t>
                      </a:r>
                    </a:p>
                    <a:p>
                      <a:pPr algn="ctr">
                        <a:spcAft>
                          <a:spcPts val="0"/>
                        </a:spcAft>
                      </a:pPr>
                      <a:r>
                        <a:rPr lang="nl-NL" sz="1800" b="1" dirty="0">
                          <a:solidFill>
                            <a:schemeClr val="tx2">
                              <a:lumMod val="75000"/>
                            </a:schemeClr>
                          </a:solidFill>
                          <a:effectLst/>
                        </a:rPr>
                        <a:t>spiritualiteit, persoonlijkheid</a:t>
                      </a:r>
                    </a:p>
                    <a:p>
                      <a:pPr algn="ctr">
                        <a:spcAft>
                          <a:spcPts val="0"/>
                        </a:spcAft>
                      </a:pPr>
                      <a:endParaRPr lang="nl-NL" sz="2400" b="1" dirty="0">
                        <a:solidFill>
                          <a:schemeClr val="tx2">
                            <a:lumMod val="75000"/>
                          </a:schemeClr>
                        </a:solidFill>
                        <a:effectLst/>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811397958"/>
                  </a:ext>
                </a:extLst>
              </a:tr>
            </a:tbl>
          </a:graphicData>
        </a:graphic>
      </p:graphicFrame>
      <p:sp>
        <p:nvSpPr>
          <p:cNvPr id="2" name="Titel 1">
            <a:extLst>
              <a:ext uri="{FF2B5EF4-FFF2-40B4-BE49-F238E27FC236}">
                <a16:creationId xmlns:a16="http://schemas.microsoft.com/office/drawing/2014/main" id="{0D09D2E7-AAEB-0A41-93E1-C306D4FE2D45}"/>
              </a:ext>
            </a:extLst>
          </p:cNvPr>
          <p:cNvSpPr>
            <a:spLocks noGrp="1"/>
          </p:cNvSpPr>
          <p:nvPr>
            <p:ph type="title"/>
          </p:nvPr>
        </p:nvSpPr>
        <p:spPr>
          <a:xfrm>
            <a:off x="4265703" y="635198"/>
            <a:ext cx="8099425" cy="533400"/>
          </a:xfrm>
        </p:spPr>
        <p:txBody>
          <a:bodyPr/>
          <a:lstStyle/>
          <a:p>
            <a:r>
              <a:rPr lang="nl-NL" b="1" dirty="0"/>
              <a:t>SPF-SMW theorie - universaliteit</a:t>
            </a:r>
          </a:p>
        </p:txBody>
      </p:sp>
      <p:pic>
        <p:nvPicPr>
          <p:cNvPr id="7" name="Picture 2" descr="C:\Documents and Settings\D. Gerritsen\Mijn documenten\overig\Dansblauw05.jpg">
            <a:extLst>
              <a:ext uri="{FF2B5EF4-FFF2-40B4-BE49-F238E27FC236}">
                <a16:creationId xmlns:a16="http://schemas.microsoft.com/office/drawing/2014/main" id="{B45E76E3-DF76-1F48-B620-2FD144C6E27A}"/>
              </a:ext>
            </a:extLst>
          </p:cNvPr>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0227" y="-326289"/>
            <a:ext cx="3992712" cy="7163005"/>
          </a:xfrm>
          <a:prstGeom prst="rect">
            <a:avLst/>
          </a:prstGeom>
          <a:noFill/>
          <a:ln w="9525">
            <a:noFill/>
            <a:miter lim="800000"/>
            <a:headEnd/>
            <a:tailEnd/>
          </a:ln>
        </p:spPr>
      </p:pic>
      <p:sp>
        <p:nvSpPr>
          <p:cNvPr id="10" name="Tekstvak 9">
            <a:extLst>
              <a:ext uri="{FF2B5EF4-FFF2-40B4-BE49-F238E27FC236}">
                <a16:creationId xmlns:a16="http://schemas.microsoft.com/office/drawing/2014/main" id="{10D4AAC5-98C5-8949-B5A4-FB01611B7520}"/>
              </a:ext>
            </a:extLst>
          </p:cNvPr>
          <p:cNvSpPr txBox="1"/>
          <p:nvPr/>
        </p:nvSpPr>
        <p:spPr>
          <a:xfrm>
            <a:off x="9839400" y="-42159"/>
            <a:ext cx="2352600" cy="369332"/>
          </a:xfrm>
          <a:prstGeom prst="rect">
            <a:avLst/>
          </a:prstGeom>
          <a:noFill/>
        </p:spPr>
        <p:txBody>
          <a:bodyPr wrap="square" rtlCol="0">
            <a:spAutoFit/>
          </a:bodyPr>
          <a:lstStyle/>
          <a:p>
            <a:r>
              <a:rPr lang="nl-NL" b="1" dirty="0">
                <a:solidFill>
                  <a:schemeClr val="tx2"/>
                </a:solidFill>
              </a:rPr>
              <a:t>Welbevinden als kader</a:t>
            </a:r>
          </a:p>
        </p:txBody>
      </p:sp>
    </p:spTree>
    <p:extLst>
      <p:ext uri="{BB962C8B-B14F-4D97-AF65-F5344CB8AC3E}">
        <p14:creationId xmlns:p14="http://schemas.microsoft.com/office/powerpoint/2010/main" val="1688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94A91-552A-5A4B-A419-E00558842A38}"/>
              </a:ext>
            </a:extLst>
          </p:cNvPr>
          <p:cNvSpPr>
            <a:spLocks noGrp="1"/>
          </p:cNvSpPr>
          <p:nvPr>
            <p:ph type="title"/>
          </p:nvPr>
        </p:nvSpPr>
        <p:spPr/>
        <p:txBody>
          <a:bodyPr>
            <a:normAutofit/>
          </a:bodyPr>
          <a:lstStyle/>
          <a:p>
            <a:r>
              <a:rPr lang="nl-NL" sz="4000" dirty="0"/>
              <a:t>Herken je de 5 basisbehoeften bij je doelgroep? </a:t>
            </a:r>
            <a:br>
              <a:rPr lang="nl-NL" sz="4000" dirty="0"/>
            </a:br>
            <a:br>
              <a:rPr lang="nl-NL" sz="4000" dirty="0"/>
            </a:br>
            <a:r>
              <a:rPr lang="nl-NL" sz="4000" dirty="0"/>
              <a:t>Heb je voorbeelden van de sociale behoeften?</a:t>
            </a:r>
          </a:p>
        </p:txBody>
      </p:sp>
    </p:spTree>
    <p:extLst>
      <p:ext uri="{BB962C8B-B14F-4D97-AF65-F5344CB8AC3E}">
        <p14:creationId xmlns:p14="http://schemas.microsoft.com/office/powerpoint/2010/main" val="208666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18DD0D-2946-004B-BAE1-08CEE3C33514}"/>
              </a:ext>
            </a:extLst>
          </p:cNvPr>
          <p:cNvSpPr>
            <a:spLocks noGrp="1"/>
          </p:cNvSpPr>
          <p:nvPr>
            <p:ph type="title"/>
          </p:nvPr>
        </p:nvSpPr>
        <p:spPr>
          <a:xfrm>
            <a:off x="586408" y="-98212"/>
            <a:ext cx="10515600" cy="1325563"/>
          </a:xfrm>
        </p:spPr>
        <p:txBody>
          <a:bodyPr/>
          <a:lstStyle/>
          <a:p>
            <a:r>
              <a:rPr lang="nl-NL" b="1" dirty="0"/>
              <a:t>Universaliteit</a:t>
            </a:r>
          </a:p>
        </p:txBody>
      </p:sp>
      <p:pic>
        <p:nvPicPr>
          <p:cNvPr id="5" name="Tijdelijke aanduiding voor inhoud 4">
            <a:extLst>
              <a:ext uri="{FF2B5EF4-FFF2-40B4-BE49-F238E27FC236}">
                <a16:creationId xmlns:a16="http://schemas.microsoft.com/office/drawing/2014/main" id="{E2AC7243-096E-9743-B867-3870CF38ADE8}"/>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828800" y="863359"/>
            <a:ext cx="9541652" cy="5373564"/>
          </a:xfrm>
        </p:spPr>
      </p:pic>
      <p:sp>
        <p:nvSpPr>
          <p:cNvPr id="6" name="Tekstvak 5">
            <a:extLst>
              <a:ext uri="{FF2B5EF4-FFF2-40B4-BE49-F238E27FC236}">
                <a16:creationId xmlns:a16="http://schemas.microsoft.com/office/drawing/2014/main" id="{5FDE31D2-D7BA-B34B-9091-9466EC19FD00}"/>
              </a:ext>
            </a:extLst>
          </p:cNvPr>
          <p:cNvSpPr txBox="1"/>
          <p:nvPr/>
        </p:nvSpPr>
        <p:spPr>
          <a:xfrm>
            <a:off x="7644983" y="5621312"/>
            <a:ext cx="1274164" cy="914400"/>
          </a:xfrm>
          <a:prstGeom prst="rect">
            <a:avLst/>
          </a:prstGeom>
          <a:noFill/>
        </p:spPr>
        <p:txBody>
          <a:bodyPr wrap="none" rtlCol="0">
            <a:noAutofit/>
          </a:bodyPr>
          <a:lstStyle/>
          <a:p>
            <a:pPr algn="l">
              <a:lnSpc>
                <a:spcPct val="90000"/>
              </a:lnSpc>
              <a:spcBef>
                <a:spcPts val="1000"/>
              </a:spcBef>
            </a:pPr>
            <a:r>
              <a:rPr lang="nl-NL" sz="2400" b="1" dirty="0" err="1">
                <a:solidFill>
                  <a:schemeClr val="bg1"/>
                </a:solidFill>
                <a:latin typeface="Source Sans Pro" panose="020B0503030403020204" pitchFamily="34" charset="0"/>
                <a:ea typeface="Source Sans Pro" panose="020B0503030403020204" pitchFamily="34" charset="0"/>
              </a:rPr>
              <a:t>Kitwood</a:t>
            </a:r>
            <a:endParaRPr lang="nl-NL" sz="2400" b="1" dirty="0">
              <a:solidFill>
                <a:schemeClr val="bg1"/>
              </a:solidFill>
              <a:latin typeface="Source Sans Pro" panose="020B0503030403020204" pitchFamily="34" charset="0"/>
              <a:ea typeface="Source Sans Pro" panose="020B0503030403020204" pitchFamily="34" charset="0"/>
            </a:endParaRPr>
          </a:p>
        </p:txBody>
      </p:sp>
      <p:sp>
        <p:nvSpPr>
          <p:cNvPr id="8" name="Tekstvak 7">
            <a:extLst>
              <a:ext uri="{FF2B5EF4-FFF2-40B4-BE49-F238E27FC236}">
                <a16:creationId xmlns:a16="http://schemas.microsoft.com/office/drawing/2014/main" id="{14D0B43A-A9EC-074A-A0A2-997BC56966EC}"/>
              </a:ext>
            </a:extLst>
          </p:cNvPr>
          <p:cNvSpPr txBox="1"/>
          <p:nvPr/>
        </p:nvSpPr>
        <p:spPr>
          <a:xfrm>
            <a:off x="9839400" y="-42159"/>
            <a:ext cx="2352600" cy="369332"/>
          </a:xfrm>
          <a:prstGeom prst="rect">
            <a:avLst/>
          </a:prstGeom>
          <a:noFill/>
        </p:spPr>
        <p:txBody>
          <a:bodyPr wrap="square" rtlCol="0">
            <a:spAutoFit/>
          </a:bodyPr>
          <a:lstStyle/>
          <a:p>
            <a:r>
              <a:rPr lang="nl-NL" b="1" dirty="0">
                <a:solidFill>
                  <a:schemeClr val="tx2"/>
                </a:solidFill>
              </a:rPr>
              <a:t>Welbevinden als kader</a:t>
            </a:r>
          </a:p>
        </p:txBody>
      </p:sp>
    </p:spTree>
    <p:extLst>
      <p:ext uri="{BB962C8B-B14F-4D97-AF65-F5344CB8AC3E}">
        <p14:creationId xmlns:p14="http://schemas.microsoft.com/office/powerpoint/2010/main" val="1755702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fgeronde rechthoek 6">
            <a:extLst>
              <a:ext uri="{FF2B5EF4-FFF2-40B4-BE49-F238E27FC236}">
                <a16:creationId xmlns:a16="http://schemas.microsoft.com/office/drawing/2014/main" id="{0EF9607A-5A39-9B44-863F-B9B7CE724087}"/>
              </a:ext>
            </a:extLst>
          </p:cNvPr>
          <p:cNvSpPr/>
          <p:nvPr/>
        </p:nvSpPr>
        <p:spPr>
          <a:xfrm>
            <a:off x="339773" y="2024652"/>
            <a:ext cx="2085290" cy="16391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2"/>
              </a:solidFill>
            </a:endParaRPr>
          </a:p>
        </p:txBody>
      </p:sp>
      <p:sp>
        <p:nvSpPr>
          <p:cNvPr id="2" name="Titel 1">
            <a:extLst>
              <a:ext uri="{FF2B5EF4-FFF2-40B4-BE49-F238E27FC236}">
                <a16:creationId xmlns:a16="http://schemas.microsoft.com/office/drawing/2014/main" id="{0D09D2E7-AAEB-0A41-93E1-C306D4FE2D45}"/>
              </a:ext>
            </a:extLst>
          </p:cNvPr>
          <p:cNvSpPr>
            <a:spLocks noGrp="1"/>
          </p:cNvSpPr>
          <p:nvPr>
            <p:ph type="title"/>
          </p:nvPr>
        </p:nvSpPr>
        <p:spPr>
          <a:xfrm>
            <a:off x="695401" y="599932"/>
            <a:ext cx="9450318" cy="533400"/>
          </a:xfrm>
        </p:spPr>
        <p:txBody>
          <a:bodyPr/>
          <a:lstStyle/>
          <a:p>
            <a:r>
              <a:rPr lang="nl-NL" b="1" dirty="0"/>
              <a:t>SPF-SMW theorie en probleemgedrag</a:t>
            </a:r>
          </a:p>
        </p:txBody>
      </p:sp>
      <p:graphicFrame>
        <p:nvGraphicFramePr>
          <p:cNvPr id="4" name="Tijdelijke aanduiding voor inhoud 3">
            <a:extLst>
              <a:ext uri="{FF2B5EF4-FFF2-40B4-BE49-F238E27FC236}">
                <a16:creationId xmlns:a16="http://schemas.microsoft.com/office/drawing/2014/main" id="{7B0F0D92-58E7-8447-9F42-26734B714F0F}"/>
              </a:ext>
            </a:extLst>
          </p:cNvPr>
          <p:cNvGraphicFramePr>
            <a:graphicFrameLocks noGrp="1"/>
          </p:cNvGraphicFramePr>
          <p:nvPr>
            <p:ph idx="1"/>
          </p:nvPr>
        </p:nvGraphicFramePr>
        <p:xfrm>
          <a:off x="2783632" y="1412779"/>
          <a:ext cx="8640960" cy="4834991"/>
        </p:xfrm>
        <a:graphic>
          <a:graphicData uri="http://schemas.openxmlformats.org/drawingml/2006/table">
            <a:tbl>
              <a:tblPr firstRow="1" firstCol="1" bandRow="1">
                <a:tableStyleId>{16D9F66E-5EB9-4882-86FB-DCBF35E3C3E4}</a:tableStyleId>
              </a:tblPr>
              <a:tblGrid>
                <a:gridCol w="1599418">
                  <a:extLst>
                    <a:ext uri="{9D8B030D-6E8A-4147-A177-3AD203B41FA5}">
                      <a16:colId xmlns:a16="http://schemas.microsoft.com/office/drawing/2014/main" val="2720242174"/>
                    </a:ext>
                  </a:extLst>
                </a:gridCol>
                <a:gridCol w="173429">
                  <a:extLst>
                    <a:ext uri="{9D8B030D-6E8A-4147-A177-3AD203B41FA5}">
                      <a16:colId xmlns:a16="http://schemas.microsoft.com/office/drawing/2014/main" val="1233496885"/>
                    </a:ext>
                  </a:extLst>
                </a:gridCol>
                <a:gridCol w="1394394">
                  <a:extLst>
                    <a:ext uri="{9D8B030D-6E8A-4147-A177-3AD203B41FA5}">
                      <a16:colId xmlns:a16="http://schemas.microsoft.com/office/drawing/2014/main" val="3115484494"/>
                    </a:ext>
                  </a:extLst>
                </a:gridCol>
                <a:gridCol w="1349684">
                  <a:extLst>
                    <a:ext uri="{9D8B030D-6E8A-4147-A177-3AD203B41FA5}">
                      <a16:colId xmlns:a16="http://schemas.microsoft.com/office/drawing/2014/main" val="3136359638"/>
                    </a:ext>
                  </a:extLst>
                </a:gridCol>
                <a:gridCol w="187665">
                  <a:extLst>
                    <a:ext uri="{9D8B030D-6E8A-4147-A177-3AD203B41FA5}">
                      <a16:colId xmlns:a16="http://schemas.microsoft.com/office/drawing/2014/main" val="3133548899"/>
                    </a:ext>
                  </a:extLst>
                </a:gridCol>
                <a:gridCol w="1229161">
                  <a:extLst>
                    <a:ext uri="{9D8B030D-6E8A-4147-A177-3AD203B41FA5}">
                      <a16:colId xmlns:a16="http://schemas.microsoft.com/office/drawing/2014/main" val="2954663761"/>
                    </a:ext>
                  </a:extLst>
                </a:gridCol>
                <a:gridCol w="1411065">
                  <a:extLst>
                    <a:ext uri="{9D8B030D-6E8A-4147-A177-3AD203B41FA5}">
                      <a16:colId xmlns:a16="http://schemas.microsoft.com/office/drawing/2014/main" val="3137933059"/>
                    </a:ext>
                  </a:extLst>
                </a:gridCol>
                <a:gridCol w="1296144">
                  <a:extLst>
                    <a:ext uri="{9D8B030D-6E8A-4147-A177-3AD203B41FA5}">
                      <a16:colId xmlns:a16="http://schemas.microsoft.com/office/drawing/2014/main" val="825083779"/>
                    </a:ext>
                  </a:extLst>
                </a:gridCol>
              </a:tblGrid>
              <a:tr h="843998">
                <a:tc>
                  <a:txBody>
                    <a:bodyPr/>
                    <a:lstStyle/>
                    <a:p>
                      <a:pPr>
                        <a:spcAft>
                          <a:spcPts val="0"/>
                        </a:spcAft>
                      </a:pPr>
                      <a:r>
                        <a:rPr lang="nl-NL" sz="1800" dirty="0">
                          <a:solidFill>
                            <a:schemeClr val="accent1">
                              <a:lumMod val="50000"/>
                            </a:schemeClr>
                          </a:solidFill>
                          <a:effectLst/>
                        </a:rPr>
                        <a:t>Uitkomst</a:t>
                      </a:r>
                      <a:endParaRPr lang="nl-NL"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accent6"/>
                    </a:solidFill>
                  </a:tcPr>
                </a:tc>
                <a:tc>
                  <a:txBody>
                    <a:bodyPr/>
                    <a:lstStyle/>
                    <a:p>
                      <a:pPr>
                        <a:spcAft>
                          <a:spcPts val="0"/>
                        </a:spcAft>
                      </a:pPr>
                      <a:r>
                        <a:rPr lang="nl-NL" sz="1800" dirty="0">
                          <a:solidFill>
                            <a:schemeClr val="accent1">
                              <a:lumMod val="50000"/>
                            </a:schemeClr>
                          </a:solidFill>
                          <a:effectLst/>
                        </a:rPr>
                        <a:t> </a:t>
                      </a:r>
                      <a:endParaRPr lang="nl-NL"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accent6"/>
                    </a:solidFill>
                  </a:tcPr>
                </a:tc>
                <a:tc gridSpan="6">
                  <a:txBody>
                    <a:bodyPr/>
                    <a:lstStyle/>
                    <a:p>
                      <a:pPr algn="ctr">
                        <a:spcAft>
                          <a:spcPts val="0"/>
                        </a:spcAft>
                      </a:pPr>
                      <a:r>
                        <a:rPr lang="nl-NL" sz="1800" dirty="0">
                          <a:solidFill>
                            <a:schemeClr val="accent1"/>
                          </a:solidFill>
                          <a:effectLst/>
                        </a:rPr>
                        <a:t>Subjectief welbevinden</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pPr algn="ctr">
                        <a:spcAft>
                          <a:spcPts val="0"/>
                        </a:spcAft>
                      </a:pPr>
                      <a:endParaRPr lang="nl-NL"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l-NL"/>
                    </a:p>
                  </a:txBody>
                  <a:tcPr/>
                </a:tc>
                <a:extLst>
                  <a:ext uri="{0D108BD9-81ED-4DB2-BD59-A6C34878D82A}">
                    <a16:rowId xmlns:a16="http://schemas.microsoft.com/office/drawing/2014/main" val="1859326043"/>
                  </a:ext>
                </a:extLst>
              </a:tr>
              <a:tr h="771657">
                <a:tc>
                  <a:txBody>
                    <a:bodyPr/>
                    <a:lstStyle/>
                    <a:p>
                      <a:pPr>
                        <a:spcAft>
                          <a:spcPts val="0"/>
                        </a:spcAft>
                      </a:pPr>
                      <a:r>
                        <a:rPr lang="nl-NL" sz="1800">
                          <a:solidFill>
                            <a:schemeClr val="accent1">
                              <a:lumMod val="50000"/>
                            </a:schemeClr>
                          </a:solidFill>
                          <a:effectLst/>
                        </a:rPr>
                        <a:t>Universele behoeften</a:t>
                      </a:r>
                      <a:endParaRPr lang="nl-NL" sz="18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a:spcAft>
                          <a:spcPts val="0"/>
                        </a:spcAft>
                      </a:pPr>
                      <a:r>
                        <a:rPr lang="nl-NL" sz="1800">
                          <a:effectLst/>
                        </a:rPr>
                        <a:t>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gridSpan="2">
                  <a:txBody>
                    <a:bodyPr/>
                    <a:lstStyle/>
                    <a:p>
                      <a:pPr algn="ctr">
                        <a:spcAft>
                          <a:spcPts val="0"/>
                        </a:spcAft>
                      </a:pPr>
                      <a:r>
                        <a:rPr lang="nl-NL" sz="1800" b="1" dirty="0">
                          <a:solidFill>
                            <a:schemeClr val="tx2">
                              <a:lumMod val="75000"/>
                            </a:schemeClr>
                          </a:solidFill>
                          <a:effectLst/>
                        </a:rPr>
                        <a:t>Fysiek welbevinden</a:t>
                      </a:r>
                      <a:endPar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pPr algn="ctr">
                        <a:spcAft>
                          <a:spcPts val="0"/>
                        </a:spcAft>
                      </a:pPr>
                      <a:endPar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nl-NL" sz="1800" b="1" dirty="0">
                          <a:solidFill>
                            <a:schemeClr val="tx2">
                              <a:lumMod val="75000"/>
                            </a:schemeClr>
                          </a:solidFill>
                          <a:effectLst/>
                        </a:rPr>
                        <a:t> </a:t>
                      </a:r>
                      <a:endPar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mpd="sng">
                      <a:noFill/>
                    </a:lnR>
                    <a:lnT w="12700" cap="flat" cmpd="sng" algn="ctr">
                      <a:solidFill>
                        <a:schemeClr val="tx1"/>
                      </a:solidFill>
                      <a:prstDash val="solid"/>
                      <a:round/>
                      <a:headEnd type="none" w="med" len="med"/>
                      <a:tailEnd type="none" w="med" len="med"/>
                    </a:lnT>
                    <a:solidFill>
                      <a:schemeClr val="accent6"/>
                    </a:solidFill>
                  </a:tcPr>
                </a:tc>
                <a:tc gridSpan="3">
                  <a:txBody>
                    <a:bodyPr/>
                    <a:lstStyle/>
                    <a:p>
                      <a:pPr algn="ctr">
                        <a:spcAft>
                          <a:spcPts val="0"/>
                        </a:spcAft>
                      </a:pPr>
                      <a:r>
                        <a:rPr lang="nl-NL" sz="1800" b="1" dirty="0">
                          <a:solidFill>
                            <a:schemeClr val="tx2">
                              <a:lumMod val="75000"/>
                            </a:schemeClr>
                          </a:solidFill>
                          <a:effectLst/>
                        </a:rPr>
                        <a:t>Sociaal welbevinden</a:t>
                      </a:r>
                      <a:endPar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3130868454"/>
                  </a:ext>
                </a:extLst>
              </a:tr>
              <a:tr h="771657">
                <a:tc>
                  <a:txBody>
                    <a:bodyPr/>
                    <a:lstStyle/>
                    <a:p>
                      <a:pPr>
                        <a:spcAft>
                          <a:spcPts val="0"/>
                        </a:spcAft>
                      </a:pPr>
                      <a:r>
                        <a:rPr lang="nl-NL" sz="1800" dirty="0">
                          <a:solidFill>
                            <a:schemeClr val="accent1">
                              <a:lumMod val="50000"/>
                            </a:schemeClr>
                          </a:solidFill>
                          <a:effectLst/>
                        </a:rPr>
                        <a:t>Instrumentele behoeften</a:t>
                      </a:r>
                      <a:endParaRPr lang="nl-NL"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noFill/>
                      <a:prstDash val="solid"/>
                      <a:round/>
                      <a:headEnd type="none" w="med" len="med"/>
                      <a:tailEnd type="none" w="med" len="med"/>
                    </a:lnB>
                    <a:solidFill>
                      <a:schemeClr val="accent6"/>
                    </a:solidFill>
                  </a:tcPr>
                </a:tc>
                <a:tc>
                  <a:txBody>
                    <a:bodyPr/>
                    <a:lstStyle/>
                    <a:p>
                      <a:pPr>
                        <a:spcAft>
                          <a:spcPts val="0"/>
                        </a:spcAft>
                      </a:pPr>
                      <a:r>
                        <a:rPr lang="nl-NL" sz="1800">
                          <a:effectLst/>
                        </a:rPr>
                        <a:t>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800" b="1" dirty="0">
                          <a:solidFill>
                            <a:schemeClr val="tx2">
                              <a:lumMod val="75000"/>
                            </a:schemeClr>
                          </a:solidFill>
                          <a:effectLst/>
                        </a:rPr>
                        <a:t>Stimulatie</a:t>
                      </a:r>
                      <a:endPar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800" b="1" dirty="0">
                          <a:solidFill>
                            <a:schemeClr val="tx2">
                              <a:lumMod val="75000"/>
                            </a:schemeClr>
                          </a:solidFill>
                          <a:effectLst/>
                        </a:rPr>
                        <a:t>Comfort</a:t>
                      </a:r>
                      <a:endPar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800" b="1">
                          <a:solidFill>
                            <a:schemeClr val="tx2">
                              <a:lumMod val="75000"/>
                            </a:schemeClr>
                          </a:solidFill>
                          <a:effectLst/>
                        </a:rPr>
                        <a:t> </a:t>
                      </a:r>
                      <a:endParaRPr lang="nl-NL" sz="1800" b="1">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800" b="1" dirty="0">
                          <a:solidFill>
                            <a:schemeClr val="tx2">
                              <a:lumMod val="75000"/>
                            </a:schemeClr>
                          </a:solidFill>
                          <a:effectLst/>
                        </a:rPr>
                        <a:t>Status</a:t>
                      </a:r>
                      <a:endPar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800" b="1" dirty="0" err="1">
                          <a:solidFill>
                            <a:schemeClr val="tx2">
                              <a:lumMod val="75000"/>
                            </a:schemeClr>
                          </a:solidFill>
                          <a:effectLst/>
                        </a:rPr>
                        <a:t>Gedrags</a:t>
                      </a:r>
                      <a:endParaRPr lang="nl-NL" sz="1800" b="1" dirty="0">
                        <a:solidFill>
                          <a:schemeClr val="tx2">
                            <a:lumMod val="75000"/>
                          </a:schemeClr>
                        </a:solidFill>
                        <a:effectLst/>
                      </a:endParaRPr>
                    </a:p>
                    <a:p>
                      <a:pPr algn="ctr">
                        <a:spcAft>
                          <a:spcPts val="0"/>
                        </a:spcAft>
                      </a:pPr>
                      <a:r>
                        <a:rPr lang="nl-NL" sz="1800" b="1" dirty="0">
                          <a:solidFill>
                            <a:schemeClr val="tx2">
                              <a:lumMod val="75000"/>
                            </a:schemeClr>
                          </a:solidFill>
                          <a:effectLst/>
                        </a:rPr>
                        <a:t>bevestiging</a:t>
                      </a:r>
                      <a:endPar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800" b="1" dirty="0">
                          <a:solidFill>
                            <a:schemeClr val="tx2">
                              <a:lumMod val="75000"/>
                            </a:schemeClr>
                          </a:solidFill>
                          <a:effectLst/>
                        </a:rPr>
                        <a:t>Affectie</a:t>
                      </a:r>
                      <a:endPar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960191936"/>
                  </a:ext>
                </a:extLst>
              </a:tr>
              <a:tr h="1350399">
                <a:tc>
                  <a:txBody>
                    <a:bodyPr/>
                    <a:lstStyle/>
                    <a:p>
                      <a:pPr>
                        <a:spcAft>
                          <a:spcPts val="0"/>
                        </a:spcAft>
                      </a:pPr>
                      <a:r>
                        <a:rPr lang="nl-NL" sz="1800" dirty="0">
                          <a:solidFill>
                            <a:schemeClr val="accent1">
                              <a:lumMod val="50000"/>
                            </a:schemeClr>
                          </a:solidFill>
                          <a:effectLst/>
                        </a:rPr>
                        <a:t>Externe bronnen</a:t>
                      </a:r>
                    </a:p>
                    <a:p>
                      <a:pPr>
                        <a:spcAft>
                          <a:spcPts val="0"/>
                        </a:spcAft>
                      </a:pPr>
                      <a:r>
                        <a:rPr lang="nl-NL"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(voorbeelden)</a:t>
                      </a: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solidFill>
                  </a:tcPr>
                </a:tc>
                <a:tc>
                  <a:txBody>
                    <a:bodyPr/>
                    <a:lstStyle/>
                    <a:p>
                      <a:pPr>
                        <a:spcAft>
                          <a:spcPts val="0"/>
                        </a:spcAft>
                      </a:pPr>
                      <a:r>
                        <a:rPr lang="nl-NL" sz="1800">
                          <a:effectLst/>
                        </a:rPr>
                        <a:t>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Activiteiten,</a:t>
                      </a:r>
                    </a:p>
                    <a:p>
                      <a:pPr algn="ctr">
                        <a:spcAft>
                          <a:spcPts val="0"/>
                        </a:spcAft>
                      </a:pPr>
                      <a:r>
                        <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Familie-participatie</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Geen pijn, eten, verzorgd zijn</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endPar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Vroeger beroep, hobby</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Nuttig maken,</a:t>
                      </a:r>
                    </a:p>
                    <a:p>
                      <a:pPr algn="ctr">
                        <a:spcAft>
                          <a:spcPts val="0"/>
                        </a:spcAft>
                      </a:pPr>
                      <a:r>
                        <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klusjes</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Warme benadering</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772197583"/>
                  </a:ext>
                </a:extLst>
              </a:tr>
              <a:tr h="582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solidFill>
                            <a:schemeClr val="accent1">
                              <a:lumMod val="50000"/>
                            </a:schemeClr>
                          </a:solidFill>
                          <a:effectLst/>
                        </a:rPr>
                        <a:t> Interne bronnen</a:t>
                      </a:r>
                      <a:endParaRPr lang="nl-NL"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mpd="sng">
                      <a:noFill/>
                    </a:lnT>
                    <a:lnB w="12700" cap="flat" cmpd="sng" algn="ctr">
                      <a:solidFill>
                        <a:schemeClr val="tx1"/>
                      </a:solidFill>
                      <a:prstDash val="solid"/>
                      <a:round/>
                      <a:headEnd type="none" w="med" len="med"/>
                      <a:tailEnd type="none" w="med" len="med"/>
                    </a:lnB>
                    <a:solidFill>
                      <a:schemeClr val="accent6"/>
                    </a:solidFill>
                  </a:tcPr>
                </a:tc>
                <a:tc>
                  <a:txBody>
                    <a:bodyPr/>
                    <a:lstStyle/>
                    <a:p>
                      <a:pPr>
                        <a:spcAft>
                          <a:spcPts val="0"/>
                        </a:spcAft>
                      </a:pPr>
                      <a:r>
                        <a:rPr lang="nl-NL" sz="1800" dirty="0">
                          <a:effectLst/>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gridSpan="6">
                  <a:txBody>
                    <a:bodyPr/>
                    <a:lstStyle/>
                    <a:p>
                      <a:pPr algn="ctr">
                        <a:spcAft>
                          <a:spcPts val="0"/>
                        </a:spcAft>
                      </a:pPr>
                      <a:endParaRPr lang="nl-NL" sz="1800" b="1" dirty="0">
                        <a:solidFill>
                          <a:schemeClr val="tx2">
                            <a:lumMod val="75000"/>
                          </a:schemeClr>
                        </a:solidFill>
                        <a:effectLst/>
                      </a:endParaRPr>
                    </a:p>
                    <a:p>
                      <a:pPr algn="ctr">
                        <a:spcAft>
                          <a:spcPts val="0"/>
                        </a:spcAft>
                      </a:pPr>
                      <a:r>
                        <a:rPr lang="nl-NL" sz="1800" b="1" dirty="0">
                          <a:solidFill>
                            <a:schemeClr val="tx2">
                              <a:lumMod val="75000"/>
                            </a:schemeClr>
                          </a:solidFill>
                          <a:effectLst/>
                        </a:rPr>
                        <a:t>Zelfmanagement vaardigheden</a:t>
                      </a:r>
                    </a:p>
                    <a:p>
                      <a:pPr algn="ctr">
                        <a:spcAft>
                          <a:spcPts val="0"/>
                        </a:spcAft>
                      </a:pPr>
                      <a:r>
                        <a:rPr lang="nl-NL" sz="1800" b="1" dirty="0">
                          <a:solidFill>
                            <a:schemeClr val="tx2">
                              <a:lumMod val="75000"/>
                            </a:schemeClr>
                          </a:solidFill>
                          <a:effectLst/>
                        </a:rPr>
                        <a:t>spiritualiteit, persoonlijkheid</a:t>
                      </a:r>
                    </a:p>
                    <a:p>
                      <a:pPr algn="ctr">
                        <a:spcAft>
                          <a:spcPts val="0"/>
                        </a:spcAft>
                      </a:pPr>
                      <a:endParaRPr lang="nl-NL" sz="1800" b="1" dirty="0">
                        <a:solidFill>
                          <a:schemeClr val="tx2">
                            <a:lumMod val="75000"/>
                          </a:schemeClr>
                        </a:solidFill>
                        <a:effectLst/>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811397958"/>
                  </a:ext>
                </a:extLst>
              </a:tr>
            </a:tbl>
          </a:graphicData>
        </a:graphic>
      </p:graphicFrame>
      <p:sp>
        <p:nvSpPr>
          <p:cNvPr id="3" name="Tekstvak 2">
            <a:extLst>
              <a:ext uri="{FF2B5EF4-FFF2-40B4-BE49-F238E27FC236}">
                <a16:creationId xmlns:a16="http://schemas.microsoft.com/office/drawing/2014/main" id="{57FA88A8-1E06-8543-9AD8-93865EB6FE36}"/>
              </a:ext>
            </a:extLst>
          </p:cNvPr>
          <p:cNvSpPr txBox="1"/>
          <p:nvPr/>
        </p:nvSpPr>
        <p:spPr>
          <a:xfrm>
            <a:off x="410310" y="2127540"/>
            <a:ext cx="1944216" cy="1477328"/>
          </a:xfrm>
          <a:prstGeom prst="rect">
            <a:avLst/>
          </a:prstGeom>
          <a:noFill/>
          <a:effectLst/>
        </p:spPr>
        <p:txBody>
          <a:bodyPr wrap="square" rtlCol="0">
            <a:spAutoFit/>
          </a:bodyPr>
          <a:lstStyle/>
          <a:p>
            <a:pPr algn="r"/>
            <a:r>
              <a:rPr lang="nl-NL" b="1" dirty="0">
                <a:solidFill>
                  <a:schemeClr val="bg2"/>
                </a:solidFill>
              </a:rPr>
              <a:t>niet vervuld:</a:t>
            </a:r>
          </a:p>
          <a:p>
            <a:pPr algn="r"/>
            <a:r>
              <a:rPr lang="nl-NL" b="1" dirty="0">
                <a:solidFill>
                  <a:schemeClr val="bg2"/>
                </a:solidFill>
              </a:rPr>
              <a:t>hulpvraag, </a:t>
            </a:r>
          </a:p>
          <a:p>
            <a:pPr algn="r"/>
            <a:r>
              <a:rPr lang="nl-NL" b="1" dirty="0">
                <a:solidFill>
                  <a:schemeClr val="bg2"/>
                </a:solidFill>
              </a:rPr>
              <a:t>aan het vervullen, frustratie</a:t>
            </a:r>
          </a:p>
          <a:p>
            <a:pPr algn="r"/>
            <a:r>
              <a:rPr lang="nl-NL" b="1" dirty="0">
                <a:solidFill>
                  <a:schemeClr val="bg2"/>
                </a:solidFill>
                <a:sym typeface="Wingdings" pitchFamily="2" charset="2"/>
              </a:rPr>
              <a:t></a:t>
            </a:r>
            <a:endParaRPr lang="nl-NL" b="1" dirty="0">
              <a:solidFill>
                <a:schemeClr val="bg2"/>
              </a:solidFill>
            </a:endParaRPr>
          </a:p>
        </p:txBody>
      </p:sp>
      <p:sp>
        <p:nvSpPr>
          <p:cNvPr id="5" name="Ovaal 4">
            <a:extLst>
              <a:ext uri="{FF2B5EF4-FFF2-40B4-BE49-F238E27FC236}">
                <a16:creationId xmlns:a16="http://schemas.microsoft.com/office/drawing/2014/main" id="{BAD06A38-0397-694F-9AF3-8387B032B510}"/>
              </a:ext>
            </a:extLst>
          </p:cNvPr>
          <p:cNvSpPr/>
          <p:nvPr/>
        </p:nvSpPr>
        <p:spPr>
          <a:xfrm>
            <a:off x="2639616" y="2996952"/>
            <a:ext cx="1800200" cy="8640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C6ACE88A-F2AD-9B41-A07C-1791FEA1AEB7}"/>
              </a:ext>
            </a:extLst>
          </p:cNvPr>
          <p:cNvSpPr txBox="1"/>
          <p:nvPr/>
        </p:nvSpPr>
        <p:spPr>
          <a:xfrm>
            <a:off x="9839400" y="-42159"/>
            <a:ext cx="2352600" cy="369332"/>
          </a:xfrm>
          <a:prstGeom prst="rect">
            <a:avLst/>
          </a:prstGeom>
          <a:noFill/>
        </p:spPr>
        <p:txBody>
          <a:bodyPr wrap="square" rtlCol="0">
            <a:spAutoFit/>
          </a:bodyPr>
          <a:lstStyle/>
          <a:p>
            <a:r>
              <a:rPr lang="nl-NL" b="1" dirty="0">
                <a:solidFill>
                  <a:schemeClr val="tx2"/>
                </a:solidFill>
              </a:rPr>
              <a:t>Welbevinden als kader</a:t>
            </a:r>
          </a:p>
        </p:txBody>
      </p:sp>
    </p:spTree>
    <p:extLst>
      <p:ext uri="{BB962C8B-B14F-4D97-AF65-F5344CB8AC3E}">
        <p14:creationId xmlns:p14="http://schemas.microsoft.com/office/powerpoint/2010/main" val="1351842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7B0F0D92-58E7-8447-9F42-26734B714F0F}"/>
              </a:ext>
            </a:extLst>
          </p:cNvPr>
          <p:cNvGraphicFramePr>
            <a:graphicFrameLocks noGrp="1"/>
          </p:cNvGraphicFramePr>
          <p:nvPr>
            <p:ph idx="1"/>
            <p:extLst>
              <p:ext uri="{D42A27DB-BD31-4B8C-83A1-F6EECF244321}">
                <p14:modId xmlns:p14="http://schemas.microsoft.com/office/powerpoint/2010/main" val="1915075918"/>
              </p:ext>
            </p:extLst>
          </p:nvPr>
        </p:nvGraphicFramePr>
        <p:xfrm>
          <a:off x="2783632" y="1402321"/>
          <a:ext cx="8640960" cy="4834991"/>
        </p:xfrm>
        <a:graphic>
          <a:graphicData uri="http://schemas.openxmlformats.org/drawingml/2006/table">
            <a:tbl>
              <a:tblPr firstRow="1" firstCol="1" bandRow="1">
                <a:tableStyleId>{16D9F66E-5EB9-4882-86FB-DCBF35E3C3E4}</a:tableStyleId>
              </a:tblPr>
              <a:tblGrid>
                <a:gridCol w="1599418">
                  <a:extLst>
                    <a:ext uri="{9D8B030D-6E8A-4147-A177-3AD203B41FA5}">
                      <a16:colId xmlns:a16="http://schemas.microsoft.com/office/drawing/2014/main" val="2720242174"/>
                    </a:ext>
                  </a:extLst>
                </a:gridCol>
                <a:gridCol w="173429">
                  <a:extLst>
                    <a:ext uri="{9D8B030D-6E8A-4147-A177-3AD203B41FA5}">
                      <a16:colId xmlns:a16="http://schemas.microsoft.com/office/drawing/2014/main" val="1233496885"/>
                    </a:ext>
                  </a:extLst>
                </a:gridCol>
                <a:gridCol w="1394394">
                  <a:extLst>
                    <a:ext uri="{9D8B030D-6E8A-4147-A177-3AD203B41FA5}">
                      <a16:colId xmlns:a16="http://schemas.microsoft.com/office/drawing/2014/main" val="3115484494"/>
                    </a:ext>
                  </a:extLst>
                </a:gridCol>
                <a:gridCol w="1349684">
                  <a:extLst>
                    <a:ext uri="{9D8B030D-6E8A-4147-A177-3AD203B41FA5}">
                      <a16:colId xmlns:a16="http://schemas.microsoft.com/office/drawing/2014/main" val="3136359638"/>
                    </a:ext>
                  </a:extLst>
                </a:gridCol>
                <a:gridCol w="187665">
                  <a:extLst>
                    <a:ext uri="{9D8B030D-6E8A-4147-A177-3AD203B41FA5}">
                      <a16:colId xmlns:a16="http://schemas.microsoft.com/office/drawing/2014/main" val="3133548899"/>
                    </a:ext>
                  </a:extLst>
                </a:gridCol>
                <a:gridCol w="1229161">
                  <a:extLst>
                    <a:ext uri="{9D8B030D-6E8A-4147-A177-3AD203B41FA5}">
                      <a16:colId xmlns:a16="http://schemas.microsoft.com/office/drawing/2014/main" val="2954663761"/>
                    </a:ext>
                  </a:extLst>
                </a:gridCol>
                <a:gridCol w="1411065">
                  <a:extLst>
                    <a:ext uri="{9D8B030D-6E8A-4147-A177-3AD203B41FA5}">
                      <a16:colId xmlns:a16="http://schemas.microsoft.com/office/drawing/2014/main" val="3137933059"/>
                    </a:ext>
                  </a:extLst>
                </a:gridCol>
                <a:gridCol w="1296144">
                  <a:extLst>
                    <a:ext uri="{9D8B030D-6E8A-4147-A177-3AD203B41FA5}">
                      <a16:colId xmlns:a16="http://schemas.microsoft.com/office/drawing/2014/main" val="825083779"/>
                    </a:ext>
                  </a:extLst>
                </a:gridCol>
              </a:tblGrid>
              <a:tr h="843998">
                <a:tc>
                  <a:txBody>
                    <a:bodyPr/>
                    <a:lstStyle/>
                    <a:p>
                      <a:pPr>
                        <a:spcAft>
                          <a:spcPts val="0"/>
                        </a:spcAft>
                      </a:pPr>
                      <a:r>
                        <a:rPr lang="nl-NL" sz="1800" dirty="0">
                          <a:solidFill>
                            <a:schemeClr val="accent1">
                              <a:lumMod val="50000"/>
                            </a:schemeClr>
                          </a:solidFill>
                          <a:effectLst/>
                        </a:rPr>
                        <a:t>Uitkomst</a:t>
                      </a:r>
                      <a:endParaRPr lang="nl-NL"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accent6"/>
                    </a:solidFill>
                  </a:tcPr>
                </a:tc>
                <a:tc>
                  <a:txBody>
                    <a:bodyPr/>
                    <a:lstStyle/>
                    <a:p>
                      <a:pPr>
                        <a:spcAft>
                          <a:spcPts val="0"/>
                        </a:spcAft>
                      </a:pPr>
                      <a:r>
                        <a:rPr lang="nl-NL" sz="1800" dirty="0">
                          <a:solidFill>
                            <a:schemeClr val="accent1">
                              <a:lumMod val="50000"/>
                            </a:schemeClr>
                          </a:solidFill>
                          <a:effectLst/>
                        </a:rPr>
                        <a:t> </a:t>
                      </a:r>
                      <a:endParaRPr lang="nl-NL"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accent6"/>
                    </a:solidFill>
                  </a:tcPr>
                </a:tc>
                <a:tc gridSpan="6">
                  <a:txBody>
                    <a:bodyPr/>
                    <a:lstStyle/>
                    <a:p>
                      <a:pPr algn="ctr">
                        <a:spcAft>
                          <a:spcPts val="0"/>
                        </a:spcAft>
                      </a:pPr>
                      <a:r>
                        <a:rPr lang="nl-NL" sz="1800" dirty="0">
                          <a:solidFill>
                            <a:schemeClr val="accent1"/>
                          </a:solidFill>
                          <a:effectLst/>
                        </a:rPr>
                        <a:t>Subjectief welbevinden</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pPr algn="ctr">
                        <a:spcAft>
                          <a:spcPts val="0"/>
                        </a:spcAft>
                      </a:pPr>
                      <a:endParaRPr lang="nl-NL"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l-NL"/>
                    </a:p>
                  </a:txBody>
                  <a:tcPr/>
                </a:tc>
                <a:extLst>
                  <a:ext uri="{0D108BD9-81ED-4DB2-BD59-A6C34878D82A}">
                    <a16:rowId xmlns:a16="http://schemas.microsoft.com/office/drawing/2014/main" val="1859326043"/>
                  </a:ext>
                </a:extLst>
              </a:tr>
              <a:tr h="771657">
                <a:tc>
                  <a:txBody>
                    <a:bodyPr/>
                    <a:lstStyle/>
                    <a:p>
                      <a:pPr>
                        <a:spcAft>
                          <a:spcPts val="0"/>
                        </a:spcAft>
                      </a:pPr>
                      <a:r>
                        <a:rPr lang="nl-NL" sz="1800">
                          <a:solidFill>
                            <a:schemeClr val="accent1">
                              <a:lumMod val="50000"/>
                            </a:schemeClr>
                          </a:solidFill>
                          <a:effectLst/>
                        </a:rPr>
                        <a:t>Universele behoeften</a:t>
                      </a:r>
                      <a:endParaRPr lang="nl-NL" sz="18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a:spcAft>
                          <a:spcPts val="0"/>
                        </a:spcAft>
                      </a:pPr>
                      <a:r>
                        <a:rPr lang="nl-NL" sz="1800">
                          <a:effectLst/>
                        </a:rPr>
                        <a:t>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gridSpan="2">
                  <a:txBody>
                    <a:bodyPr/>
                    <a:lstStyle/>
                    <a:p>
                      <a:pPr algn="ctr">
                        <a:spcAft>
                          <a:spcPts val="0"/>
                        </a:spcAft>
                      </a:pPr>
                      <a:r>
                        <a:rPr lang="nl-NL" sz="1800" b="1" dirty="0">
                          <a:solidFill>
                            <a:schemeClr val="tx2">
                              <a:lumMod val="75000"/>
                            </a:schemeClr>
                          </a:solidFill>
                          <a:effectLst/>
                        </a:rPr>
                        <a:t>Fysiek welbevinden</a:t>
                      </a:r>
                      <a:endPar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pPr algn="ctr">
                        <a:spcAft>
                          <a:spcPts val="0"/>
                        </a:spcAft>
                      </a:pPr>
                      <a:endPar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nl-NL" sz="1800" b="1" dirty="0">
                          <a:solidFill>
                            <a:schemeClr val="tx2">
                              <a:lumMod val="75000"/>
                            </a:schemeClr>
                          </a:solidFill>
                          <a:effectLst/>
                        </a:rPr>
                        <a:t> </a:t>
                      </a:r>
                      <a:endPar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mpd="sng">
                      <a:noFill/>
                    </a:lnR>
                    <a:lnT w="12700" cap="flat" cmpd="sng" algn="ctr">
                      <a:solidFill>
                        <a:schemeClr val="tx1"/>
                      </a:solidFill>
                      <a:prstDash val="solid"/>
                      <a:round/>
                      <a:headEnd type="none" w="med" len="med"/>
                      <a:tailEnd type="none" w="med" len="med"/>
                    </a:lnT>
                    <a:solidFill>
                      <a:schemeClr val="accent6"/>
                    </a:solidFill>
                  </a:tcPr>
                </a:tc>
                <a:tc gridSpan="3">
                  <a:txBody>
                    <a:bodyPr/>
                    <a:lstStyle/>
                    <a:p>
                      <a:pPr algn="ctr">
                        <a:spcAft>
                          <a:spcPts val="0"/>
                        </a:spcAft>
                      </a:pPr>
                      <a:r>
                        <a:rPr lang="nl-NL" sz="1800" b="1" dirty="0">
                          <a:solidFill>
                            <a:schemeClr val="tx2">
                              <a:lumMod val="75000"/>
                            </a:schemeClr>
                          </a:solidFill>
                          <a:effectLst/>
                        </a:rPr>
                        <a:t>Sociaal welbevinden</a:t>
                      </a:r>
                      <a:endPar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3130868454"/>
                  </a:ext>
                </a:extLst>
              </a:tr>
              <a:tr h="771657">
                <a:tc>
                  <a:txBody>
                    <a:bodyPr/>
                    <a:lstStyle/>
                    <a:p>
                      <a:pPr>
                        <a:spcAft>
                          <a:spcPts val="0"/>
                        </a:spcAft>
                      </a:pPr>
                      <a:r>
                        <a:rPr lang="nl-NL" sz="1800" dirty="0">
                          <a:solidFill>
                            <a:schemeClr val="accent1">
                              <a:lumMod val="50000"/>
                            </a:schemeClr>
                          </a:solidFill>
                          <a:effectLst/>
                        </a:rPr>
                        <a:t>Instrumentele behoeften</a:t>
                      </a:r>
                      <a:endParaRPr lang="nl-NL"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noFill/>
                      <a:prstDash val="solid"/>
                      <a:round/>
                      <a:headEnd type="none" w="med" len="med"/>
                      <a:tailEnd type="none" w="med" len="med"/>
                    </a:lnB>
                    <a:solidFill>
                      <a:schemeClr val="accent6"/>
                    </a:solidFill>
                  </a:tcPr>
                </a:tc>
                <a:tc>
                  <a:txBody>
                    <a:bodyPr/>
                    <a:lstStyle/>
                    <a:p>
                      <a:pPr>
                        <a:spcAft>
                          <a:spcPts val="0"/>
                        </a:spcAft>
                      </a:pPr>
                      <a:r>
                        <a:rPr lang="nl-NL" sz="1800">
                          <a:effectLst/>
                        </a:rPr>
                        <a:t>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800" b="1">
                          <a:solidFill>
                            <a:schemeClr val="tx2">
                              <a:lumMod val="75000"/>
                            </a:schemeClr>
                          </a:solidFill>
                          <a:effectLst/>
                        </a:rPr>
                        <a:t>Stimulatie</a:t>
                      </a:r>
                      <a:endParaRPr lang="nl-NL" sz="1800" b="1">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800" b="1" dirty="0">
                          <a:solidFill>
                            <a:schemeClr val="tx2">
                              <a:lumMod val="75000"/>
                            </a:schemeClr>
                          </a:solidFill>
                          <a:effectLst/>
                        </a:rPr>
                        <a:t>Comfort</a:t>
                      </a:r>
                      <a:endPar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800" b="1">
                          <a:solidFill>
                            <a:schemeClr val="tx2">
                              <a:lumMod val="75000"/>
                            </a:schemeClr>
                          </a:solidFill>
                          <a:effectLst/>
                        </a:rPr>
                        <a:t> </a:t>
                      </a:r>
                      <a:endParaRPr lang="nl-NL" sz="1800" b="1">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800" b="1" dirty="0">
                          <a:solidFill>
                            <a:schemeClr val="tx2">
                              <a:lumMod val="75000"/>
                            </a:schemeClr>
                          </a:solidFill>
                          <a:effectLst/>
                        </a:rPr>
                        <a:t>Status</a:t>
                      </a:r>
                      <a:endPar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800" b="1" dirty="0" err="1">
                          <a:solidFill>
                            <a:schemeClr val="tx2">
                              <a:lumMod val="75000"/>
                            </a:schemeClr>
                          </a:solidFill>
                          <a:effectLst/>
                        </a:rPr>
                        <a:t>Gedrags</a:t>
                      </a:r>
                      <a:endParaRPr lang="nl-NL" sz="1800" b="1" dirty="0">
                        <a:solidFill>
                          <a:schemeClr val="tx2">
                            <a:lumMod val="75000"/>
                          </a:schemeClr>
                        </a:solidFill>
                        <a:effectLst/>
                      </a:endParaRPr>
                    </a:p>
                    <a:p>
                      <a:pPr algn="ctr">
                        <a:spcAft>
                          <a:spcPts val="0"/>
                        </a:spcAft>
                      </a:pPr>
                      <a:r>
                        <a:rPr lang="nl-NL" sz="1800" b="1" dirty="0">
                          <a:solidFill>
                            <a:schemeClr val="tx2">
                              <a:lumMod val="75000"/>
                            </a:schemeClr>
                          </a:solidFill>
                          <a:effectLst/>
                        </a:rPr>
                        <a:t>bevestiging</a:t>
                      </a:r>
                      <a:endPar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800" b="1" dirty="0">
                          <a:solidFill>
                            <a:schemeClr val="tx2">
                              <a:lumMod val="75000"/>
                            </a:schemeClr>
                          </a:solidFill>
                          <a:effectLst/>
                        </a:rPr>
                        <a:t>Affectie</a:t>
                      </a:r>
                      <a:endPar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960191936"/>
                  </a:ext>
                </a:extLst>
              </a:tr>
              <a:tr h="1350399">
                <a:tc>
                  <a:txBody>
                    <a:bodyPr/>
                    <a:lstStyle/>
                    <a:p>
                      <a:pPr>
                        <a:spcAft>
                          <a:spcPts val="0"/>
                        </a:spcAft>
                      </a:pPr>
                      <a:r>
                        <a:rPr lang="nl-NL" sz="1800" dirty="0">
                          <a:solidFill>
                            <a:schemeClr val="accent1">
                              <a:lumMod val="50000"/>
                            </a:schemeClr>
                          </a:solidFill>
                          <a:effectLst/>
                        </a:rPr>
                        <a:t>Externe bronnen</a:t>
                      </a:r>
                    </a:p>
                    <a:p>
                      <a:pPr>
                        <a:spcAft>
                          <a:spcPts val="0"/>
                        </a:spcAft>
                      </a:pPr>
                      <a:r>
                        <a:rPr lang="nl-NL"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(voorbeelden)</a:t>
                      </a: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solidFill>
                  </a:tcPr>
                </a:tc>
                <a:tc>
                  <a:txBody>
                    <a:bodyPr/>
                    <a:lstStyle/>
                    <a:p>
                      <a:pPr>
                        <a:spcAft>
                          <a:spcPts val="0"/>
                        </a:spcAft>
                      </a:pPr>
                      <a:r>
                        <a:rPr lang="nl-NL" sz="1800">
                          <a:effectLst/>
                        </a:rPr>
                        <a:t>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Activiteiten,</a:t>
                      </a:r>
                    </a:p>
                    <a:p>
                      <a:pPr algn="ctr">
                        <a:spcAft>
                          <a:spcPts val="0"/>
                        </a:spcAft>
                      </a:pPr>
                      <a:r>
                        <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Familie-participatie</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Geen pijn, eten, verzorgd zijn</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endPar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Vroeger beroep, hobby</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Nuttig maken,</a:t>
                      </a:r>
                    </a:p>
                    <a:p>
                      <a:pPr algn="ctr">
                        <a:spcAft>
                          <a:spcPts val="0"/>
                        </a:spcAft>
                      </a:pPr>
                      <a:r>
                        <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klusjes</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Warme benadering</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772197583"/>
                  </a:ext>
                </a:extLst>
              </a:tr>
              <a:tr h="582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solidFill>
                            <a:schemeClr val="accent1">
                              <a:lumMod val="50000"/>
                            </a:schemeClr>
                          </a:solidFill>
                          <a:effectLst/>
                        </a:rPr>
                        <a:t> Interne bronnen</a:t>
                      </a:r>
                      <a:endParaRPr lang="nl-NL"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mpd="sng">
                      <a:noFill/>
                    </a:lnT>
                    <a:lnB w="12700" cap="flat" cmpd="sng" algn="ctr">
                      <a:solidFill>
                        <a:schemeClr val="tx1"/>
                      </a:solidFill>
                      <a:prstDash val="solid"/>
                      <a:round/>
                      <a:headEnd type="none" w="med" len="med"/>
                      <a:tailEnd type="none" w="med" len="med"/>
                    </a:lnB>
                    <a:solidFill>
                      <a:schemeClr val="accent6"/>
                    </a:solidFill>
                  </a:tcPr>
                </a:tc>
                <a:tc>
                  <a:txBody>
                    <a:bodyPr/>
                    <a:lstStyle/>
                    <a:p>
                      <a:pPr>
                        <a:spcAft>
                          <a:spcPts val="0"/>
                        </a:spcAft>
                      </a:pPr>
                      <a:r>
                        <a:rPr lang="nl-NL" sz="1800">
                          <a:effectLst/>
                        </a:rPr>
                        <a:t>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gridSpan="6">
                  <a:txBody>
                    <a:bodyPr/>
                    <a:lstStyle/>
                    <a:p>
                      <a:pPr algn="ctr">
                        <a:spcAft>
                          <a:spcPts val="0"/>
                        </a:spcAft>
                      </a:pPr>
                      <a:endParaRPr lang="nl-NL" sz="2400" b="1" dirty="0">
                        <a:solidFill>
                          <a:schemeClr val="tx2">
                            <a:lumMod val="75000"/>
                          </a:schemeClr>
                        </a:solidFill>
                        <a:effectLst/>
                      </a:endParaRPr>
                    </a:p>
                    <a:p>
                      <a:pPr algn="ctr">
                        <a:spcAft>
                          <a:spcPts val="0"/>
                        </a:spcAft>
                      </a:pPr>
                      <a:r>
                        <a:rPr lang="nl-NL" sz="2400" b="1" dirty="0">
                          <a:solidFill>
                            <a:schemeClr val="tx2">
                              <a:lumMod val="75000"/>
                            </a:schemeClr>
                          </a:solidFill>
                          <a:effectLst/>
                        </a:rPr>
                        <a:t>Zelfmanagement   vaardigheden</a:t>
                      </a:r>
                    </a:p>
                    <a:p>
                      <a:pPr algn="ctr">
                        <a:spcAft>
                          <a:spcPts val="0"/>
                        </a:spcAft>
                      </a:pPr>
                      <a:endParaRPr lang="nl-NL" sz="2400" b="1" dirty="0">
                        <a:solidFill>
                          <a:schemeClr val="tx2">
                            <a:lumMod val="75000"/>
                          </a:schemeClr>
                        </a:solidFill>
                        <a:effectLst/>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811397958"/>
                  </a:ext>
                </a:extLst>
              </a:tr>
            </a:tbl>
          </a:graphicData>
        </a:graphic>
      </p:graphicFrame>
      <p:sp>
        <p:nvSpPr>
          <p:cNvPr id="3" name="Ovaal 2">
            <a:extLst>
              <a:ext uri="{FF2B5EF4-FFF2-40B4-BE49-F238E27FC236}">
                <a16:creationId xmlns:a16="http://schemas.microsoft.com/office/drawing/2014/main" id="{F0869CC9-AE8D-1249-9FB1-C4E56A368F07}"/>
              </a:ext>
            </a:extLst>
          </p:cNvPr>
          <p:cNvSpPr/>
          <p:nvPr/>
        </p:nvSpPr>
        <p:spPr>
          <a:xfrm>
            <a:off x="5231904" y="5301208"/>
            <a:ext cx="5400600" cy="7920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Afgeronde rechthoek 6">
            <a:extLst>
              <a:ext uri="{FF2B5EF4-FFF2-40B4-BE49-F238E27FC236}">
                <a16:creationId xmlns:a16="http://schemas.microsoft.com/office/drawing/2014/main" id="{92BD6213-9B10-CC40-BCF9-5A2D215971B4}"/>
              </a:ext>
            </a:extLst>
          </p:cNvPr>
          <p:cNvSpPr/>
          <p:nvPr/>
        </p:nvSpPr>
        <p:spPr>
          <a:xfrm>
            <a:off x="4367808" y="5235587"/>
            <a:ext cx="1440160" cy="6416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2"/>
              </a:solidFill>
            </a:endParaRPr>
          </a:p>
        </p:txBody>
      </p:sp>
      <p:sp>
        <p:nvSpPr>
          <p:cNvPr id="5" name="Tekstvak 4">
            <a:extLst>
              <a:ext uri="{FF2B5EF4-FFF2-40B4-BE49-F238E27FC236}">
                <a16:creationId xmlns:a16="http://schemas.microsoft.com/office/drawing/2014/main" id="{9E186483-C5F7-9F4E-84E6-BA9942054059}"/>
              </a:ext>
            </a:extLst>
          </p:cNvPr>
          <p:cNvSpPr txBox="1"/>
          <p:nvPr/>
        </p:nvSpPr>
        <p:spPr>
          <a:xfrm>
            <a:off x="4474076" y="5271591"/>
            <a:ext cx="1261884" cy="461665"/>
          </a:xfrm>
          <a:prstGeom prst="rect">
            <a:avLst/>
          </a:prstGeom>
          <a:noFill/>
        </p:spPr>
        <p:txBody>
          <a:bodyPr wrap="none" rtlCol="0">
            <a:spAutoFit/>
          </a:bodyPr>
          <a:lstStyle/>
          <a:p>
            <a:r>
              <a:rPr lang="nl-NL" dirty="0">
                <a:solidFill>
                  <a:schemeClr val="bg2"/>
                </a:solidFill>
              </a:rPr>
              <a:t>apathie</a:t>
            </a:r>
          </a:p>
        </p:txBody>
      </p:sp>
      <p:sp>
        <p:nvSpPr>
          <p:cNvPr id="10" name="Titel 1">
            <a:extLst>
              <a:ext uri="{FF2B5EF4-FFF2-40B4-BE49-F238E27FC236}">
                <a16:creationId xmlns:a16="http://schemas.microsoft.com/office/drawing/2014/main" id="{E3086A9E-8418-DE42-85CE-D52F441BFABA}"/>
              </a:ext>
            </a:extLst>
          </p:cNvPr>
          <p:cNvSpPr txBox="1">
            <a:spLocks/>
          </p:cNvSpPr>
          <p:nvPr/>
        </p:nvSpPr>
        <p:spPr>
          <a:xfrm>
            <a:off x="695401" y="692696"/>
            <a:ext cx="9450318" cy="533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accent2"/>
                </a:solidFill>
                <a:latin typeface="Calibri" panose="020F0502020204030204" pitchFamily="34" charset="0"/>
                <a:ea typeface="Calibri" panose="020F0502020204030204" pitchFamily="34" charset="0"/>
                <a:cs typeface="+mj-cs"/>
              </a:defRPr>
            </a:lvl1pPr>
          </a:lstStyle>
          <a:p>
            <a:r>
              <a:rPr lang="nl-NL" b="1" dirty="0"/>
              <a:t>SPF-SMW theorie en probleemgedrag</a:t>
            </a:r>
          </a:p>
        </p:txBody>
      </p:sp>
      <p:sp>
        <p:nvSpPr>
          <p:cNvPr id="8" name="Tekstvak 7">
            <a:extLst>
              <a:ext uri="{FF2B5EF4-FFF2-40B4-BE49-F238E27FC236}">
                <a16:creationId xmlns:a16="http://schemas.microsoft.com/office/drawing/2014/main" id="{7A776FB2-FDAF-3349-81D4-37376ADAD7E5}"/>
              </a:ext>
            </a:extLst>
          </p:cNvPr>
          <p:cNvSpPr txBox="1"/>
          <p:nvPr/>
        </p:nvSpPr>
        <p:spPr>
          <a:xfrm>
            <a:off x="9839400" y="-42159"/>
            <a:ext cx="2352600" cy="369332"/>
          </a:xfrm>
          <a:prstGeom prst="rect">
            <a:avLst/>
          </a:prstGeom>
          <a:noFill/>
        </p:spPr>
        <p:txBody>
          <a:bodyPr wrap="square" rtlCol="0">
            <a:spAutoFit/>
          </a:bodyPr>
          <a:lstStyle/>
          <a:p>
            <a:r>
              <a:rPr lang="nl-NL" b="1" dirty="0">
                <a:solidFill>
                  <a:schemeClr val="tx2"/>
                </a:solidFill>
              </a:rPr>
              <a:t>Welbevinden als kader</a:t>
            </a:r>
          </a:p>
        </p:txBody>
      </p:sp>
    </p:spTree>
    <p:extLst>
      <p:ext uri="{BB962C8B-B14F-4D97-AF65-F5344CB8AC3E}">
        <p14:creationId xmlns:p14="http://schemas.microsoft.com/office/powerpoint/2010/main" val="2132680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C7F59-8DC6-CB4B-A3D4-7E7D7E58D294}"/>
              </a:ext>
            </a:extLst>
          </p:cNvPr>
          <p:cNvSpPr>
            <a:spLocks noGrp="1"/>
          </p:cNvSpPr>
          <p:nvPr>
            <p:ph type="title"/>
          </p:nvPr>
        </p:nvSpPr>
        <p:spPr>
          <a:xfrm>
            <a:off x="838200" y="130342"/>
            <a:ext cx="10925432" cy="1325563"/>
          </a:xfrm>
        </p:spPr>
        <p:txBody>
          <a:bodyPr/>
          <a:lstStyle/>
          <a:p>
            <a:r>
              <a:rPr lang="nl-NL" b="1" dirty="0">
                <a:solidFill>
                  <a:srgbClr val="00A195"/>
                </a:solidFill>
              </a:rPr>
              <a:t>Welbevinden evalueren</a:t>
            </a:r>
          </a:p>
        </p:txBody>
      </p:sp>
      <p:sp>
        <p:nvSpPr>
          <p:cNvPr id="3" name="Ondertitel 2">
            <a:extLst>
              <a:ext uri="{FF2B5EF4-FFF2-40B4-BE49-F238E27FC236}">
                <a16:creationId xmlns:a16="http://schemas.microsoft.com/office/drawing/2014/main" id="{E5E7B1A9-4D87-4B4C-BF7C-80EBBBF5E826}"/>
              </a:ext>
            </a:extLst>
          </p:cNvPr>
          <p:cNvSpPr>
            <a:spLocks noGrp="1"/>
          </p:cNvSpPr>
          <p:nvPr>
            <p:ph idx="1"/>
          </p:nvPr>
        </p:nvSpPr>
        <p:spPr>
          <a:xfrm>
            <a:off x="838201" y="1458098"/>
            <a:ext cx="6995984" cy="4335396"/>
          </a:xfrm>
        </p:spPr>
        <p:txBody>
          <a:bodyPr/>
          <a:lstStyle/>
          <a:p>
            <a:pPr>
              <a:lnSpc>
                <a:spcPct val="150000"/>
              </a:lnSpc>
            </a:pPr>
            <a:r>
              <a:rPr lang="nl-NL" b="1" dirty="0"/>
              <a:t>N</a:t>
            </a:r>
            <a:r>
              <a:rPr lang="nl-NL" b="1" dirty="0">
                <a:solidFill>
                  <a:schemeClr val="accent1"/>
                </a:solidFill>
              </a:rPr>
              <a:t>ieuwe studie naar ontwikkeling meetinstrument</a:t>
            </a:r>
          </a:p>
          <a:p>
            <a:pPr>
              <a:lnSpc>
                <a:spcPct val="150000"/>
              </a:lnSpc>
            </a:pPr>
            <a:r>
              <a:rPr lang="nl-NL" b="1" dirty="0">
                <a:solidFill>
                  <a:schemeClr val="accent1"/>
                </a:solidFill>
              </a:rPr>
              <a:t>Nog geen welbevinden instrument gevalideerd voor gehele verpleeghuis populatie (wel voor </a:t>
            </a:r>
            <a:r>
              <a:rPr lang="nl-NL" b="1" dirty="0" err="1"/>
              <a:t>g</a:t>
            </a:r>
            <a:r>
              <a:rPr lang="nl-NL" b="1" dirty="0" err="1">
                <a:solidFill>
                  <a:schemeClr val="accent1"/>
                </a:solidFill>
              </a:rPr>
              <a:t>eronto</a:t>
            </a:r>
            <a:r>
              <a:rPr lang="nl-NL" b="1" dirty="0">
                <a:solidFill>
                  <a:schemeClr val="accent1"/>
                </a:solidFill>
              </a:rPr>
              <a:t>-psychiatrie; van der Wolf et al.)</a:t>
            </a:r>
          </a:p>
          <a:p>
            <a:pPr>
              <a:lnSpc>
                <a:spcPct val="150000"/>
              </a:lnSpc>
            </a:pPr>
            <a:r>
              <a:rPr lang="nl-NL" b="1" dirty="0"/>
              <a:t>Behandeling evalueren met de instrumenten waarmee ‘het probleem’ is opgespoord</a:t>
            </a:r>
          </a:p>
          <a:p>
            <a:pPr>
              <a:lnSpc>
                <a:spcPct val="150000"/>
              </a:lnSpc>
            </a:pPr>
            <a:r>
              <a:rPr lang="nl-NL" b="1" dirty="0"/>
              <a:t>Depressiematen zoals GDS en Depressielijst bevatten veel positieve vragen</a:t>
            </a:r>
            <a:endParaRPr lang="nl-NL" b="1" dirty="0">
              <a:solidFill>
                <a:schemeClr val="accent1"/>
              </a:solidFill>
            </a:endParaRPr>
          </a:p>
          <a:p>
            <a:pPr>
              <a:lnSpc>
                <a:spcPct val="150000"/>
              </a:lnSpc>
            </a:pPr>
            <a:endParaRPr lang="nl-NL" b="1" dirty="0"/>
          </a:p>
          <a:p>
            <a:pPr>
              <a:lnSpc>
                <a:spcPct val="150000"/>
              </a:lnSpc>
            </a:pPr>
            <a:endParaRPr lang="nl-NL" b="1" dirty="0">
              <a:solidFill>
                <a:schemeClr val="accent1"/>
              </a:solidFill>
            </a:endParaRPr>
          </a:p>
          <a:p>
            <a:pPr>
              <a:lnSpc>
                <a:spcPct val="150000"/>
              </a:lnSpc>
            </a:pPr>
            <a:endParaRPr lang="nl-NL" b="1" dirty="0">
              <a:solidFill>
                <a:schemeClr val="accent1"/>
              </a:solidFill>
            </a:endParaRPr>
          </a:p>
        </p:txBody>
      </p:sp>
      <p:pic>
        <p:nvPicPr>
          <p:cNvPr id="5" name="Afbeelding 5" descr="fotozzgfysio3.JPG">
            <a:extLst>
              <a:ext uri="{FF2B5EF4-FFF2-40B4-BE49-F238E27FC236}">
                <a16:creationId xmlns:a16="http://schemas.microsoft.com/office/drawing/2014/main" id="{62D7CDC9-E8D6-4B43-B199-AC5767B921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8019535" y="3418205"/>
            <a:ext cx="4001529" cy="2745992"/>
          </a:xfrm>
          <a:prstGeom prst="rect">
            <a:avLst/>
          </a:prstGeom>
          <a:noFill/>
          <a:ln w="9525">
            <a:noFill/>
            <a:miter lim="800000"/>
            <a:headEnd/>
            <a:tailEnd/>
          </a:ln>
        </p:spPr>
      </p:pic>
    </p:spTree>
    <p:extLst>
      <p:ext uri="{BB962C8B-B14F-4D97-AF65-F5344CB8AC3E}">
        <p14:creationId xmlns:p14="http://schemas.microsoft.com/office/powerpoint/2010/main" val="3949749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2167BC-578A-094E-9EC9-6642E13A15AF}"/>
              </a:ext>
            </a:extLst>
          </p:cNvPr>
          <p:cNvSpPr>
            <a:spLocks noGrp="1"/>
          </p:cNvSpPr>
          <p:nvPr>
            <p:ph type="title"/>
          </p:nvPr>
        </p:nvSpPr>
        <p:spPr>
          <a:xfrm>
            <a:off x="216726" y="1767840"/>
            <a:ext cx="4153788" cy="2650393"/>
          </a:xfrm>
        </p:spPr>
        <p:txBody>
          <a:bodyPr/>
          <a:lstStyle/>
          <a:p>
            <a:r>
              <a:rPr lang="nl-NL" b="1" dirty="0">
                <a:solidFill>
                  <a:srgbClr val="00A195"/>
                </a:solidFill>
              </a:rPr>
              <a:t>1. Wat is welbevinden</a:t>
            </a:r>
          </a:p>
        </p:txBody>
      </p:sp>
      <p:pic>
        <p:nvPicPr>
          <p:cNvPr id="21508" name="Afbeelding 11" descr="fotozzgbed.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4477194" y="1221595"/>
            <a:ext cx="7391400"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2048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2167BC-578A-094E-9EC9-6642E13A15AF}"/>
              </a:ext>
            </a:extLst>
          </p:cNvPr>
          <p:cNvSpPr>
            <a:spLocks noGrp="1"/>
          </p:cNvSpPr>
          <p:nvPr>
            <p:ph type="title"/>
          </p:nvPr>
        </p:nvSpPr>
        <p:spPr>
          <a:xfrm>
            <a:off x="323406" y="1767840"/>
            <a:ext cx="4153788" cy="2650393"/>
          </a:xfrm>
        </p:spPr>
        <p:txBody>
          <a:bodyPr/>
          <a:lstStyle/>
          <a:p>
            <a:r>
              <a:rPr lang="nl-NL" b="1" dirty="0">
                <a:solidFill>
                  <a:srgbClr val="00A195"/>
                </a:solidFill>
              </a:rPr>
              <a:t>2. Welbevinden als sturend principe in de zorg</a:t>
            </a:r>
          </a:p>
        </p:txBody>
      </p:sp>
      <p:pic>
        <p:nvPicPr>
          <p:cNvPr id="21508" name="Afbeelding 11" descr="fotozzgbed.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4477194" y="1221595"/>
            <a:ext cx="7391400"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0373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4FC5CB-4CD8-8A4E-AC91-25EB44C427AD}"/>
              </a:ext>
            </a:extLst>
          </p:cNvPr>
          <p:cNvSpPr>
            <a:spLocks noGrp="1"/>
          </p:cNvSpPr>
          <p:nvPr>
            <p:ph type="title"/>
          </p:nvPr>
        </p:nvSpPr>
        <p:spPr>
          <a:xfrm>
            <a:off x="0" y="134880"/>
            <a:ext cx="12192000" cy="5969891"/>
          </a:xfrm>
        </p:spPr>
        <p:txBody>
          <a:bodyPr>
            <a:normAutofit/>
          </a:bodyPr>
          <a:lstStyle/>
          <a:p>
            <a:r>
              <a:rPr lang="nl-NL" sz="4000" dirty="0"/>
              <a:t>Geef je aandacht aan de behoeften </a:t>
            </a:r>
            <a:br>
              <a:rPr lang="nl-NL" sz="4000" dirty="0"/>
            </a:br>
            <a:r>
              <a:rPr lang="nl-NL" sz="4000" dirty="0"/>
              <a:t>voor sociaal welbevinden?</a:t>
            </a:r>
            <a:br>
              <a:rPr lang="nl-NL" sz="4000" dirty="0"/>
            </a:br>
            <a:br>
              <a:rPr lang="nl-NL" sz="4000" dirty="0"/>
            </a:br>
            <a:r>
              <a:rPr lang="nl-NL" sz="4000" dirty="0"/>
              <a:t>Hoe doe je dat? </a:t>
            </a:r>
            <a:br>
              <a:rPr lang="nl-NL" sz="4000" dirty="0"/>
            </a:br>
            <a:r>
              <a:rPr lang="nl-NL" sz="4000" dirty="0"/>
              <a:t>Hoe zou je dat (meer) kunnen doen?</a:t>
            </a:r>
          </a:p>
        </p:txBody>
      </p:sp>
    </p:spTree>
    <p:extLst>
      <p:ext uri="{BB962C8B-B14F-4D97-AF65-F5344CB8AC3E}">
        <p14:creationId xmlns:p14="http://schemas.microsoft.com/office/powerpoint/2010/main" val="393549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09D2E7-AAEB-0A41-93E1-C306D4FE2D45}"/>
              </a:ext>
            </a:extLst>
          </p:cNvPr>
          <p:cNvSpPr>
            <a:spLocks noGrp="1"/>
          </p:cNvSpPr>
          <p:nvPr>
            <p:ph type="title"/>
          </p:nvPr>
        </p:nvSpPr>
        <p:spPr>
          <a:xfrm>
            <a:off x="695400" y="78502"/>
            <a:ext cx="8099425" cy="533400"/>
          </a:xfrm>
        </p:spPr>
        <p:txBody>
          <a:bodyPr/>
          <a:lstStyle/>
          <a:p>
            <a:r>
              <a:rPr lang="nl-NL" b="1" dirty="0"/>
              <a:t>SPF-SMW theorie</a:t>
            </a:r>
          </a:p>
        </p:txBody>
      </p:sp>
      <p:graphicFrame>
        <p:nvGraphicFramePr>
          <p:cNvPr id="4" name="Tijdelijke aanduiding voor inhoud 3">
            <a:extLst>
              <a:ext uri="{FF2B5EF4-FFF2-40B4-BE49-F238E27FC236}">
                <a16:creationId xmlns:a16="http://schemas.microsoft.com/office/drawing/2014/main" id="{7B0F0D92-58E7-8447-9F42-26734B714F0F}"/>
              </a:ext>
            </a:extLst>
          </p:cNvPr>
          <p:cNvGraphicFramePr>
            <a:graphicFrameLocks noGrp="1"/>
          </p:cNvGraphicFramePr>
          <p:nvPr>
            <p:ph idx="1"/>
          </p:nvPr>
        </p:nvGraphicFramePr>
        <p:xfrm>
          <a:off x="695400" y="718196"/>
          <a:ext cx="10926757" cy="5955285"/>
        </p:xfrm>
        <a:graphic>
          <a:graphicData uri="http://schemas.openxmlformats.org/drawingml/2006/table">
            <a:tbl>
              <a:tblPr firstRow="1" firstCol="1" bandRow="1">
                <a:tableStyleId>{16D9F66E-5EB9-4882-86FB-DCBF35E3C3E4}</a:tableStyleId>
              </a:tblPr>
              <a:tblGrid>
                <a:gridCol w="2033249">
                  <a:extLst>
                    <a:ext uri="{9D8B030D-6E8A-4147-A177-3AD203B41FA5}">
                      <a16:colId xmlns:a16="http://schemas.microsoft.com/office/drawing/2014/main" val="2720242174"/>
                    </a:ext>
                  </a:extLst>
                </a:gridCol>
                <a:gridCol w="220470">
                  <a:extLst>
                    <a:ext uri="{9D8B030D-6E8A-4147-A177-3AD203B41FA5}">
                      <a16:colId xmlns:a16="http://schemas.microsoft.com/office/drawing/2014/main" val="1233496885"/>
                    </a:ext>
                  </a:extLst>
                </a:gridCol>
                <a:gridCol w="1772615">
                  <a:extLst>
                    <a:ext uri="{9D8B030D-6E8A-4147-A177-3AD203B41FA5}">
                      <a16:colId xmlns:a16="http://schemas.microsoft.com/office/drawing/2014/main" val="3115484494"/>
                    </a:ext>
                  </a:extLst>
                </a:gridCol>
                <a:gridCol w="1715777">
                  <a:extLst>
                    <a:ext uri="{9D8B030D-6E8A-4147-A177-3AD203B41FA5}">
                      <a16:colId xmlns:a16="http://schemas.microsoft.com/office/drawing/2014/main" val="3136359638"/>
                    </a:ext>
                  </a:extLst>
                </a:gridCol>
                <a:gridCol w="238569">
                  <a:extLst>
                    <a:ext uri="{9D8B030D-6E8A-4147-A177-3AD203B41FA5}">
                      <a16:colId xmlns:a16="http://schemas.microsoft.com/office/drawing/2014/main" val="3133548899"/>
                    </a:ext>
                  </a:extLst>
                </a:gridCol>
                <a:gridCol w="1562563">
                  <a:extLst>
                    <a:ext uri="{9D8B030D-6E8A-4147-A177-3AD203B41FA5}">
                      <a16:colId xmlns:a16="http://schemas.microsoft.com/office/drawing/2014/main" val="2954663761"/>
                    </a:ext>
                  </a:extLst>
                </a:gridCol>
                <a:gridCol w="1793808">
                  <a:extLst>
                    <a:ext uri="{9D8B030D-6E8A-4147-A177-3AD203B41FA5}">
                      <a16:colId xmlns:a16="http://schemas.microsoft.com/office/drawing/2014/main" val="3137933059"/>
                    </a:ext>
                  </a:extLst>
                </a:gridCol>
                <a:gridCol w="1589706">
                  <a:extLst>
                    <a:ext uri="{9D8B030D-6E8A-4147-A177-3AD203B41FA5}">
                      <a16:colId xmlns:a16="http://schemas.microsoft.com/office/drawing/2014/main" val="825083779"/>
                    </a:ext>
                  </a:extLst>
                </a:gridCol>
              </a:tblGrid>
              <a:tr h="834801">
                <a:tc>
                  <a:txBody>
                    <a:bodyPr/>
                    <a:lstStyle/>
                    <a:p>
                      <a:pPr>
                        <a:spcAft>
                          <a:spcPts val="0"/>
                        </a:spcAft>
                      </a:pPr>
                      <a:r>
                        <a:rPr lang="nl-NL" sz="2400" dirty="0">
                          <a:solidFill>
                            <a:schemeClr val="accent1">
                              <a:lumMod val="50000"/>
                            </a:schemeClr>
                          </a:solidFill>
                          <a:effectLst/>
                        </a:rPr>
                        <a:t>Uitkomst</a:t>
                      </a:r>
                      <a:endParaRPr lang="nl-NL" sz="2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accent6"/>
                    </a:solidFill>
                  </a:tcPr>
                </a:tc>
                <a:tc>
                  <a:txBody>
                    <a:bodyPr/>
                    <a:lstStyle/>
                    <a:p>
                      <a:pPr>
                        <a:spcAft>
                          <a:spcPts val="0"/>
                        </a:spcAft>
                      </a:pPr>
                      <a:r>
                        <a:rPr lang="nl-NL" sz="2400" dirty="0">
                          <a:solidFill>
                            <a:schemeClr val="accent1">
                              <a:lumMod val="50000"/>
                            </a:schemeClr>
                          </a:solidFill>
                          <a:effectLst/>
                        </a:rPr>
                        <a:t> </a:t>
                      </a:r>
                      <a:endParaRPr lang="nl-NL" sz="2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accent6"/>
                    </a:solidFill>
                  </a:tcPr>
                </a:tc>
                <a:tc gridSpan="6">
                  <a:txBody>
                    <a:bodyPr/>
                    <a:lstStyle/>
                    <a:p>
                      <a:pPr algn="ctr">
                        <a:spcAft>
                          <a:spcPts val="0"/>
                        </a:spcAft>
                      </a:pPr>
                      <a:r>
                        <a:rPr lang="nl-NL" sz="2400" dirty="0">
                          <a:solidFill>
                            <a:schemeClr val="accent1"/>
                          </a:solidFill>
                          <a:effectLst/>
                        </a:rPr>
                        <a:t>Subjectief welbevinden</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pPr algn="ctr">
                        <a:spcAft>
                          <a:spcPts val="0"/>
                        </a:spcAft>
                      </a:pPr>
                      <a:endParaRPr lang="nl-NL"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l-NL"/>
                    </a:p>
                  </a:txBody>
                  <a:tcPr/>
                </a:tc>
                <a:extLst>
                  <a:ext uri="{0D108BD9-81ED-4DB2-BD59-A6C34878D82A}">
                    <a16:rowId xmlns:a16="http://schemas.microsoft.com/office/drawing/2014/main" val="1859326043"/>
                  </a:ext>
                </a:extLst>
              </a:tr>
              <a:tr h="763249">
                <a:tc>
                  <a:txBody>
                    <a:bodyPr/>
                    <a:lstStyle/>
                    <a:p>
                      <a:pPr>
                        <a:spcAft>
                          <a:spcPts val="0"/>
                        </a:spcAft>
                      </a:pPr>
                      <a:r>
                        <a:rPr lang="nl-NL" sz="2400">
                          <a:solidFill>
                            <a:schemeClr val="accent1">
                              <a:lumMod val="50000"/>
                            </a:schemeClr>
                          </a:solidFill>
                          <a:effectLst/>
                        </a:rPr>
                        <a:t>Universele behoeften</a:t>
                      </a:r>
                      <a:endParaRPr lang="nl-NL" sz="24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a:spcAft>
                          <a:spcPts val="0"/>
                        </a:spcAft>
                      </a:pPr>
                      <a:r>
                        <a:rPr lang="nl-NL" sz="2400">
                          <a:effectLst/>
                        </a:rPr>
                        <a:t> </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gridSpan="2">
                  <a:txBody>
                    <a:bodyPr/>
                    <a:lstStyle/>
                    <a:p>
                      <a:pPr algn="ctr">
                        <a:spcAft>
                          <a:spcPts val="0"/>
                        </a:spcAft>
                      </a:pPr>
                      <a:r>
                        <a:rPr lang="nl-NL" sz="2400" b="1" dirty="0">
                          <a:solidFill>
                            <a:schemeClr val="tx2">
                              <a:lumMod val="75000"/>
                            </a:schemeClr>
                          </a:solidFill>
                          <a:effectLst/>
                        </a:rPr>
                        <a:t>Fysiek welbevinden</a:t>
                      </a:r>
                      <a:endParaRPr lang="nl-NL" sz="2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pPr algn="ctr">
                        <a:spcAft>
                          <a:spcPts val="0"/>
                        </a:spcAft>
                      </a:pPr>
                      <a:endPar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nl-NL" sz="2400" b="1" dirty="0">
                          <a:solidFill>
                            <a:schemeClr val="tx2">
                              <a:lumMod val="75000"/>
                            </a:schemeClr>
                          </a:solidFill>
                          <a:effectLst/>
                        </a:rPr>
                        <a:t> </a:t>
                      </a:r>
                      <a:endParaRPr lang="nl-NL" sz="2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mpd="sng">
                      <a:noFill/>
                    </a:lnR>
                    <a:lnT w="12700" cap="flat" cmpd="sng" algn="ctr">
                      <a:solidFill>
                        <a:schemeClr val="tx1"/>
                      </a:solidFill>
                      <a:prstDash val="solid"/>
                      <a:round/>
                      <a:headEnd type="none" w="med" len="med"/>
                      <a:tailEnd type="none" w="med" len="med"/>
                    </a:lnT>
                    <a:solidFill>
                      <a:schemeClr val="accent6"/>
                    </a:solidFill>
                  </a:tcPr>
                </a:tc>
                <a:tc gridSpan="3">
                  <a:txBody>
                    <a:bodyPr/>
                    <a:lstStyle/>
                    <a:p>
                      <a:pPr algn="ctr">
                        <a:spcAft>
                          <a:spcPts val="0"/>
                        </a:spcAft>
                      </a:pPr>
                      <a:r>
                        <a:rPr lang="nl-NL" sz="2400" b="1" dirty="0">
                          <a:solidFill>
                            <a:schemeClr val="tx2">
                              <a:lumMod val="75000"/>
                            </a:schemeClr>
                          </a:solidFill>
                          <a:effectLst/>
                        </a:rPr>
                        <a:t>Sociaal welbevinden</a:t>
                      </a:r>
                      <a:endParaRPr lang="nl-NL" sz="2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3130868454"/>
                  </a:ext>
                </a:extLst>
              </a:tr>
              <a:tr h="1085323">
                <a:tc>
                  <a:txBody>
                    <a:bodyPr/>
                    <a:lstStyle/>
                    <a:p>
                      <a:pPr>
                        <a:spcAft>
                          <a:spcPts val="0"/>
                        </a:spcAft>
                      </a:pPr>
                      <a:r>
                        <a:rPr lang="nl-NL" sz="2400" dirty="0">
                          <a:solidFill>
                            <a:schemeClr val="accent1">
                              <a:lumMod val="50000"/>
                            </a:schemeClr>
                          </a:solidFill>
                          <a:effectLst/>
                        </a:rPr>
                        <a:t>Instrumentele behoeften</a:t>
                      </a:r>
                      <a:endParaRPr lang="nl-NL" sz="2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noFill/>
                      <a:prstDash val="solid"/>
                      <a:round/>
                      <a:headEnd type="none" w="med" len="med"/>
                      <a:tailEnd type="none" w="med" len="med"/>
                    </a:lnB>
                    <a:solidFill>
                      <a:schemeClr val="accent6"/>
                    </a:solidFill>
                  </a:tcPr>
                </a:tc>
                <a:tc>
                  <a:txBody>
                    <a:bodyPr/>
                    <a:lstStyle/>
                    <a:p>
                      <a:pPr>
                        <a:spcAft>
                          <a:spcPts val="0"/>
                        </a:spcAft>
                      </a:pPr>
                      <a:r>
                        <a:rPr lang="nl-NL" sz="2400">
                          <a:effectLst/>
                        </a:rPr>
                        <a:t> </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2400" b="1" dirty="0">
                          <a:solidFill>
                            <a:schemeClr val="tx2">
                              <a:lumMod val="75000"/>
                            </a:schemeClr>
                          </a:solidFill>
                          <a:effectLst/>
                        </a:rPr>
                        <a:t>Stimulatie</a:t>
                      </a:r>
                      <a:endParaRPr lang="nl-NL" sz="2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2400" b="1" dirty="0">
                          <a:solidFill>
                            <a:schemeClr val="tx2">
                              <a:lumMod val="75000"/>
                            </a:schemeClr>
                          </a:solidFill>
                          <a:effectLst/>
                        </a:rPr>
                        <a:t>Comfort</a:t>
                      </a:r>
                      <a:endParaRPr lang="nl-NL" sz="2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2400" b="1">
                          <a:solidFill>
                            <a:schemeClr val="tx2">
                              <a:lumMod val="75000"/>
                            </a:schemeClr>
                          </a:solidFill>
                          <a:effectLst/>
                        </a:rPr>
                        <a:t> </a:t>
                      </a:r>
                      <a:endParaRPr lang="nl-NL" sz="2400" b="1">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2400" b="1" dirty="0">
                          <a:solidFill>
                            <a:schemeClr val="tx2">
                              <a:lumMod val="75000"/>
                            </a:schemeClr>
                          </a:solidFill>
                          <a:effectLst/>
                        </a:rPr>
                        <a:t>Status</a:t>
                      </a:r>
                      <a:endParaRPr lang="nl-NL" sz="2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2400" b="1" dirty="0" err="1">
                          <a:solidFill>
                            <a:schemeClr val="tx2">
                              <a:lumMod val="75000"/>
                            </a:schemeClr>
                          </a:solidFill>
                          <a:effectLst/>
                        </a:rPr>
                        <a:t>Gedrags</a:t>
                      </a:r>
                      <a:endParaRPr lang="nl-NL" sz="2400" b="1" dirty="0">
                        <a:solidFill>
                          <a:schemeClr val="tx2">
                            <a:lumMod val="75000"/>
                          </a:schemeClr>
                        </a:solidFill>
                        <a:effectLst/>
                      </a:endParaRPr>
                    </a:p>
                    <a:p>
                      <a:pPr algn="ctr">
                        <a:spcAft>
                          <a:spcPts val="0"/>
                        </a:spcAft>
                      </a:pPr>
                      <a:r>
                        <a:rPr lang="nl-NL" sz="2400" b="1" dirty="0">
                          <a:solidFill>
                            <a:schemeClr val="tx2">
                              <a:lumMod val="75000"/>
                            </a:schemeClr>
                          </a:solidFill>
                          <a:effectLst/>
                        </a:rPr>
                        <a:t>bevestiging</a:t>
                      </a:r>
                      <a:endParaRPr lang="nl-NL" sz="2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2400" b="1" dirty="0">
                          <a:solidFill>
                            <a:schemeClr val="tx2">
                              <a:lumMod val="75000"/>
                            </a:schemeClr>
                          </a:solidFill>
                          <a:effectLst/>
                        </a:rPr>
                        <a:t>Affectie</a:t>
                      </a:r>
                      <a:endParaRPr lang="nl-NL" sz="2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960191936"/>
                  </a:ext>
                </a:extLst>
              </a:tr>
              <a:tr h="1808872">
                <a:tc>
                  <a:txBody>
                    <a:bodyPr/>
                    <a:lstStyle/>
                    <a:p>
                      <a:pPr>
                        <a:spcAft>
                          <a:spcPts val="0"/>
                        </a:spcAft>
                      </a:pPr>
                      <a:r>
                        <a:rPr lang="nl-NL" sz="2400" dirty="0">
                          <a:solidFill>
                            <a:schemeClr val="accent1">
                              <a:lumMod val="50000"/>
                            </a:schemeClr>
                          </a:solidFill>
                          <a:effectLst/>
                        </a:rPr>
                        <a:t>Externe bronnen</a:t>
                      </a:r>
                    </a:p>
                    <a:p>
                      <a:pPr>
                        <a:spcAft>
                          <a:spcPts val="0"/>
                        </a:spcAft>
                      </a:pPr>
                      <a:r>
                        <a:rPr lang="nl-NL" sz="2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(voorbeelden)</a:t>
                      </a: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solidFill>
                  </a:tcPr>
                </a:tc>
                <a:tc>
                  <a:txBody>
                    <a:bodyPr/>
                    <a:lstStyle/>
                    <a:p>
                      <a:pPr>
                        <a:spcAft>
                          <a:spcPts val="0"/>
                        </a:spcAft>
                      </a:pPr>
                      <a:r>
                        <a:rPr lang="nl-NL" sz="2400">
                          <a:effectLst/>
                        </a:rPr>
                        <a:t> </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2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Activiteiten,</a:t>
                      </a:r>
                    </a:p>
                    <a:p>
                      <a:pPr algn="ctr">
                        <a:spcAft>
                          <a:spcPts val="0"/>
                        </a:spcAft>
                      </a:pPr>
                      <a:r>
                        <a:rPr lang="nl-NL" sz="2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Familie-participatie</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2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Geen pijn, eten, verzorgd zijn</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endParaRPr lang="nl-NL" sz="2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2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Vroeger beroep, hobby</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2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Nuttig maken,</a:t>
                      </a:r>
                    </a:p>
                    <a:p>
                      <a:pPr algn="ctr">
                        <a:spcAft>
                          <a:spcPts val="0"/>
                        </a:spcAft>
                      </a:pPr>
                      <a:r>
                        <a:rPr lang="nl-NL" sz="2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klusjes</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2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Warme benadering</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772197583"/>
                  </a:ext>
                </a:extLst>
              </a:tr>
              <a:tr h="14104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chemeClr val="accent1">
                              <a:lumMod val="50000"/>
                            </a:schemeClr>
                          </a:solidFill>
                          <a:effectLst/>
                        </a:rPr>
                        <a:t>Interne bronnen</a:t>
                      </a:r>
                      <a:endParaRPr lang="nl-NL" sz="2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mpd="sng">
                      <a:noFill/>
                    </a:lnT>
                    <a:lnB w="12700" cap="flat" cmpd="sng" algn="ctr">
                      <a:solidFill>
                        <a:schemeClr val="tx1"/>
                      </a:solidFill>
                      <a:prstDash val="solid"/>
                      <a:round/>
                      <a:headEnd type="none" w="med" len="med"/>
                      <a:tailEnd type="none" w="med" len="med"/>
                    </a:lnB>
                    <a:solidFill>
                      <a:schemeClr val="accent6"/>
                    </a:solidFill>
                  </a:tcPr>
                </a:tc>
                <a:tc>
                  <a:txBody>
                    <a:bodyPr/>
                    <a:lstStyle/>
                    <a:p>
                      <a:pPr>
                        <a:spcAft>
                          <a:spcPts val="0"/>
                        </a:spcAft>
                      </a:pPr>
                      <a:r>
                        <a:rPr lang="nl-NL" sz="2400">
                          <a:effectLst/>
                        </a:rPr>
                        <a:t> </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gridSpan="6">
                  <a:txBody>
                    <a:bodyPr/>
                    <a:lstStyle/>
                    <a:p>
                      <a:pPr algn="ctr">
                        <a:spcAft>
                          <a:spcPts val="0"/>
                        </a:spcAft>
                      </a:pPr>
                      <a:endParaRPr lang="nl-NL" sz="2400" b="1" dirty="0">
                        <a:solidFill>
                          <a:schemeClr val="tx2">
                            <a:lumMod val="75000"/>
                          </a:schemeClr>
                        </a:solidFill>
                        <a:effectLst/>
                      </a:endParaRPr>
                    </a:p>
                    <a:p>
                      <a:pPr algn="ctr">
                        <a:spcAft>
                          <a:spcPts val="0"/>
                        </a:spcAft>
                      </a:pPr>
                      <a:r>
                        <a:rPr lang="nl-NL" sz="2400" b="1" dirty="0">
                          <a:solidFill>
                            <a:schemeClr val="tx2">
                              <a:lumMod val="75000"/>
                            </a:schemeClr>
                          </a:solidFill>
                          <a:effectLst/>
                        </a:rPr>
                        <a:t>Zelfmanagement vaardigheden</a:t>
                      </a:r>
                    </a:p>
                    <a:p>
                      <a:pPr algn="ctr">
                        <a:spcAft>
                          <a:spcPts val="0"/>
                        </a:spcAft>
                      </a:pPr>
                      <a:r>
                        <a:rPr lang="nl-NL" sz="2400" b="1" dirty="0">
                          <a:solidFill>
                            <a:schemeClr val="tx2">
                              <a:lumMod val="75000"/>
                            </a:schemeClr>
                          </a:solidFill>
                          <a:effectLst/>
                        </a:rPr>
                        <a:t>spiritualiteit, persoonlijkheid</a:t>
                      </a:r>
                    </a:p>
                    <a:p>
                      <a:pPr algn="ctr">
                        <a:spcAft>
                          <a:spcPts val="0"/>
                        </a:spcAft>
                      </a:pPr>
                      <a:endParaRPr lang="nl-NL" sz="2400" b="1" dirty="0">
                        <a:solidFill>
                          <a:schemeClr val="tx2">
                            <a:lumMod val="75000"/>
                          </a:schemeClr>
                        </a:solidFill>
                        <a:effectLst/>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811397958"/>
                  </a:ext>
                </a:extLst>
              </a:tr>
            </a:tbl>
          </a:graphicData>
        </a:graphic>
      </p:graphicFrame>
      <p:sp>
        <p:nvSpPr>
          <p:cNvPr id="5" name="Tekstvak 4">
            <a:extLst>
              <a:ext uri="{FF2B5EF4-FFF2-40B4-BE49-F238E27FC236}">
                <a16:creationId xmlns:a16="http://schemas.microsoft.com/office/drawing/2014/main" id="{0242B549-61ED-4B4F-BBD3-74D8C03D6724}"/>
              </a:ext>
            </a:extLst>
          </p:cNvPr>
          <p:cNvSpPr txBox="1"/>
          <p:nvPr/>
        </p:nvSpPr>
        <p:spPr>
          <a:xfrm>
            <a:off x="9839400" y="-42159"/>
            <a:ext cx="2352600" cy="369332"/>
          </a:xfrm>
          <a:prstGeom prst="rect">
            <a:avLst/>
          </a:prstGeom>
          <a:noFill/>
        </p:spPr>
        <p:txBody>
          <a:bodyPr wrap="square" rtlCol="0">
            <a:spAutoFit/>
          </a:bodyPr>
          <a:lstStyle/>
          <a:p>
            <a:r>
              <a:rPr lang="nl-NL" b="1" dirty="0">
                <a:solidFill>
                  <a:schemeClr val="tx2"/>
                </a:solidFill>
              </a:rPr>
              <a:t>Welbevinden als kader</a:t>
            </a:r>
          </a:p>
        </p:txBody>
      </p:sp>
    </p:spTree>
    <p:extLst>
      <p:ext uri="{BB962C8B-B14F-4D97-AF65-F5344CB8AC3E}">
        <p14:creationId xmlns:p14="http://schemas.microsoft.com/office/powerpoint/2010/main" val="3270241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6AC1E9-FDFF-2140-B48A-7D1189BFFAB3}"/>
              </a:ext>
            </a:extLst>
          </p:cNvPr>
          <p:cNvSpPr>
            <a:spLocks noGrp="1"/>
          </p:cNvSpPr>
          <p:nvPr>
            <p:ph type="title"/>
          </p:nvPr>
        </p:nvSpPr>
        <p:spPr>
          <a:xfrm>
            <a:off x="695400" y="210600"/>
            <a:ext cx="8099425" cy="533400"/>
          </a:xfrm>
        </p:spPr>
        <p:txBody>
          <a:bodyPr/>
          <a:lstStyle/>
          <a:p>
            <a:r>
              <a:rPr lang="nl-NL" b="1" dirty="0"/>
              <a:t>Zelfmanagementvaardigheden</a:t>
            </a:r>
          </a:p>
        </p:txBody>
      </p:sp>
      <p:graphicFrame>
        <p:nvGraphicFramePr>
          <p:cNvPr id="4" name="Tijdelijke aanduiding voor inhoud 3">
            <a:extLst>
              <a:ext uri="{FF2B5EF4-FFF2-40B4-BE49-F238E27FC236}">
                <a16:creationId xmlns:a16="http://schemas.microsoft.com/office/drawing/2014/main" id="{4CE48474-E000-DD4A-8560-E1ACE252EE9A}"/>
              </a:ext>
            </a:extLst>
          </p:cNvPr>
          <p:cNvGraphicFramePr>
            <a:graphicFrameLocks noGrp="1"/>
          </p:cNvGraphicFramePr>
          <p:nvPr>
            <p:ph idx="1"/>
          </p:nvPr>
        </p:nvGraphicFramePr>
        <p:xfrm>
          <a:off x="695400" y="908720"/>
          <a:ext cx="10873208" cy="5328592"/>
        </p:xfrm>
        <a:graphic>
          <a:graphicData uri="http://schemas.openxmlformats.org/drawingml/2006/table">
            <a:tbl>
              <a:tblPr>
                <a:tableStyleId>{8A107856-5554-42FB-B03E-39F5DBC370BA}</a:tableStyleId>
              </a:tblPr>
              <a:tblGrid>
                <a:gridCol w="3490222">
                  <a:extLst>
                    <a:ext uri="{9D8B030D-6E8A-4147-A177-3AD203B41FA5}">
                      <a16:colId xmlns:a16="http://schemas.microsoft.com/office/drawing/2014/main" val="2294356332"/>
                    </a:ext>
                  </a:extLst>
                </a:gridCol>
                <a:gridCol w="7382986">
                  <a:extLst>
                    <a:ext uri="{9D8B030D-6E8A-4147-A177-3AD203B41FA5}">
                      <a16:colId xmlns:a16="http://schemas.microsoft.com/office/drawing/2014/main" val="1199794076"/>
                    </a:ext>
                  </a:extLst>
                </a:gridCol>
              </a:tblGrid>
              <a:tr h="787948">
                <a:tc>
                  <a:txBody>
                    <a:bodyPr/>
                    <a:lstStyle/>
                    <a:p>
                      <a:pPr>
                        <a:spcAft>
                          <a:spcPts val="0"/>
                        </a:spcAft>
                      </a:pPr>
                      <a:r>
                        <a:rPr lang="en-GB" sz="2400" b="1">
                          <a:solidFill>
                            <a:schemeClr val="accent1">
                              <a:lumMod val="50000"/>
                            </a:schemeClr>
                          </a:solidFill>
                          <a:effectLst/>
                        </a:rPr>
                        <a:t>Zelfmanagement vaardigheden</a:t>
                      </a:r>
                      <a:endParaRPr lang="nl-NL" sz="24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spcAft>
                          <a:spcPts val="0"/>
                        </a:spcAft>
                      </a:pPr>
                      <a:endParaRPr lang="nl-NL" sz="2400" b="1" dirty="0">
                        <a:solidFill>
                          <a:schemeClr val="accent1">
                            <a:lumMod val="50000"/>
                          </a:schemeClr>
                        </a:solidFill>
                        <a:effectLst/>
                      </a:endParaRPr>
                    </a:p>
                    <a:p>
                      <a:pPr>
                        <a:spcAft>
                          <a:spcPts val="0"/>
                        </a:spcAft>
                      </a:pPr>
                      <a:r>
                        <a:rPr lang="nl-NL" sz="2400" b="1" dirty="0">
                          <a:solidFill>
                            <a:schemeClr val="accent1">
                              <a:lumMod val="50000"/>
                            </a:schemeClr>
                          </a:solidFill>
                          <a:effectLst/>
                        </a:rPr>
                        <a:t>‘Vriendschap’</a:t>
                      </a:r>
                      <a:endParaRPr lang="nl-NL" sz="2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987387545"/>
                  </a:ext>
                </a:extLst>
              </a:tr>
              <a:tr h="668868">
                <a:tc>
                  <a:txBody>
                    <a:bodyPr/>
                    <a:lstStyle/>
                    <a:p>
                      <a:pPr>
                        <a:spcAft>
                          <a:spcPts val="0"/>
                        </a:spcAft>
                      </a:pPr>
                      <a:r>
                        <a:rPr lang="en-GB" sz="2400" b="1" dirty="0" err="1">
                          <a:solidFill>
                            <a:schemeClr val="accent1">
                              <a:lumMod val="50000"/>
                            </a:schemeClr>
                          </a:solidFill>
                          <a:effectLst/>
                        </a:rPr>
                        <a:t>Initiatief</a:t>
                      </a:r>
                      <a:r>
                        <a:rPr lang="en-GB" sz="2400" b="1" dirty="0">
                          <a:solidFill>
                            <a:schemeClr val="accent1">
                              <a:lumMod val="50000"/>
                            </a:schemeClr>
                          </a:solidFill>
                          <a:effectLst/>
                        </a:rPr>
                        <a:t> </a:t>
                      </a:r>
                      <a:endParaRPr lang="nl-NL" sz="2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spcAft>
                          <a:spcPts val="0"/>
                        </a:spcAft>
                      </a:pPr>
                      <a:r>
                        <a:rPr lang="nl-NL" sz="2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Vrienden maken</a:t>
                      </a:r>
                    </a:p>
                  </a:txBody>
                  <a:tcPr marL="68580" marR="68580"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099889801"/>
                  </a:ext>
                </a:extLst>
              </a:tr>
              <a:tr h="7965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err="1">
                          <a:solidFill>
                            <a:schemeClr val="accent1">
                              <a:lumMod val="50000"/>
                            </a:schemeClr>
                          </a:solidFill>
                          <a:effectLst/>
                        </a:rPr>
                        <a:t>Investeren</a:t>
                      </a:r>
                      <a:endParaRPr lang="nl-NL" sz="2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spcAft>
                          <a:spcPts val="0"/>
                        </a:spcAft>
                      </a:pPr>
                      <a:r>
                        <a:rPr lang="nl-NL" sz="2400" b="1" dirty="0">
                          <a:solidFill>
                            <a:schemeClr val="tx2">
                              <a:lumMod val="75000"/>
                            </a:schemeClr>
                          </a:solidFill>
                          <a:effectLst/>
                        </a:rPr>
                        <a:t>Vriendschappen onderhouden</a:t>
                      </a:r>
                    </a:p>
                  </a:txBody>
                  <a:tcPr marL="68580" marR="685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262462179"/>
                  </a:ext>
                </a:extLst>
              </a:tr>
              <a:tr h="787948">
                <a:tc>
                  <a:txBody>
                    <a:bodyPr/>
                    <a:lstStyle/>
                    <a:p>
                      <a:pPr>
                        <a:spcAft>
                          <a:spcPts val="0"/>
                        </a:spcAft>
                      </a:pPr>
                      <a:r>
                        <a:rPr lang="nl-NL" sz="2400" b="1" dirty="0">
                          <a:solidFill>
                            <a:schemeClr val="accent1">
                              <a:lumMod val="50000"/>
                            </a:schemeClr>
                          </a:solidFill>
                          <a:effectLst/>
                        </a:rPr>
                        <a:t>Positief perspectief </a:t>
                      </a:r>
                    </a:p>
                    <a:p>
                      <a:pPr>
                        <a:spcAft>
                          <a:spcPts val="0"/>
                        </a:spcAft>
                      </a:pPr>
                      <a:r>
                        <a:rPr lang="nl-NL" sz="2400" b="1" dirty="0">
                          <a:solidFill>
                            <a:schemeClr val="accent1">
                              <a:lumMod val="50000"/>
                            </a:schemeClr>
                          </a:solidFill>
                          <a:effectLst/>
                        </a:rPr>
                        <a:t>naar toekomst</a:t>
                      </a:r>
                      <a:endParaRPr lang="nl-NL" sz="2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spcAft>
                          <a:spcPts val="0"/>
                        </a:spcAft>
                      </a:pPr>
                      <a:r>
                        <a:rPr lang="nl-NL" sz="2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Vriendschap die blijvend zou kunnen zijn</a:t>
                      </a:r>
                    </a:p>
                  </a:txBody>
                  <a:tcPr marL="68580" marR="685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626360301"/>
                  </a:ext>
                </a:extLst>
              </a:tr>
              <a:tr h="7879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err="1">
                          <a:solidFill>
                            <a:schemeClr val="accent1">
                              <a:lumMod val="50000"/>
                            </a:schemeClr>
                          </a:solidFill>
                          <a:effectLst/>
                        </a:rPr>
                        <a:t>Geloof</a:t>
                      </a:r>
                      <a:r>
                        <a:rPr lang="en-GB" sz="2400" b="1" dirty="0">
                          <a:solidFill>
                            <a:schemeClr val="accent1">
                              <a:lumMod val="50000"/>
                            </a:schemeClr>
                          </a:solidFill>
                          <a:effectLst/>
                        </a:rPr>
                        <a:t> in eigen </a:t>
                      </a:r>
                      <a:r>
                        <a:rPr lang="en-GB" sz="2400" b="1" dirty="0" err="1">
                          <a:solidFill>
                            <a:schemeClr val="accent1">
                              <a:lumMod val="50000"/>
                            </a:schemeClr>
                          </a:solidFill>
                          <a:effectLst/>
                        </a:rPr>
                        <a:t>kunnen</a:t>
                      </a:r>
                      <a:endParaRPr lang="nl-NL" sz="2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Geloof in capaciteit om vrienden te maken 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een goede vriend te zijn</a:t>
                      </a:r>
                    </a:p>
                  </a:txBody>
                  <a:tcPr marL="68580" marR="685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96270566"/>
                  </a:ext>
                </a:extLst>
              </a:tr>
              <a:tr h="7114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dirty="0">
                          <a:solidFill>
                            <a:schemeClr val="accent1">
                              <a:lumMod val="50000"/>
                            </a:schemeClr>
                          </a:solidFill>
                          <a:effectLst/>
                        </a:rPr>
                        <a:t>Variëteit</a:t>
                      </a:r>
                      <a:endParaRPr lang="nl-NL" sz="2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Meerdere vrienden hebben</a:t>
                      </a:r>
                    </a:p>
                  </a:txBody>
                  <a:tcPr marL="68580" marR="685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829458637"/>
                  </a:ext>
                </a:extLst>
              </a:tr>
              <a:tr h="7879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err="1">
                          <a:solidFill>
                            <a:schemeClr val="accent1">
                              <a:lumMod val="50000"/>
                            </a:schemeClr>
                          </a:solidFill>
                          <a:effectLst/>
                        </a:rPr>
                        <a:t>Multifunctionaliteit</a:t>
                      </a:r>
                      <a:r>
                        <a:rPr lang="en-GB" sz="2400" b="1" dirty="0">
                          <a:solidFill>
                            <a:schemeClr val="accent1">
                              <a:lumMod val="50000"/>
                            </a:schemeClr>
                          </a:solidFill>
                          <a:effectLst/>
                        </a:rPr>
                        <a:t> </a:t>
                      </a:r>
                      <a:endParaRPr lang="nl-NL" sz="2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één vriend voor meerdere behoeften</a:t>
                      </a:r>
                    </a:p>
                  </a:txBody>
                  <a:tcPr marL="68580" marR="68580"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921892888"/>
                  </a:ext>
                </a:extLst>
              </a:tr>
            </a:tbl>
          </a:graphicData>
        </a:graphic>
      </p:graphicFrame>
      <p:sp>
        <p:nvSpPr>
          <p:cNvPr id="6" name="Tekstvak 5">
            <a:extLst>
              <a:ext uri="{FF2B5EF4-FFF2-40B4-BE49-F238E27FC236}">
                <a16:creationId xmlns:a16="http://schemas.microsoft.com/office/drawing/2014/main" id="{E0764A85-B580-C445-AE22-5586E7806CA2}"/>
              </a:ext>
            </a:extLst>
          </p:cNvPr>
          <p:cNvSpPr txBox="1"/>
          <p:nvPr/>
        </p:nvSpPr>
        <p:spPr>
          <a:xfrm>
            <a:off x="9839400" y="-42159"/>
            <a:ext cx="2352600" cy="369332"/>
          </a:xfrm>
          <a:prstGeom prst="rect">
            <a:avLst/>
          </a:prstGeom>
          <a:noFill/>
        </p:spPr>
        <p:txBody>
          <a:bodyPr wrap="square" rtlCol="0">
            <a:spAutoFit/>
          </a:bodyPr>
          <a:lstStyle/>
          <a:p>
            <a:r>
              <a:rPr lang="nl-NL" b="1" dirty="0">
                <a:solidFill>
                  <a:schemeClr val="tx2"/>
                </a:solidFill>
              </a:rPr>
              <a:t>Welbevinden als kader</a:t>
            </a:r>
          </a:p>
        </p:txBody>
      </p:sp>
    </p:spTree>
    <p:extLst>
      <p:ext uri="{BB962C8B-B14F-4D97-AF65-F5344CB8AC3E}">
        <p14:creationId xmlns:p14="http://schemas.microsoft.com/office/powerpoint/2010/main" val="1429921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438C18-2F8F-9C43-B224-63845C9FD270}"/>
              </a:ext>
            </a:extLst>
          </p:cNvPr>
          <p:cNvSpPr>
            <a:spLocks noGrp="1"/>
          </p:cNvSpPr>
          <p:nvPr>
            <p:ph type="title"/>
          </p:nvPr>
        </p:nvSpPr>
        <p:spPr>
          <a:xfrm>
            <a:off x="246689" y="764704"/>
            <a:ext cx="10799233" cy="533400"/>
          </a:xfrm>
        </p:spPr>
        <p:txBody>
          <a:bodyPr/>
          <a:lstStyle/>
          <a:p>
            <a:r>
              <a:rPr lang="nl-NL" b="1" dirty="0"/>
              <a:t>Welbevinden ondersteunen</a:t>
            </a:r>
          </a:p>
        </p:txBody>
      </p:sp>
      <p:graphicFrame>
        <p:nvGraphicFramePr>
          <p:cNvPr id="6" name="Tijdelijke aanduiding voor inhoud 3">
            <a:extLst>
              <a:ext uri="{FF2B5EF4-FFF2-40B4-BE49-F238E27FC236}">
                <a16:creationId xmlns:a16="http://schemas.microsoft.com/office/drawing/2014/main" id="{916128A2-188E-D84C-BF5A-2D2EC2FDE3B3}"/>
              </a:ext>
            </a:extLst>
          </p:cNvPr>
          <p:cNvGraphicFramePr>
            <a:graphicFrameLocks/>
          </p:cNvGraphicFramePr>
          <p:nvPr/>
        </p:nvGraphicFramePr>
        <p:xfrm>
          <a:off x="5367131" y="1632594"/>
          <a:ext cx="6683898" cy="4118846"/>
        </p:xfrm>
        <a:graphic>
          <a:graphicData uri="http://schemas.openxmlformats.org/drawingml/2006/table">
            <a:tbl>
              <a:tblPr firstRow="1" firstCol="1" bandRow="1">
                <a:tableStyleId>{16D9F66E-5EB9-4882-86FB-DCBF35E3C3E4}</a:tableStyleId>
              </a:tblPr>
              <a:tblGrid>
                <a:gridCol w="1221866">
                  <a:extLst>
                    <a:ext uri="{9D8B030D-6E8A-4147-A177-3AD203B41FA5}">
                      <a16:colId xmlns:a16="http://schemas.microsoft.com/office/drawing/2014/main" val="2720242174"/>
                    </a:ext>
                  </a:extLst>
                </a:gridCol>
                <a:gridCol w="179265">
                  <a:extLst>
                    <a:ext uri="{9D8B030D-6E8A-4147-A177-3AD203B41FA5}">
                      <a16:colId xmlns:a16="http://schemas.microsoft.com/office/drawing/2014/main" val="1233496885"/>
                    </a:ext>
                  </a:extLst>
                </a:gridCol>
                <a:gridCol w="1065242">
                  <a:extLst>
                    <a:ext uri="{9D8B030D-6E8A-4147-A177-3AD203B41FA5}">
                      <a16:colId xmlns:a16="http://schemas.microsoft.com/office/drawing/2014/main" val="3115484494"/>
                    </a:ext>
                  </a:extLst>
                </a:gridCol>
                <a:gridCol w="1031086">
                  <a:extLst>
                    <a:ext uri="{9D8B030D-6E8A-4147-A177-3AD203B41FA5}">
                      <a16:colId xmlns:a16="http://schemas.microsoft.com/office/drawing/2014/main" val="3136359638"/>
                    </a:ext>
                  </a:extLst>
                </a:gridCol>
                <a:gridCol w="179265">
                  <a:extLst>
                    <a:ext uri="{9D8B030D-6E8A-4147-A177-3AD203B41FA5}">
                      <a16:colId xmlns:a16="http://schemas.microsoft.com/office/drawing/2014/main" val="3133548899"/>
                    </a:ext>
                  </a:extLst>
                </a:gridCol>
                <a:gridCol w="939011">
                  <a:extLst>
                    <a:ext uri="{9D8B030D-6E8A-4147-A177-3AD203B41FA5}">
                      <a16:colId xmlns:a16="http://schemas.microsoft.com/office/drawing/2014/main" val="2954663761"/>
                    </a:ext>
                  </a:extLst>
                </a:gridCol>
                <a:gridCol w="1077978">
                  <a:extLst>
                    <a:ext uri="{9D8B030D-6E8A-4147-A177-3AD203B41FA5}">
                      <a16:colId xmlns:a16="http://schemas.microsoft.com/office/drawing/2014/main" val="3137933059"/>
                    </a:ext>
                  </a:extLst>
                </a:gridCol>
                <a:gridCol w="990185">
                  <a:extLst>
                    <a:ext uri="{9D8B030D-6E8A-4147-A177-3AD203B41FA5}">
                      <a16:colId xmlns:a16="http://schemas.microsoft.com/office/drawing/2014/main" val="825083779"/>
                    </a:ext>
                  </a:extLst>
                </a:gridCol>
              </a:tblGrid>
              <a:tr h="616473">
                <a:tc>
                  <a:txBody>
                    <a:bodyPr/>
                    <a:lstStyle/>
                    <a:p>
                      <a:pPr>
                        <a:spcAft>
                          <a:spcPts val="0"/>
                        </a:spcAft>
                      </a:pPr>
                      <a:r>
                        <a:rPr lang="nl-NL" sz="1400" dirty="0">
                          <a:solidFill>
                            <a:schemeClr val="accent1">
                              <a:lumMod val="75000"/>
                            </a:schemeClr>
                          </a:solidFill>
                          <a:effectLst/>
                        </a:rPr>
                        <a:t>Uitkomst</a:t>
                      </a:r>
                      <a:endParaRPr lang="nl-NL" sz="1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accent6"/>
                    </a:solidFill>
                  </a:tcPr>
                </a:tc>
                <a:tc>
                  <a:txBody>
                    <a:bodyPr/>
                    <a:lstStyle/>
                    <a:p>
                      <a:pPr>
                        <a:spcAft>
                          <a:spcPts val="0"/>
                        </a:spcAft>
                      </a:pPr>
                      <a:r>
                        <a:rPr lang="nl-NL" sz="1400" dirty="0">
                          <a:solidFill>
                            <a:schemeClr val="accent1">
                              <a:lumMod val="50000"/>
                            </a:schemeClr>
                          </a:solidFill>
                          <a:effectLst/>
                        </a:rPr>
                        <a:t> </a:t>
                      </a:r>
                      <a:endParaRPr lang="nl-NL"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accent6"/>
                    </a:solidFill>
                  </a:tcPr>
                </a:tc>
                <a:tc gridSpan="6">
                  <a:txBody>
                    <a:bodyPr/>
                    <a:lstStyle/>
                    <a:p>
                      <a:pPr algn="ctr">
                        <a:spcAft>
                          <a:spcPts val="0"/>
                        </a:spcAft>
                      </a:pPr>
                      <a:r>
                        <a:rPr lang="nl-NL" sz="1400" dirty="0">
                          <a:solidFill>
                            <a:schemeClr val="accent1"/>
                          </a:solidFill>
                          <a:effectLst/>
                        </a:rPr>
                        <a:t>Subjectief welbevinden</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pPr algn="ctr">
                        <a:spcAft>
                          <a:spcPts val="0"/>
                        </a:spcAft>
                      </a:pPr>
                      <a:endParaRPr lang="nl-NL"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l-NL"/>
                    </a:p>
                  </a:txBody>
                  <a:tcPr/>
                </a:tc>
                <a:extLst>
                  <a:ext uri="{0D108BD9-81ED-4DB2-BD59-A6C34878D82A}">
                    <a16:rowId xmlns:a16="http://schemas.microsoft.com/office/drawing/2014/main" val="1859326043"/>
                  </a:ext>
                </a:extLst>
              </a:tr>
              <a:tr h="563634">
                <a:tc>
                  <a:txBody>
                    <a:bodyPr/>
                    <a:lstStyle/>
                    <a:p>
                      <a:pPr>
                        <a:spcAft>
                          <a:spcPts val="0"/>
                        </a:spcAft>
                      </a:pPr>
                      <a:r>
                        <a:rPr lang="nl-NL" sz="1400" dirty="0">
                          <a:solidFill>
                            <a:schemeClr val="accent1">
                              <a:lumMod val="75000"/>
                            </a:schemeClr>
                          </a:solidFill>
                          <a:effectLst/>
                        </a:rPr>
                        <a:t>Universele behoeften</a:t>
                      </a:r>
                      <a:endParaRPr lang="nl-NL" sz="1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a:spcAft>
                          <a:spcPts val="0"/>
                        </a:spcAft>
                      </a:pPr>
                      <a:r>
                        <a:rPr lang="nl-NL" sz="1400">
                          <a:effectLst/>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gridSpan="2">
                  <a:txBody>
                    <a:bodyPr/>
                    <a:lstStyle/>
                    <a:p>
                      <a:pPr algn="ctr">
                        <a:spcAft>
                          <a:spcPts val="0"/>
                        </a:spcAft>
                      </a:pPr>
                      <a:r>
                        <a:rPr lang="nl-NL" sz="1400" b="1" dirty="0">
                          <a:solidFill>
                            <a:schemeClr val="tx2">
                              <a:lumMod val="75000"/>
                            </a:schemeClr>
                          </a:solidFill>
                          <a:effectLst/>
                        </a:rPr>
                        <a:t>Fysiek welbevinden</a:t>
                      </a:r>
                      <a:endParaRPr lang="nl-NL" sz="1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pPr algn="ctr">
                        <a:spcAft>
                          <a:spcPts val="0"/>
                        </a:spcAft>
                      </a:pPr>
                      <a:endParaRPr lang="nl-NL"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nl-NL" sz="1400" b="1" dirty="0">
                          <a:solidFill>
                            <a:schemeClr val="tx2">
                              <a:lumMod val="75000"/>
                            </a:schemeClr>
                          </a:solidFill>
                          <a:effectLst/>
                        </a:rPr>
                        <a:t> </a:t>
                      </a:r>
                      <a:endParaRPr lang="nl-NL" sz="1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mpd="sng">
                      <a:noFill/>
                    </a:lnR>
                    <a:lnT w="12700" cap="flat" cmpd="sng" algn="ctr">
                      <a:solidFill>
                        <a:schemeClr val="tx1"/>
                      </a:solidFill>
                      <a:prstDash val="solid"/>
                      <a:round/>
                      <a:headEnd type="none" w="med" len="med"/>
                      <a:tailEnd type="none" w="med" len="med"/>
                    </a:lnT>
                    <a:solidFill>
                      <a:schemeClr val="accent6"/>
                    </a:solidFill>
                  </a:tcPr>
                </a:tc>
                <a:tc gridSpan="3">
                  <a:txBody>
                    <a:bodyPr/>
                    <a:lstStyle/>
                    <a:p>
                      <a:pPr algn="ctr">
                        <a:spcAft>
                          <a:spcPts val="0"/>
                        </a:spcAft>
                      </a:pPr>
                      <a:r>
                        <a:rPr lang="nl-NL" sz="1400" b="1" dirty="0">
                          <a:solidFill>
                            <a:schemeClr val="tx2">
                              <a:lumMod val="75000"/>
                            </a:schemeClr>
                          </a:solidFill>
                          <a:effectLst/>
                        </a:rPr>
                        <a:t>Sociaal welbevinden</a:t>
                      </a:r>
                      <a:endParaRPr lang="nl-NL" sz="1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3130868454"/>
                  </a:ext>
                </a:extLst>
              </a:tr>
              <a:tr h="801474">
                <a:tc>
                  <a:txBody>
                    <a:bodyPr/>
                    <a:lstStyle/>
                    <a:p>
                      <a:pPr>
                        <a:spcAft>
                          <a:spcPts val="0"/>
                        </a:spcAft>
                      </a:pPr>
                      <a:r>
                        <a:rPr lang="nl-NL" sz="1400" dirty="0">
                          <a:solidFill>
                            <a:schemeClr val="bg1"/>
                          </a:solidFill>
                          <a:effectLst/>
                        </a:rPr>
                        <a:t>Instrumentele behoeften</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noFill/>
                      <a:prstDash val="solid"/>
                      <a:round/>
                      <a:headEnd type="none" w="med" len="med"/>
                      <a:tailEnd type="none" w="med" len="med"/>
                    </a:lnB>
                    <a:solidFill>
                      <a:schemeClr val="accent6"/>
                    </a:solidFill>
                  </a:tcPr>
                </a:tc>
                <a:tc>
                  <a:txBody>
                    <a:bodyPr/>
                    <a:lstStyle/>
                    <a:p>
                      <a:pPr>
                        <a:spcAft>
                          <a:spcPts val="0"/>
                        </a:spcAft>
                      </a:pPr>
                      <a:r>
                        <a:rPr lang="nl-NL" sz="1400">
                          <a:effectLst/>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400" b="1" dirty="0">
                          <a:solidFill>
                            <a:schemeClr val="tx2">
                              <a:lumMod val="75000"/>
                            </a:schemeClr>
                          </a:solidFill>
                          <a:effectLst/>
                        </a:rPr>
                        <a:t>Stimulatie</a:t>
                      </a:r>
                      <a:endParaRPr lang="nl-NL" sz="1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400" b="1" dirty="0">
                          <a:solidFill>
                            <a:schemeClr val="tx2">
                              <a:lumMod val="75000"/>
                            </a:schemeClr>
                          </a:solidFill>
                          <a:effectLst/>
                        </a:rPr>
                        <a:t>Comfort</a:t>
                      </a:r>
                      <a:endParaRPr lang="nl-NL" sz="1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400" b="1">
                          <a:solidFill>
                            <a:schemeClr val="tx2">
                              <a:lumMod val="75000"/>
                            </a:schemeClr>
                          </a:solidFill>
                          <a:effectLst/>
                        </a:rPr>
                        <a:t> </a:t>
                      </a:r>
                      <a:endParaRPr lang="nl-NL" sz="1400" b="1">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400" b="1" dirty="0">
                          <a:solidFill>
                            <a:schemeClr val="tx2">
                              <a:lumMod val="75000"/>
                            </a:schemeClr>
                          </a:solidFill>
                          <a:effectLst/>
                        </a:rPr>
                        <a:t>Status</a:t>
                      </a:r>
                      <a:endParaRPr lang="nl-NL" sz="1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400" b="1" dirty="0" err="1">
                          <a:solidFill>
                            <a:schemeClr val="tx2">
                              <a:lumMod val="75000"/>
                            </a:schemeClr>
                          </a:solidFill>
                          <a:effectLst/>
                        </a:rPr>
                        <a:t>Gedrags</a:t>
                      </a:r>
                      <a:endParaRPr lang="nl-NL" sz="1400" b="1" dirty="0">
                        <a:solidFill>
                          <a:schemeClr val="tx2">
                            <a:lumMod val="75000"/>
                          </a:schemeClr>
                        </a:solidFill>
                        <a:effectLst/>
                      </a:endParaRPr>
                    </a:p>
                    <a:p>
                      <a:pPr algn="ctr">
                        <a:spcAft>
                          <a:spcPts val="0"/>
                        </a:spcAft>
                      </a:pPr>
                      <a:r>
                        <a:rPr lang="nl-NL" sz="1400" b="1" dirty="0">
                          <a:solidFill>
                            <a:schemeClr val="tx2">
                              <a:lumMod val="75000"/>
                            </a:schemeClr>
                          </a:solidFill>
                          <a:effectLst/>
                        </a:rPr>
                        <a:t>bevestiging</a:t>
                      </a:r>
                      <a:endParaRPr lang="nl-NL" sz="1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400" b="1" dirty="0">
                          <a:solidFill>
                            <a:schemeClr val="tx2">
                              <a:lumMod val="75000"/>
                            </a:schemeClr>
                          </a:solidFill>
                          <a:effectLst/>
                        </a:rPr>
                        <a:t>Affectie</a:t>
                      </a:r>
                      <a:endParaRPr lang="nl-NL" sz="1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960191936"/>
                  </a:ext>
                </a:extLst>
              </a:tr>
              <a:tr h="1335791">
                <a:tc>
                  <a:txBody>
                    <a:bodyPr/>
                    <a:lstStyle/>
                    <a:p>
                      <a:pPr>
                        <a:spcAft>
                          <a:spcPts val="0"/>
                        </a:spcAft>
                      </a:pPr>
                      <a:r>
                        <a:rPr lang="nl-NL" sz="1400" dirty="0">
                          <a:solidFill>
                            <a:schemeClr val="bg1"/>
                          </a:solidFill>
                          <a:effectLst/>
                        </a:rPr>
                        <a:t>Externe bronnen</a:t>
                      </a:r>
                    </a:p>
                    <a:p>
                      <a:pPr>
                        <a:spcAft>
                          <a:spcPts val="0"/>
                        </a:spcAft>
                      </a:pPr>
                      <a:r>
                        <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(voorbeelden)</a:t>
                      </a: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solidFill>
                  </a:tcPr>
                </a:tc>
                <a:tc>
                  <a:txBody>
                    <a:bodyPr/>
                    <a:lstStyle/>
                    <a:p>
                      <a:pPr>
                        <a:spcAft>
                          <a:spcPts val="0"/>
                        </a:spcAft>
                      </a:pPr>
                      <a:r>
                        <a:rPr lang="nl-NL" sz="1400">
                          <a:effectLst/>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Activiteiten,</a:t>
                      </a:r>
                    </a:p>
                    <a:p>
                      <a:pPr algn="ctr">
                        <a:spcAft>
                          <a:spcPts val="0"/>
                        </a:spcAft>
                      </a:pPr>
                      <a:r>
                        <a:rPr lang="nl-NL" sz="1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Familie-participatie</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Geen pijn, eten, verzorgd zijn</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endParaRPr lang="nl-NL" sz="1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Vroeger beroep, hobby</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Nuttig maken,</a:t>
                      </a:r>
                    </a:p>
                    <a:p>
                      <a:pPr algn="ctr">
                        <a:spcAft>
                          <a:spcPts val="0"/>
                        </a:spcAft>
                      </a:pPr>
                      <a:r>
                        <a:rPr lang="nl-NL" sz="1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klusjes</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spcAft>
                          <a:spcPts val="0"/>
                        </a:spcAft>
                      </a:pPr>
                      <a:r>
                        <a:rPr lang="nl-NL" sz="14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Warme benadering</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772197583"/>
                  </a:ext>
                </a:extLst>
              </a:tr>
              <a:tr h="8014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solidFill>
                            <a:schemeClr val="bg1"/>
                          </a:solidFill>
                          <a:effectLst/>
                        </a:rPr>
                        <a:t> Interne bronnen</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mpd="sng">
                      <a:noFill/>
                    </a:lnT>
                    <a:lnB w="12700" cap="flat" cmpd="sng" algn="ctr">
                      <a:solidFill>
                        <a:schemeClr val="tx1"/>
                      </a:solidFill>
                      <a:prstDash val="solid"/>
                      <a:round/>
                      <a:headEnd type="none" w="med" len="med"/>
                      <a:tailEnd type="none" w="med" len="med"/>
                    </a:lnB>
                    <a:solidFill>
                      <a:schemeClr val="accent6"/>
                    </a:solidFill>
                  </a:tcPr>
                </a:tc>
                <a:tc>
                  <a:txBody>
                    <a:bodyPr/>
                    <a:lstStyle/>
                    <a:p>
                      <a:pPr>
                        <a:spcAft>
                          <a:spcPts val="0"/>
                        </a:spcAft>
                      </a:pPr>
                      <a:r>
                        <a:rPr lang="nl-NL" sz="1400">
                          <a:effectLst/>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gridSpan="6">
                  <a:txBody>
                    <a:bodyPr/>
                    <a:lstStyle/>
                    <a:p>
                      <a:pPr algn="ctr">
                        <a:spcAft>
                          <a:spcPts val="0"/>
                        </a:spcAft>
                      </a:pPr>
                      <a:endParaRPr lang="nl-NL" sz="1400" b="1" dirty="0">
                        <a:solidFill>
                          <a:schemeClr val="tx2">
                            <a:lumMod val="75000"/>
                          </a:schemeClr>
                        </a:solidFill>
                        <a:effectLst/>
                      </a:endParaRPr>
                    </a:p>
                    <a:p>
                      <a:pPr algn="ctr">
                        <a:spcAft>
                          <a:spcPts val="0"/>
                        </a:spcAft>
                      </a:pPr>
                      <a:r>
                        <a:rPr lang="nl-NL" sz="1400" b="1" dirty="0">
                          <a:solidFill>
                            <a:schemeClr val="tx2">
                              <a:lumMod val="75000"/>
                            </a:schemeClr>
                          </a:solidFill>
                          <a:effectLst/>
                        </a:rPr>
                        <a:t>Zelfmanagement   vaardigheden</a:t>
                      </a:r>
                    </a:p>
                    <a:p>
                      <a:pPr algn="ctr">
                        <a:spcAft>
                          <a:spcPts val="0"/>
                        </a:spcAft>
                      </a:pPr>
                      <a:endParaRPr lang="nl-NL" sz="1400" b="1" dirty="0">
                        <a:solidFill>
                          <a:schemeClr val="tx2">
                            <a:lumMod val="75000"/>
                          </a:schemeClr>
                        </a:solidFill>
                        <a:effectLst/>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811397958"/>
                  </a:ext>
                </a:extLst>
              </a:tr>
            </a:tbl>
          </a:graphicData>
        </a:graphic>
      </p:graphicFrame>
      <p:sp>
        <p:nvSpPr>
          <p:cNvPr id="3" name="Tijdelijke aanduiding voor inhoud 2">
            <a:extLst>
              <a:ext uri="{FF2B5EF4-FFF2-40B4-BE49-F238E27FC236}">
                <a16:creationId xmlns:a16="http://schemas.microsoft.com/office/drawing/2014/main" id="{745F61A2-D29C-BD4E-9865-A991AB0DD639}"/>
              </a:ext>
            </a:extLst>
          </p:cNvPr>
          <p:cNvSpPr>
            <a:spLocks noGrp="1"/>
          </p:cNvSpPr>
          <p:nvPr>
            <p:ph idx="1"/>
          </p:nvPr>
        </p:nvSpPr>
        <p:spPr>
          <a:xfrm>
            <a:off x="450573" y="1659101"/>
            <a:ext cx="4916557" cy="4651176"/>
          </a:xfrm>
        </p:spPr>
        <p:txBody>
          <a:bodyPr/>
          <a:lstStyle/>
          <a:p>
            <a:pPr marL="0" indent="0">
              <a:buNone/>
            </a:pPr>
            <a:endParaRPr lang="nl-NL" sz="2800" b="1" dirty="0">
              <a:solidFill>
                <a:schemeClr val="accent1"/>
              </a:solidFill>
              <a:cs typeface="Arial" panose="020B0604020202020204" pitchFamily="34" charset="0"/>
            </a:endParaRPr>
          </a:p>
          <a:p>
            <a:pPr marL="0" indent="0">
              <a:buNone/>
            </a:pPr>
            <a:endParaRPr lang="nl-NL" sz="2800" b="1" dirty="0">
              <a:solidFill>
                <a:schemeClr val="accent1"/>
              </a:solidFill>
              <a:cs typeface="Arial" panose="020B0604020202020204" pitchFamily="34" charset="0"/>
            </a:endParaRPr>
          </a:p>
          <a:p>
            <a:pPr>
              <a:buFontTx/>
              <a:buChar char="-"/>
            </a:pPr>
            <a:r>
              <a:rPr lang="nl-NL" sz="2800" b="1" dirty="0">
                <a:cs typeface="Arial" panose="020B0604020202020204" pitchFamily="34" charset="0"/>
              </a:rPr>
              <a:t>Overnemen: voorzien in </a:t>
            </a:r>
          </a:p>
          <a:p>
            <a:pPr marL="0" indent="0">
              <a:buNone/>
            </a:pPr>
            <a:r>
              <a:rPr lang="nl-NL" sz="2800" b="1" dirty="0">
                <a:cs typeface="Arial" panose="020B0604020202020204" pitchFamily="34" charset="0"/>
              </a:rPr>
              <a:t>   behoeften</a:t>
            </a:r>
          </a:p>
          <a:p>
            <a:pPr marL="0" indent="0">
              <a:buNone/>
            </a:pPr>
            <a:endParaRPr lang="nl-NL" sz="1200" b="1" dirty="0">
              <a:cs typeface="Arial" panose="020B0604020202020204" pitchFamily="34" charset="0"/>
            </a:endParaRPr>
          </a:p>
          <a:p>
            <a:pPr>
              <a:buFontTx/>
              <a:buChar char="-"/>
            </a:pPr>
            <a:r>
              <a:rPr lang="nl-NL" sz="2800" b="1" dirty="0">
                <a:cs typeface="Arial" panose="020B0604020202020204" pitchFamily="34" charset="0"/>
              </a:rPr>
              <a:t>Bronnen aanreiken</a:t>
            </a:r>
          </a:p>
          <a:p>
            <a:pPr marL="0" indent="0">
              <a:buNone/>
            </a:pPr>
            <a:endParaRPr lang="nl-NL" sz="1200" b="1" dirty="0">
              <a:cs typeface="Arial" panose="020B0604020202020204" pitchFamily="34" charset="0"/>
            </a:endParaRPr>
          </a:p>
          <a:p>
            <a:pPr>
              <a:buFontTx/>
              <a:buChar char="-"/>
            </a:pPr>
            <a:r>
              <a:rPr lang="nl-NL" sz="2800" b="1" dirty="0">
                <a:cs typeface="Arial" panose="020B0604020202020204" pitchFamily="34" charset="0"/>
              </a:rPr>
              <a:t>Ondersteunen </a:t>
            </a:r>
            <a:r>
              <a:rPr lang="nl-NL" sz="2800" b="1" dirty="0">
                <a:solidFill>
                  <a:schemeClr val="accent1"/>
                </a:solidFill>
                <a:cs typeface="Arial" panose="020B0604020202020204" pitchFamily="34" charset="0"/>
              </a:rPr>
              <a:t>bij zelfmanagement</a:t>
            </a:r>
          </a:p>
          <a:p>
            <a:pPr>
              <a:buFontTx/>
              <a:buChar char="-"/>
            </a:pPr>
            <a:endParaRPr lang="nl-NL" sz="2800" b="1" dirty="0">
              <a:solidFill>
                <a:schemeClr val="accent1"/>
              </a:solidFill>
              <a:cs typeface="Arial" panose="020B0604020202020204" pitchFamily="34" charset="0"/>
            </a:endParaRPr>
          </a:p>
          <a:p>
            <a:pPr marL="0" indent="0">
              <a:buNone/>
            </a:pPr>
            <a:endParaRPr lang="nl-NL" sz="2800" b="1" dirty="0">
              <a:solidFill>
                <a:schemeClr val="accent1"/>
              </a:solidFill>
              <a:cs typeface="Arial" panose="020B0604020202020204" pitchFamily="34" charset="0"/>
            </a:endParaRPr>
          </a:p>
          <a:p>
            <a:pPr marL="0" indent="0">
              <a:buNone/>
            </a:pPr>
            <a:r>
              <a:rPr lang="nl-NL" sz="2800" b="1" dirty="0">
                <a:solidFill>
                  <a:schemeClr val="accent1"/>
                </a:solidFill>
                <a:cs typeface="Arial" panose="020B0604020202020204" pitchFamily="34" charset="0"/>
              </a:rPr>
              <a:t>-</a:t>
            </a:r>
          </a:p>
        </p:txBody>
      </p:sp>
      <p:sp>
        <p:nvSpPr>
          <p:cNvPr id="8" name="Pijl rechts 7">
            <a:extLst>
              <a:ext uri="{FF2B5EF4-FFF2-40B4-BE49-F238E27FC236}">
                <a16:creationId xmlns:a16="http://schemas.microsoft.com/office/drawing/2014/main" id="{991E3B3F-2824-8C43-AFA4-CC77053B2821}"/>
              </a:ext>
            </a:extLst>
          </p:cNvPr>
          <p:cNvSpPr/>
          <p:nvPr/>
        </p:nvSpPr>
        <p:spPr>
          <a:xfrm>
            <a:off x="3771900" y="4174435"/>
            <a:ext cx="1581982" cy="261144"/>
          </a:xfrm>
          <a:prstGeom prst="leftArrow">
            <a:avLst/>
          </a:prstGeom>
          <a:solidFill>
            <a:srgbClr val="FFC01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Pijl rechts 8">
            <a:extLst>
              <a:ext uri="{FF2B5EF4-FFF2-40B4-BE49-F238E27FC236}">
                <a16:creationId xmlns:a16="http://schemas.microsoft.com/office/drawing/2014/main" id="{E45BC9EF-26F7-C648-8B15-3E926285B415}"/>
              </a:ext>
            </a:extLst>
          </p:cNvPr>
          <p:cNvSpPr/>
          <p:nvPr/>
        </p:nvSpPr>
        <p:spPr>
          <a:xfrm>
            <a:off x="3771900" y="5221356"/>
            <a:ext cx="1581982" cy="303144"/>
          </a:xfrm>
          <a:prstGeom prst="leftArrow">
            <a:avLst/>
          </a:prstGeom>
          <a:solidFill>
            <a:srgbClr val="FFC01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Pijl rechts 9">
            <a:extLst>
              <a:ext uri="{FF2B5EF4-FFF2-40B4-BE49-F238E27FC236}">
                <a16:creationId xmlns:a16="http://schemas.microsoft.com/office/drawing/2014/main" id="{8BE4A7E1-456D-F943-BA14-55FCC6BA0A60}"/>
              </a:ext>
            </a:extLst>
          </p:cNvPr>
          <p:cNvSpPr/>
          <p:nvPr/>
        </p:nvSpPr>
        <p:spPr>
          <a:xfrm>
            <a:off x="3771900" y="3144906"/>
            <a:ext cx="1581982" cy="303144"/>
          </a:xfrm>
          <a:prstGeom prst="leftArrow">
            <a:avLst/>
          </a:prstGeom>
          <a:solidFill>
            <a:srgbClr val="FFC01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00911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438C18-2F8F-9C43-B224-63845C9FD270}"/>
              </a:ext>
            </a:extLst>
          </p:cNvPr>
          <p:cNvSpPr>
            <a:spLocks noGrp="1"/>
          </p:cNvSpPr>
          <p:nvPr>
            <p:ph type="title"/>
          </p:nvPr>
        </p:nvSpPr>
        <p:spPr>
          <a:xfrm>
            <a:off x="246690" y="764704"/>
            <a:ext cx="6857424" cy="533400"/>
          </a:xfrm>
        </p:spPr>
        <p:txBody>
          <a:bodyPr/>
          <a:lstStyle/>
          <a:p>
            <a:r>
              <a:rPr lang="nl-NL" b="1" dirty="0"/>
              <a:t>Welbevinden ondersteunen</a:t>
            </a:r>
          </a:p>
        </p:txBody>
      </p:sp>
      <p:sp>
        <p:nvSpPr>
          <p:cNvPr id="3" name="Tijdelijke aanduiding voor inhoud 2">
            <a:extLst>
              <a:ext uri="{FF2B5EF4-FFF2-40B4-BE49-F238E27FC236}">
                <a16:creationId xmlns:a16="http://schemas.microsoft.com/office/drawing/2014/main" id="{745F61A2-D29C-BD4E-9865-A991AB0DD639}"/>
              </a:ext>
            </a:extLst>
          </p:cNvPr>
          <p:cNvSpPr>
            <a:spLocks noGrp="1"/>
          </p:cNvSpPr>
          <p:nvPr>
            <p:ph idx="1"/>
          </p:nvPr>
        </p:nvSpPr>
        <p:spPr>
          <a:xfrm>
            <a:off x="356259" y="2336471"/>
            <a:ext cx="6638286" cy="4651176"/>
          </a:xfrm>
        </p:spPr>
        <p:txBody>
          <a:bodyPr/>
          <a:lstStyle/>
          <a:p>
            <a:pPr marL="0" indent="0">
              <a:lnSpc>
                <a:spcPct val="100000"/>
              </a:lnSpc>
              <a:buNone/>
            </a:pPr>
            <a:r>
              <a:rPr lang="nl-NL" sz="3200" b="1" dirty="0">
                <a:solidFill>
                  <a:schemeClr val="accent1"/>
                </a:solidFill>
                <a:cs typeface="Arial" panose="020B0604020202020204" pitchFamily="34" charset="0"/>
              </a:rPr>
              <a:t>Nodig:</a:t>
            </a:r>
          </a:p>
          <a:p>
            <a:pPr>
              <a:lnSpc>
                <a:spcPct val="100000"/>
              </a:lnSpc>
              <a:buFontTx/>
              <a:buChar char="-"/>
            </a:pPr>
            <a:r>
              <a:rPr lang="nl-NL" sz="3200" b="1" i="1" dirty="0">
                <a:solidFill>
                  <a:schemeClr val="accent1"/>
                </a:solidFill>
                <a:cs typeface="Arial" panose="020B0604020202020204" pitchFamily="34" charset="0"/>
              </a:rPr>
              <a:t>Weten</a:t>
            </a:r>
            <a:r>
              <a:rPr lang="nl-NL" sz="3200" b="1" dirty="0">
                <a:solidFill>
                  <a:schemeClr val="accent1"/>
                </a:solidFill>
                <a:cs typeface="Arial" panose="020B0604020202020204" pitchFamily="34" charset="0"/>
              </a:rPr>
              <a:t> wat de behoeften en bronnen van welbevinden precies zijn</a:t>
            </a:r>
          </a:p>
          <a:p>
            <a:pPr>
              <a:lnSpc>
                <a:spcPct val="100000"/>
              </a:lnSpc>
              <a:buFontTx/>
              <a:buChar char="-"/>
            </a:pPr>
            <a:r>
              <a:rPr lang="nl-NL" sz="3200" b="1" i="1" dirty="0">
                <a:cs typeface="Arial" panose="020B0604020202020204" pitchFamily="34" charset="0"/>
              </a:rPr>
              <a:t>Weten</a:t>
            </a:r>
            <a:r>
              <a:rPr lang="nl-NL" sz="3200" b="1" dirty="0">
                <a:cs typeface="Arial" panose="020B0604020202020204" pitchFamily="34" charset="0"/>
              </a:rPr>
              <a:t> wat deze zijn voor individuele cliënt, ‘hoe het werkt’ </a:t>
            </a:r>
          </a:p>
        </p:txBody>
      </p:sp>
      <p:pic>
        <p:nvPicPr>
          <p:cNvPr id="4" name="Picture 1033" descr="Untitled-3">
            <a:extLst>
              <a:ext uri="{FF2B5EF4-FFF2-40B4-BE49-F238E27FC236}">
                <a16:creationId xmlns:a16="http://schemas.microsoft.com/office/drawing/2014/main" id="{6CFB47DB-12FE-F34F-9FBF-9224DCEE100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48129" y="764704"/>
            <a:ext cx="4247494" cy="5353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4248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438C18-2F8F-9C43-B224-63845C9FD270}"/>
              </a:ext>
            </a:extLst>
          </p:cNvPr>
          <p:cNvSpPr>
            <a:spLocks noGrp="1"/>
          </p:cNvSpPr>
          <p:nvPr>
            <p:ph type="title"/>
          </p:nvPr>
        </p:nvSpPr>
        <p:spPr>
          <a:xfrm>
            <a:off x="299574" y="787536"/>
            <a:ext cx="10799233" cy="533400"/>
          </a:xfrm>
        </p:spPr>
        <p:txBody>
          <a:bodyPr/>
          <a:lstStyle/>
          <a:p>
            <a:r>
              <a:rPr lang="nl-NL" b="1" dirty="0"/>
              <a:t>Doen</a:t>
            </a:r>
          </a:p>
        </p:txBody>
      </p:sp>
      <p:sp>
        <p:nvSpPr>
          <p:cNvPr id="3" name="Tijdelijke aanduiding voor inhoud 2">
            <a:extLst>
              <a:ext uri="{FF2B5EF4-FFF2-40B4-BE49-F238E27FC236}">
                <a16:creationId xmlns:a16="http://schemas.microsoft.com/office/drawing/2014/main" id="{745F61A2-D29C-BD4E-9865-A991AB0DD639}"/>
              </a:ext>
            </a:extLst>
          </p:cNvPr>
          <p:cNvSpPr>
            <a:spLocks noGrp="1"/>
          </p:cNvSpPr>
          <p:nvPr>
            <p:ph idx="1"/>
          </p:nvPr>
        </p:nvSpPr>
        <p:spPr>
          <a:xfrm>
            <a:off x="569626" y="1442120"/>
            <a:ext cx="6678503" cy="4651176"/>
          </a:xfrm>
        </p:spPr>
        <p:txBody>
          <a:bodyPr/>
          <a:lstStyle/>
          <a:p>
            <a:pPr marL="0" indent="0">
              <a:lnSpc>
                <a:spcPct val="100000"/>
              </a:lnSpc>
              <a:buNone/>
            </a:pPr>
            <a:endParaRPr lang="nl-NL" sz="3200" b="1" dirty="0">
              <a:solidFill>
                <a:schemeClr val="accent1"/>
              </a:solidFill>
            </a:endParaRPr>
          </a:p>
          <a:p>
            <a:pPr marL="0" indent="0">
              <a:lnSpc>
                <a:spcPct val="100000"/>
              </a:lnSpc>
              <a:buNone/>
            </a:pPr>
            <a:r>
              <a:rPr lang="nl-NL" sz="3200" b="1" dirty="0">
                <a:solidFill>
                  <a:schemeClr val="accent1"/>
                </a:solidFill>
              </a:rPr>
              <a:t>Vanuit de relatie, samen</a:t>
            </a:r>
          </a:p>
          <a:p>
            <a:pPr marL="0" indent="0">
              <a:lnSpc>
                <a:spcPct val="100000"/>
              </a:lnSpc>
              <a:buNone/>
            </a:pPr>
            <a:r>
              <a:rPr lang="nl-NL" sz="3200" b="1" dirty="0">
                <a:solidFill>
                  <a:schemeClr val="accent1"/>
                </a:solidFill>
              </a:rPr>
              <a:t>Vanuit gelijkwaardigheid:</a:t>
            </a:r>
          </a:p>
          <a:p>
            <a:pPr marL="0" indent="0">
              <a:lnSpc>
                <a:spcPct val="100000"/>
              </a:lnSpc>
              <a:buNone/>
            </a:pPr>
            <a:r>
              <a:rPr lang="nl-NL" sz="3200" b="1" i="1" dirty="0">
                <a:solidFill>
                  <a:schemeClr val="accent1"/>
                </a:solidFill>
              </a:rPr>
              <a:t>Iedereen wil ertoe doen, wil bijdragen</a:t>
            </a:r>
          </a:p>
          <a:p>
            <a:pPr marL="0" indent="0">
              <a:lnSpc>
                <a:spcPct val="100000"/>
              </a:lnSpc>
              <a:buNone/>
            </a:pPr>
            <a:endParaRPr lang="nl-NL" sz="3200" b="1" dirty="0">
              <a:solidFill>
                <a:schemeClr val="accent1"/>
              </a:solidFill>
            </a:endParaRPr>
          </a:p>
          <a:p>
            <a:pPr marL="0" indent="0">
              <a:buNone/>
            </a:pPr>
            <a:r>
              <a:rPr lang="nl-NL" sz="3200" b="1" dirty="0"/>
              <a:t>Werken aan wederkerigheid en </a:t>
            </a:r>
          </a:p>
          <a:p>
            <a:pPr marL="0" indent="0">
              <a:buNone/>
            </a:pPr>
            <a:r>
              <a:rPr lang="nl-NL" sz="3200" b="1" dirty="0"/>
              <a:t>betekenisvolle interactie</a:t>
            </a:r>
            <a:endParaRPr lang="nl-NL" sz="3200" b="1" i="1" dirty="0">
              <a:solidFill>
                <a:schemeClr val="accent1"/>
              </a:solidFill>
            </a:endParaRPr>
          </a:p>
        </p:txBody>
      </p:sp>
      <p:pic>
        <p:nvPicPr>
          <p:cNvPr id="4" name="Picture 1033" descr="Untitled-3">
            <a:extLst>
              <a:ext uri="{FF2B5EF4-FFF2-40B4-BE49-F238E27FC236}">
                <a16:creationId xmlns:a16="http://schemas.microsoft.com/office/drawing/2014/main" id="{6CFB47DB-12FE-F34F-9FBF-9224DCEE100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48129" y="764704"/>
            <a:ext cx="4247494" cy="5353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476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438C18-2F8F-9C43-B224-63845C9FD270}"/>
              </a:ext>
            </a:extLst>
          </p:cNvPr>
          <p:cNvSpPr>
            <a:spLocks noGrp="1"/>
          </p:cNvSpPr>
          <p:nvPr>
            <p:ph type="title"/>
          </p:nvPr>
        </p:nvSpPr>
        <p:spPr>
          <a:xfrm>
            <a:off x="299574" y="787536"/>
            <a:ext cx="10799233" cy="533400"/>
          </a:xfrm>
        </p:spPr>
        <p:txBody>
          <a:bodyPr/>
          <a:lstStyle/>
          <a:p>
            <a:r>
              <a:rPr lang="nl-NL" b="1" dirty="0"/>
              <a:t>Daarvoor is nodig:</a:t>
            </a:r>
          </a:p>
        </p:txBody>
      </p:sp>
      <p:sp>
        <p:nvSpPr>
          <p:cNvPr id="3" name="Tijdelijke aanduiding voor inhoud 2">
            <a:extLst>
              <a:ext uri="{FF2B5EF4-FFF2-40B4-BE49-F238E27FC236}">
                <a16:creationId xmlns:a16="http://schemas.microsoft.com/office/drawing/2014/main" id="{745F61A2-D29C-BD4E-9865-A991AB0DD639}"/>
              </a:ext>
            </a:extLst>
          </p:cNvPr>
          <p:cNvSpPr>
            <a:spLocks noGrp="1"/>
          </p:cNvSpPr>
          <p:nvPr>
            <p:ph idx="1"/>
          </p:nvPr>
        </p:nvSpPr>
        <p:spPr>
          <a:xfrm>
            <a:off x="569626" y="1442120"/>
            <a:ext cx="6678503" cy="4651176"/>
          </a:xfrm>
        </p:spPr>
        <p:txBody>
          <a:bodyPr/>
          <a:lstStyle/>
          <a:p>
            <a:pPr marL="0" indent="0">
              <a:lnSpc>
                <a:spcPct val="100000"/>
              </a:lnSpc>
              <a:buNone/>
            </a:pPr>
            <a:r>
              <a:rPr lang="nl-NL" sz="3200" b="1" dirty="0">
                <a:solidFill>
                  <a:schemeClr val="accent1"/>
                </a:solidFill>
              </a:rPr>
              <a:t>Jezelf laten zien</a:t>
            </a:r>
          </a:p>
          <a:p>
            <a:pPr marL="0" indent="0">
              <a:lnSpc>
                <a:spcPct val="100000"/>
              </a:lnSpc>
              <a:buNone/>
            </a:pPr>
            <a:r>
              <a:rPr lang="nl-NL" sz="3200" b="1" dirty="0">
                <a:solidFill>
                  <a:schemeClr val="accent1"/>
                </a:solidFill>
              </a:rPr>
              <a:t>de ander toelaten</a:t>
            </a:r>
          </a:p>
          <a:p>
            <a:pPr marL="0" indent="0">
              <a:buNone/>
            </a:pPr>
            <a:r>
              <a:rPr lang="nl-NL" sz="3200" b="1" dirty="0"/>
              <a:t>eigen behoeften inbrengen</a:t>
            </a:r>
          </a:p>
          <a:p>
            <a:pPr marL="0" indent="0">
              <a:buNone/>
            </a:pPr>
            <a:endParaRPr lang="nl-NL" sz="3200" b="1" dirty="0"/>
          </a:p>
          <a:p>
            <a:pPr marL="0" indent="0">
              <a:buNone/>
            </a:pPr>
            <a:r>
              <a:rPr lang="nl-NL" sz="3200" b="1" dirty="0"/>
              <a:t>en dus….</a:t>
            </a:r>
            <a:endParaRPr lang="nl-NL" sz="3200" b="1" i="1" dirty="0">
              <a:solidFill>
                <a:schemeClr val="accent1"/>
              </a:solidFill>
            </a:endParaRPr>
          </a:p>
          <a:p>
            <a:pPr marL="0" indent="0">
              <a:lnSpc>
                <a:spcPct val="100000"/>
              </a:lnSpc>
              <a:buNone/>
            </a:pPr>
            <a:r>
              <a:rPr lang="nl-NL" sz="3200" b="1" i="1" dirty="0">
                <a:solidFill>
                  <a:schemeClr val="accent1"/>
                </a:solidFill>
              </a:rPr>
              <a:t>KWETSBAARHEID tonen</a:t>
            </a:r>
          </a:p>
          <a:p>
            <a:pPr marL="0" indent="0">
              <a:lnSpc>
                <a:spcPct val="100000"/>
              </a:lnSpc>
              <a:buNone/>
            </a:pPr>
            <a:r>
              <a:rPr lang="nl-NL" sz="3200" b="1" i="1" dirty="0"/>
              <a:t>oog hebben voor eigen welbevinden</a:t>
            </a:r>
            <a:endParaRPr lang="nl-NL" sz="3200" b="1" i="1" dirty="0">
              <a:solidFill>
                <a:schemeClr val="accent1"/>
              </a:solidFill>
            </a:endParaRPr>
          </a:p>
        </p:txBody>
      </p:sp>
      <p:pic>
        <p:nvPicPr>
          <p:cNvPr id="4" name="Picture 1033" descr="Untitled-3">
            <a:extLst>
              <a:ext uri="{FF2B5EF4-FFF2-40B4-BE49-F238E27FC236}">
                <a16:creationId xmlns:a16="http://schemas.microsoft.com/office/drawing/2014/main" id="{6CFB47DB-12FE-F34F-9FBF-9224DCEE100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48129" y="764704"/>
            <a:ext cx="4247494" cy="5353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812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438C18-2F8F-9C43-B224-63845C9FD270}"/>
              </a:ext>
            </a:extLst>
          </p:cNvPr>
          <p:cNvSpPr>
            <a:spLocks noGrp="1"/>
          </p:cNvSpPr>
          <p:nvPr>
            <p:ph type="title"/>
          </p:nvPr>
        </p:nvSpPr>
        <p:spPr>
          <a:xfrm>
            <a:off x="472103" y="1515347"/>
            <a:ext cx="11087293" cy="533400"/>
          </a:xfrm>
        </p:spPr>
        <p:txBody>
          <a:bodyPr/>
          <a:lstStyle/>
          <a:p>
            <a:r>
              <a:rPr lang="nl-NL" b="1" dirty="0"/>
              <a:t>De professional </a:t>
            </a:r>
            <a:br>
              <a:rPr lang="nl-NL" b="1" dirty="0"/>
            </a:br>
            <a:r>
              <a:rPr lang="nl-NL" b="1" dirty="0"/>
              <a:t>als mens</a:t>
            </a:r>
          </a:p>
        </p:txBody>
      </p:sp>
      <p:pic>
        <p:nvPicPr>
          <p:cNvPr id="6" name="Tijdelijke aanduiding voor inhoud 5">
            <a:extLst>
              <a:ext uri="{FF2B5EF4-FFF2-40B4-BE49-F238E27FC236}">
                <a16:creationId xmlns:a16="http://schemas.microsoft.com/office/drawing/2014/main" id="{D91F8D16-FEF7-C947-B39B-69260CB9E5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44278" y="130002"/>
            <a:ext cx="7295203" cy="4348372"/>
          </a:xfrm>
          <a:prstGeom prst="rect">
            <a:avLst/>
          </a:prstGeom>
        </p:spPr>
      </p:pic>
      <p:sp>
        <p:nvSpPr>
          <p:cNvPr id="4" name="Tekstvak 3">
            <a:extLst>
              <a:ext uri="{FF2B5EF4-FFF2-40B4-BE49-F238E27FC236}">
                <a16:creationId xmlns:a16="http://schemas.microsoft.com/office/drawing/2014/main" id="{C9C7A7A4-0CE7-464E-9FED-8F01B53F5536}"/>
              </a:ext>
            </a:extLst>
          </p:cNvPr>
          <p:cNvSpPr txBox="1"/>
          <p:nvPr/>
        </p:nvSpPr>
        <p:spPr>
          <a:xfrm>
            <a:off x="5101349" y="4785095"/>
            <a:ext cx="914400" cy="504157"/>
          </a:xfrm>
          <a:prstGeom prst="rect">
            <a:avLst/>
          </a:prstGeom>
          <a:noFill/>
        </p:spPr>
        <p:txBody>
          <a:bodyPr wrap="none" rtlCol="0">
            <a:noAutofit/>
          </a:bodyPr>
          <a:lstStyle/>
          <a:p>
            <a:pPr algn="l">
              <a:lnSpc>
                <a:spcPct val="90000"/>
              </a:lnSpc>
              <a:spcBef>
                <a:spcPts val="1000"/>
              </a:spcBef>
            </a:pPr>
            <a:r>
              <a:rPr lang="nl-NL" sz="2400" b="1" dirty="0">
                <a:solidFill>
                  <a:schemeClr val="accent1"/>
                </a:solidFill>
                <a:latin typeface="+mj-lt"/>
                <a:ea typeface="Source Sans Pro" panose="020B0503030403020204" pitchFamily="34" charset="0"/>
              </a:rPr>
              <a:t>veilig</a:t>
            </a:r>
          </a:p>
        </p:txBody>
      </p:sp>
      <p:sp>
        <p:nvSpPr>
          <p:cNvPr id="7" name="Tekstvak 6">
            <a:extLst>
              <a:ext uri="{FF2B5EF4-FFF2-40B4-BE49-F238E27FC236}">
                <a16:creationId xmlns:a16="http://schemas.microsoft.com/office/drawing/2014/main" id="{32411719-D0F5-BE4B-B838-0838ACD20360}"/>
              </a:ext>
            </a:extLst>
          </p:cNvPr>
          <p:cNvSpPr txBox="1"/>
          <p:nvPr/>
        </p:nvSpPr>
        <p:spPr>
          <a:xfrm>
            <a:off x="5958468" y="5384720"/>
            <a:ext cx="1457739" cy="530087"/>
          </a:xfrm>
          <a:prstGeom prst="rect">
            <a:avLst/>
          </a:prstGeom>
          <a:noFill/>
        </p:spPr>
        <p:txBody>
          <a:bodyPr wrap="none" rtlCol="0">
            <a:noAutofit/>
          </a:bodyPr>
          <a:lstStyle/>
          <a:p>
            <a:pPr algn="l">
              <a:lnSpc>
                <a:spcPct val="90000"/>
              </a:lnSpc>
              <a:spcBef>
                <a:spcPts val="1000"/>
              </a:spcBef>
            </a:pPr>
            <a:r>
              <a:rPr lang="nl-NL" sz="2400" b="1" dirty="0">
                <a:solidFill>
                  <a:schemeClr val="accent1"/>
                </a:solidFill>
                <a:latin typeface="+mj-lt"/>
                <a:ea typeface="Source Sans Pro" panose="020B0503030403020204" pitchFamily="34" charset="0"/>
              </a:rPr>
              <a:t>uitdaging</a:t>
            </a:r>
          </a:p>
        </p:txBody>
      </p:sp>
      <p:sp>
        <p:nvSpPr>
          <p:cNvPr id="8" name="Tekstvak 7">
            <a:extLst>
              <a:ext uri="{FF2B5EF4-FFF2-40B4-BE49-F238E27FC236}">
                <a16:creationId xmlns:a16="http://schemas.microsoft.com/office/drawing/2014/main" id="{69ED404B-D75D-BA43-8367-46B4D2354D50}"/>
              </a:ext>
            </a:extLst>
          </p:cNvPr>
          <p:cNvSpPr txBox="1"/>
          <p:nvPr/>
        </p:nvSpPr>
        <p:spPr>
          <a:xfrm>
            <a:off x="7223645" y="4756609"/>
            <a:ext cx="1765912" cy="914400"/>
          </a:xfrm>
          <a:prstGeom prst="rect">
            <a:avLst/>
          </a:prstGeom>
          <a:noFill/>
        </p:spPr>
        <p:txBody>
          <a:bodyPr wrap="none" rtlCol="0">
            <a:noAutofit/>
          </a:bodyPr>
          <a:lstStyle/>
          <a:p>
            <a:pPr>
              <a:lnSpc>
                <a:spcPct val="90000"/>
              </a:lnSpc>
              <a:spcBef>
                <a:spcPts val="400"/>
              </a:spcBef>
            </a:pPr>
            <a:r>
              <a:rPr lang="nl-NL" sz="2400" b="1" dirty="0">
                <a:solidFill>
                  <a:schemeClr val="accent1"/>
                </a:solidFill>
                <a:sym typeface="Wingdings" pitchFamily="2" charset="2"/>
              </a:rPr>
              <a:t>vertrouwen, </a:t>
            </a:r>
          </a:p>
          <a:p>
            <a:pPr>
              <a:lnSpc>
                <a:spcPct val="90000"/>
              </a:lnSpc>
              <a:spcBef>
                <a:spcPts val="400"/>
              </a:spcBef>
            </a:pPr>
            <a:r>
              <a:rPr lang="nl-NL" sz="2400" b="1" dirty="0">
                <a:solidFill>
                  <a:schemeClr val="accent1"/>
                </a:solidFill>
                <a:sym typeface="Wingdings" pitchFamily="2" charset="2"/>
              </a:rPr>
              <a:t>verbinding</a:t>
            </a:r>
            <a:endParaRPr lang="nl-NL" sz="2400" dirty="0">
              <a:solidFill>
                <a:schemeClr val="accent1"/>
              </a:solidFill>
              <a:latin typeface="Source Sans Pro" panose="020B0503030403020204" pitchFamily="34" charset="0"/>
              <a:ea typeface="Source Sans Pro" panose="020B0503030403020204" pitchFamily="34" charset="0"/>
            </a:endParaRPr>
          </a:p>
        </p:txBody>
      </p:sp>
      <p:sp>
        <p:nvSpPr>
          <p:cNvPr id="9" name="Tekstvak 8">
            <a:extLst>
              <a:ext uri="{FF2B5EF4-FFF2-40B4-BE49-F238E27FC236}">
                <a16:creationId xmlns:a16="http://schemas.microsoft.com/office/drawing/2014/main" id="{590CEB9D-897C-3146-8E9E-A30E7B17A9BF}"/>
              </a:ext>
            </a:extLst>
          </p:cNvPr>
          <p:cNvSpPr txBox="1"/>
          <p:nvPr/>
        </p:nvSpPr>
        <p:spPr>
          <a:xfrm>
            <a:off x="8391879" y="5618650"/>
            <a:ext cx="2454641" cy="950890"/>
          </a:xfrm>
          <a:prstGeom prst="rect">
            <a:avLst/>
          </a:prstGeom>
          <a:noFill/>
        </p:spPr>
        <p:txBody>
          <a:bodyPr wrap="none" rtlCol="0">
            <a:noAutofit/>
          </a:bodyPr>
          <a:lstStyle/>
          <a:p>
            <a:pPr>
              <a:lnSpc>
                <a:spcPct val="90000"/>
              </a:lnSpc>
              <a:spcBef>
                <a:spcPts val="400"/>
              </a:spcBef>
            </a:pPr>
            <a:r>
              <a:rPr lang="nl-NL" sz="2400" b="1" dirty="0">
                <a:solidFill>
                  <a:schemeClr val="accent1"/>
                </a:solidFill>
                <a:sym typeface="Wingdings" pitchFamily="2" charset="2"/>
              </a:rPr>
              <a:t> bekrachtiging</a:t>
            </a:r>
            <a:endParaRPr lang="nl-NL" sz="2400" dirty="0">
              <a:solidFill>
                <a:schemeClr val="accent1"/>
              </a:solidFill>
              <a:latin typeface="Source Sans Pro" panose="020B0503030403020204" pitchFamily="34" charset="0"/>
              <a:ea typeface="Source Sans Pro" panose="020B0503030403020204" pitchFamily="34" charset="0"/>
            </a:endParaRPr>
          </a:p>
        </p:txBody>
      </p:sp>
      <p:sp>
        <p:nvSpPr>
          <p:cNvPr id="10" name="Tekstvak 9">
            <a:extLst>
              <a:ext uri="{FF2B5EF4-FFF2-40B4-BE49-F238E27FC236}">
                <a16:creationId xmlns:a16="http://schemas.microsoft.com/office/drawing/2014/main" id="{EAC2AE10-26D5-B340-ABD9-21686F959342}"/>
              </a:ext>
            </a:extLst>
          </p:cNvPr>
          <p:cNvSpPr txBox="1"/>
          <p:nvPr/>
        </p:nvSpPr>
        <p:spPr>
          <a:xfrm>
            <a:off x="9972261" y="4719740"/>
            <a:ext cx="2219739" cy="940905"/>
          </a:xfrm>
          <a:prstGeom prst="rect">
            <a:avLst/>
          </a:prstGeom>
          <a:noFill/>
        </p:spPr>
        <p:txBody>
          <a:bodyPr wrap="none" rtlCol="0">
            <a:noAutofit/>
          </a:bodyPr>
          <a:lstStyle/>
          <a:p>
            <a:pPr>
              <a:spcBef>
                <a:spcPts val="400"/>
              </a:spcBef>
            </a:pPr>
            <a:r>
              <a:rPr lang="nl-NL" sz="2400" b="1" dirty="0">
                <a:solidFill>
                  <a:schemeClr val="accent1"/>
                </a:solidFill>
                <a:sym typeface="Wingdings" pitchFamily="2" charset="2"/>
              </a:rPr>
              <a:t>eigen stijl, </a:t>
            </a:r>
          </a:p>
          <a:p>
            <a:pPr>
              <a:spcBef>
                <a:spcPts val="400"/>
              </a:spcBef>
            </a:pPr>
            <a:r>
              <a:rPr lang="nl-NL" sz="2400" b="1" dirty="0">
                <a:solidFill>
                  <a:schemeClr val="accent1"/>
                </a:solidFill>
                <a:sym typeface="Wingdings" pitchFamily="2" charset="2"/>
              </a:rPr>
              <a:t>de lead hebben</a:t>
            </a:r>
            <a:endParaRPr lang="nl-NL" sz="2400" dirty="0">
              <a:solidFill>
                <a:schemeClr val="accent1"/>
              </a:solidFill>
              <a:latin typeface="Source Sans Pro" panose="020B0503030403020204" pitchFamily="34" charset="0"/>
              <a:ea typeface="Source Sans Pro" panose="020B0503030403020204" pitchFamily="34" charset="0"/>
            </a:endParaRPr>
          </a:p>
        </p:txBody>
      </p:sp>
      <p:cxnSp>
        <p:nvCxnSpPr>
          <p:cNvPr id="16" name="Rechte verbindingslijn met pijl 15">
            <a:extLst>
              <a:ext uri="{FF2B5EF4-FFF2-40B4-BE49-F238E27FC236}">
                <a16:creationId xmlns:a16="http://schemas.microsoft.com/office/drawing/2014/main" id="{84542BF3-0517-3E4D-803F-EDCC6DE3ABC8}"/>
              </a:ext>
            </a:extLst>
          </p:cNvPr>
          <p:cNvCxnSpPr>
            <a:endCxn id="4" idx="0"/>
          </p:cNvCxnSpPr>
          <p:nvPr/>
        </p:nvCxnSpPr>
        <p:spPr>
          <a:xfrm flipH="1">
            <a:off x="5558549" y="4108174"/>
            <a:ext cx="683225" cy="676921"/>
          </a:xfrm>
          <a:prstGeom prst="straightConnector1">
            <a:avLst/>
          </a:prstGeom>
          <a:ln w="38100">
            <a:solidFill>
              <a:srgbClr val="FFC015"/>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a:extLst>
              <a:ext uri="{FF2B5EF4-FFF2-40B4-BE49-F238E27FC236}">
                <a16:creationId xmlns:a16="http://schemas.microsoft.com/office/drawing/2014/main" id="{BAB06C62-ED64-D14E-9E83-D6846A37A8A1}"/>
              </a:ext>
            </a:extLst>
          </p:cNvPr>
          <p:cNvCxnSpPr>
            <a:cxnSpLocks/>
          </p:cNvCxnSpPr>
          <p:nvPr/>
        </p:nvCxnSpPr>
        <p:spPr>
          <a:xfrm flipH="1">
            <a:off x="6542510" y="4108174"/>
            <a:ext cx="873697" cy="1276546"/>
          </a:xfrm>
          <a:prstGeom prst="straightConnector1">
            <a:avLst/>
          </a:prstGeom>
          <a:ln w="38100">
            <a:solidFill>
              <a:srgbClr val="FFC01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a:extLst>
              <a:ext uri="{FF2B5EF4-FFF2-40B4-BE49-F238E27FC236}">
                <a16:creationId xmlns:a16="http://schemas.microsoft.com/office/drawing/2014/main" id="{8E3973CF-BD23-B744-AE5D-31BF2E51BAB8}"/>
              </a:ext>
            </a:extLst>
          </p:cNvPr>
          <p:cNvCxnSpPr>
            <a:cxnSpLocks/>
          </p:cNvCxnSpPr>
          <p:nvPr/>
        </p:nvCxnSpPr>
        <p:spPr>
          <a:xfrm flipH="1">
            <a:off x="8000249" y="4139913"/>
            <a:ext cx="433896" cy="668446"/>
          </a:xfrm>
          <a:prstGeom prst="straightConnector1">
            <a:avLst/>
          </a:prstGeom>
          <a:ln w="38100">
            <a:solidFill>
              <a:srgbClr val="FFC015"/>
            </a:solidFill>
            <a:tailEnd type="triangle"/>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a:extLst>
              <a:ext uri="{FF2B5EF4-FFF2-40B4-BE49-F238E27FC236}">
                <a16:creationId xmlns:a16="http://schemas.microsoft.com/office/drawing/2014/main" id="{7CAE51F5-158D-A747-99AE-DFBC5B411D58}"/>
              </a:ext>
            </a:extLst>
          </p:cNvPr>
          <p:cNvCxnSpPr>
            <a:cxnSpLocks/>
          </p:cNvCxnSpPr>
          <p:nvPr/>
        </p:nvCxnSpPr>
        <p:spPr>
          <a:xfrm>
            <a:off x="9452081" y="4258759"/>
            <a:ext cx="1" cy="1362882"/>
          </a:xfrm>
          <a:prstGeom prst="straightConnector1">
            <a:avLst/>
          </a:prstGeom>
          <a:ln w="38100">
            <a:solidFill>
              <a:srgbClr val="FFC015"/>
            </a:solidFill>
            <a:tailEnd type="triangle"/>
          </a:ln>
        </p:spPr>
        <p:style>
          <a:lnRef idx="1">
            <a:schemeClr val="accent1"/>
          </a:lnRef>
          <a:fillRef idx="0">
            <a:schemeClr val="accent1"/>
          </a:fillRef>
          <a:effectRef idx="0">
            <a:schemeClr val="accent1"/>
          </a:effectRef>
          <a:fontRef idx="minor">
            <a:schemeClr val="tx1"/>
          </a:fontRef>
        </p:style>
      </p:cxnSp>
      <p:cxnSp>
        <p:nvCxnSpPr>
          <p:cNvPr id="28" name="Rechte verbindingslijn met pijl 27">
            <a:extLst>
              <a:ext uri="{FF2B5EF4-FFF2-40B4-BE49-F238E27FC236}">
                <a16:creationId xmlns:a16="http://schemas.microsoft.com/office/drawing/2014/main" id="{5F57545A-65A4-F44B-BDAB-C5883F07DDD2}"/>
              </a:ext>
            </a:extLst>
          </p:cNvPr>
          <p:cNvCxnSpPr>
            <a:cxnSpLocks/>
          </p:cNvCxnSpPr>
          <p:nvPr/>
        </p:nvCxnSpPr>
        <p:spPr>
          <a:xfrm>
            <a:off x="10513950" y="4139913"/>
            <a:ext cx="1" cy="668446"/>
          </a:xfrm>
          <a:prstGeom prst="straightConnector1">
            <a:avLst/>
          </a:prstGeom>
          <a:ln w="38100">
            <a:solidFill>
              <a:srgbClr val="FFC01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408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A921F5-32F0-334B-9175-F269C1A92611}"/>
              </a:ext>
            </a:extLst>
          </p:cNvPr>
          <p:cNvSpPr>
            <a:spLocks noGrp="1"/>
          </p:cNvSpPr>
          <p:nvPr>
            <p:ph type="title"/>
          </p:nvPr>
        </p:nvSpPr>
        <p:spPr>
          <a:xfrm>
            <a:off x="0" y="134880"/>
            <a:ext cx="12192000" cy="5969891"/>
          </a:xfrm>
        </p:spPr>
        <p:txBody>
          <a:bodyPr>
            <a:normAutofit/>
          </a:bodyPr>
          <a:lstStyle/>
          <a:p>
            <a:r>
              <a:rPr lang="nl-NL" sz="4000" dirty="0"/>
              <a:t>Wat zijn voor jou belangrijke behoeften</a:t>
            </a:r>
            <a:br>
              <a:rPr lang="nl-NL" sz="4000" dirty="0"/>
            </a:br>
            <a:r>
              <a:rPr lang="nl-NL" sz="4000" dirty="0"/>
              <a:t> in je werk? </a:t>
            </a:r>
            <a:br>
              <a:rPr lang="nl-NL" sz="4000" dirty="0"/>
            </a:br>
            <a:br>
              <a:rPr lang="nl-NL" sz="4000" dirty="0"/>
            </a:br>
            <a:r>
              <a:rPr lang="nl-NL" sz="4000" dirty="0"/>
              <a:t>En komen die voldoende tot hun recht?</a:t>
            </a:r>
          </a:p>
        </p:txBody>
      </p:sp>
    </p:spTree>
    <p:extLst>
      <p:ext uri="{BB962C8B-B14F-4D97-AF65-F5344CB8AC3E}">
        <p14:creationId xmlns:p14="http://schemas.microsoft.com/office/powerpoint/2010/main" val="130294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5B10ED3-6047-F64B-A8DB-CB2B5460FC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2412" y="-25306"/>
            <a:ext cx="12721889" cy="7223125"/>
          </a:xfrm>
          <a:prstGeom prst="rect">
            <a:avLst/>
          </a:prstGeom>
          <a:solidFill>
            <a:srgbClr val="00A195"/>
          </a:solidFill>
        </p:spPr>
      </p:pic>
      <p:pic>
        <p:nvPicPr>
          <p:cNvPr id="5" name="Tijdelijke aanduiding voor inhoud 4">
            <a:extLst>
              <a:ext uri="{FF2B5EF4-FFF2-40B4-BE49-F238E27FC236}">
                <a16:creationId xmlns:a16="http://schemas.microsoft.com/office/drawing/2014/main" id="{EB55C5BE-08F6-6240-B0C8-6F73A1A27A9E}"/>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3779379" y="2652590"/>
            <a:ext cx="4373217" cy="1166191"/>
          </a:xfrm>
          <a:solidFill>
            <a:srgbClr val="00A195"/>
          </a:solidFill>
        </p:spPr>
      </p:pic>
      <p:sp>
        <p:nvSpPr>
          <p:cNvPr id="26" name="Toelichting met afgeronde rechthoek 25">
            <a:extLst>
              <a:ext uri="{FF2B5EF4-FFF2-40B4-BE49-F238E27FC236}">
                <a16:creationId xmlns:a16="http://schemas.microsoft.com/office/drawing/2014/main" id="{F5657CD0-2D7E-0E4A-B867-ED4787CD0446}"/>
              </a:ext>
            </a:extLst>
          </p:cNvPr>
          <p:cNvSpPr/>
          <p:nvPr/>
        </p:nvSpPr>
        <p:spPr>
          <a:xfrm>
            <a:off x="2899954" y="360126"/>
            <a:ext cx="3435532" cy="1558903"/>
          </a:xfrm>
          <a:prstGeom prst="wedgeRoundRectCallout">
            <a:avLst>
              <a:gd name="adj1" fmla="val -33211"/>
              <a:gd name="adj2" fmla="val 63515"/>
              <a:gd name="adj3" fmla="val 16667"/>
            </a:avLst>
          </a:prstGeom>
          <a:solidFill>
            <a:srgbClr val="00A1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708DB57F-FDD0-4942-8829-515403DF41ED}"/>
              </a:ext>
            </a:extLst>
          </p:cNvPr>
          <p:cNvSpPr txBox="1"/>
          <p:nvPr/>
        </p:nvSpPr>
        <p:spPr>
          <a:xfrm>
            <a:off x="3063257" y="480783"/>
            <a:ext cx="3095276" cy="1323439"/>
          </a:xfrm>
          <a:prstGeom prst="rect">
            <a:avLst/>
          </a:prstGeom>
          <a:solidFill>
            <a:srgbClr val="00A195"/>
          </a:solidFill>
        </p:spPr>
        <p:txBody>
          <a:bodyPr wrap="square" rtlCol="0">
            <a:spAutoFit/>
          </a:bodyPr>
          <a:lstStyle/>
          <a:p>
            <a:r>
              <a:rPr lang="nl-NL" sz="2000" b="1" dirty="0">
                <a:solidFill>
                  <a:schemeClr val="bg1"/>
                </a:solidFill>
              </a:rPr>
              <a:t>Mij verbonden voelen met anderen, met anderen lachen, mij begrepen voelen, een ander helpen</a:t>
            </a:r>
          </a:p>
        </p:txBody>
      </p:sp>
      <p:sp>
        <p:nvSpPr>
          <p:cNvPr id="29" name="Toelichting met afgeronde rechthoek 28">
            <a:extLst>
              <a:ext uri="{FF2B5EF4-FFF2-40B4-BE49-F238E27FC236}">
                <a16:creationId xmlns:a16="http://schemas.microsoft.com/office/drawing/2014/main" id="{0E384504-7AB3-4E40-94E2-625C2A0F0793}"/>
              </a:ext>
            </a:extLst>
          </p:cNvPr>
          <p:cNvSpPr/>
          <p:nvPr/>
        </p:nvSpPr>
        <p:spPr>
          <a:xfrm>
            <a:off x="8360260" y="127176"/>
            <a:ext cx="3165442" cy="1583058"/>
          </a:xfrm>
          <a:prstGeom prst="wedgeRoundRectCallout">
            <a:avLst>
              <a:gd name="adj1" fmla="val -32981"/>
              <a:gd name="adj2" fmla="val 60497"/>
              <a:gd name="adj3" fmla="val 16667"/>
            </a:avLst>
          </a:prstGeom>
          <a:solidFill>
            <a:srgbClr val="00A1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kstvak 13">
            <a:extLst>
              <a:ext uri="{FF2B5EF4-FFF2-40B4-BE49-F238E27FC236}">
                <a16:creationId xmlns:a16="http://schemas.microsoft.com/office/drawing/2014/main" id="{28000AB5-E176-0844-8654-CCA49D80B65A}"/>
              </a:ext>
            </a:extLst>
          </p:cNvPr>
          <p:cNvSpPr txBox="1"/>
          <p:nvPr/>
        </p:nvSpPr>
        <p:spPr>
          <a:xfrm>
            <a:off x="8445733" y="243967"/>
            <a:ext cx="3044789" cy="1323439"/>
          </a:xfrm>
          <a:prstGeom prst="rect">
            <a:avLst/>
          </a:prstGeom>
          <a:solidFill>
            <a:srgbClr val="00A195"/>
          </a:solidFill>
          <a:ln>
            <a:noFill/>
          </a:ln>
        </p:spPr>
        <p:txBody>
          <a:bodyPr wrap="square" rtlCol="0">
            <a:spAutoFit/>
          </a:bodyPr>
          <a:lstStyle/>
          <a:p>
            <a:r>
              <a:rPr lang="nl-NL" sz="2000" b="1" dirty="0">
                <a:solidFill>
                  <a:schemeClr val="bg1"/>
                </a:solidFill>
              </a:rPr>
              <a:t>Gezondheid, tijd voor gezin en familie, dat zij ook gezond zijn. gewaardeerd voelen, waardering geven</a:t>
            </a:r>
          </a:p>
        </p:txBody>
      </p:sp>
      <p:sp>
        <p:nvSpPr>
          <p:cNvPr id="30" name="Toelichting met afgeronde rechthoek 29">
            <a:extLst>
              <a:ext uri="{FF2B5EF4-FFF2-40B4-BE49-F238E27FC236}">
                <a16:creationId xmlns:a16="http://schemas.microsoft.com/office/drawing/2014/main" id="{8C0A5D01-72ED-EA40-BEA5-0FDD0B8E5FC1}"/>
              </a:ext>
            </a:extLst>
          </p:cNvPr>
          <p:cNvSpPr/>
          <p:nvPr/>
        </p:nvSpPr>
        <p:spPr>
          <a:xfrm>
            <a:off x="4547511" y="2073757"/>
            <a:ext cx="4350848" cy="400110"/>
          </a:xfrm>
          <a:prstGeom prst="wedgeRoundRectCallout">
            <a:avLst>
              <a:gd name="adj1" fmla="val -54338"/>
              <a:gd name="adj2" fmla="val 32691"/>
              <a:gd name="adj3" fmla="val 16667"/>
            </a:avLst>
          </a:prstGeom>
          <a:solidFill>
            <a:srgbClr val="00A1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kstvak 17">
            <a:extLst>
              <a:ext uri="{FF2B5EF4-FFF2-40B4-BE49-F238E27FC236}">
                <a16:creationId xmlns:a16="http://schemas.microsoft.com/office/drawing/2014/main" id="{D6C1712C-3FAE-7942-A6E3-742C6C37CB4C}"/>
              </a:ext>
            </a:extLst>
          </p:cNvPr>
          <p:cNvSpPr txBox="1"/>
          <p:nvPr/>
        </p:nvSpPr>
        <p:spPr>
          <a:xfrm>
            <a:off x="4638454" y="2073757"/>
            <a:ext cx="4168962" cy="400110"/>
          </a:xfrm>
          <a:prstGeom prst="rect">
            <a:avLst/>
          </a:prstGeom>
          <a:solidFill>
            <a:srgbClr val="00A195"/>
          </a:solidFill>
          <a:ln>
            <a:noFill/>
          </a:ln>
        </p:spPr>
        <p:txBody>
          <a:bodyPr wrap="none" rtlCol="0">
            <a:spAutoFit/>
          </a:bodyPr>
          <a:lstStyle/>
          <a:p>
            <a:r>
              <a:rPr lang="nl-NL" sz="2000" b="1" dirty="0">
                <a:solidFill>
                  <a:schemeClr val="bg1"/>
                </a:solidFill>
              </a:rPr>
              <a:t>Zeggenschap over keuzes in het leven</a:t>
            </a:r>
          </a:p>
        </p:txBody>
      </p:sp>
      <p:sp>
        <p:nvSpPr>
          <p:cNvPr id="31" name="Toelichting met afgeronde rechthoek 30">
            <a:extLst>
              <a:ext uri="{FF2B5EF4-FFF2-40B4-BE49-F238E27FC236}">
                <a16:creationId xmlns:a16="http://schemas.microsoft.com/office/drawing/2014/main" id="{38DAC80F-E425-6944-BBA4-099A9870B803}"/>
              </a:ext>
            </a:extLst>
          </p:cNvPr>
          <p:cNvSpPr/>
          <p:nvPr/>
        </p:nvSpPr>
        <p:spPr>
          <a:xfrm>
            <a:off x="278292" y="3782662"/>
            <a:ext cx="1946793" cy="1211887"/>
          </a:xfrm>
          <a:prstGeom prst="wedgeRoundRectCallout">
            <a:avLst>
              <a:gd name="adj1" fmla="val 77713"/>
              <a:gd name="adj2" fmla="val -47827"/>
              <a:gd name="adj3" fmla="val 16667"/>
            </a:avLst>
          </a:prstGeom>
          <a:solidFill>
            <a:srgbClr val="00A1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kstvak 20">
            <a:extLst>
              <a:ext uri="{FF2B5EF4-FFF2-40B4-BE49-F238E27FC236}">
                <a16:creationId xmlns:a16="http://schemas.microsoft.com/office/drawing/2014/main" id="{6ED6E89D-E3D3-0C40-B0C9-F289B9DC4EBB}"/>
              </a:ext>
            </a:extLst>
          </p:cNvPr>
          <p:cNvSpPr txBox="1"/>
          <p:nvPr/>
        </p:nvSpPr>
        <p:spPr>
          <a:xfrm>
            <a:off x="408303" y="3863411"/>
            <a:ext cx="1671305" cy="1015663"/>
          </a:xfrm>
          <a:prstGeom prst="rect">
            <a:avLst/>
          </a:prstGeom>
          <a:solidFill>
            <a:srgbClr val="00A195"/>
          </a:solidFill>
          <a:ln>
            <a:noFill/>
          </a:ln>
        </p:spPr>
        <p:txBody>
          <a:bodyPr wrap="square" rtlCol="0">
            <a:spAutoFit/>
          </a:bodyPr>
          <a:lstStyle/>
          <a:p>
            <a:r>
              <a:rPr lang="nl-NL" sz="2000" b="1" dirty="0">
                <a:solidFill>
                  <a:schemeClr val="bg1"/>
                </a:solidFill>
              </a:rPr>
              <a:t>Meegenieten </a:t>
            </a:r>
          </a:p>
          <a:p>
            <a:r>
              <a:rPr lang="nl-NL" sz="2000" b="1" dirty="0">
                <a:solidFill>
                  <a:schemeClr val="bg1"/>
                </a:solidFill>
              </a:rPr>
              <a:t>als jullie op vakantie gaan</a:t>
            </a:r>
          </a:p>
        </p:txBody>
      </p:sp>
      <p:sp>
        <p:nvSpPr>
          <p:cNvPr id="33" name="Toelichting met afgeronde rechthoek 32">
            <a:extLst>
              <a:ext uri="{FF2B5EF4-FFF2-40B4-BE49-F238E27FC236}">
                <a16:creationId xmlns:a16="http://schemas.microsoft.com/office/drawing/2014/main" id="{7875ABB9-EDC2-304F-AF3F-C9C45185CC90}"/>
              </a:ext>
            </a:extLst>
          </p:cNvPr>
          <p:cNvSpPr/>
          <p:nvPr/>
        </p:nvSpPr>
        <p:spPr>
          <a:xfrm>
            <a:off x="4320480" y="3732604"/>
            <a:ext cx="4258281" cy="1841048"/>
          </a:xfrm>
          <a:prstGeom prst="wedgeRoundRectCallout">
            <a:avLst>
              <a:gd name="adj1" fmla="val 17680"/>
              <a:gd name="adj2" fmla="val -53831"/>
              <a:gd name="adj3" fmla="val 16667"/>
            </a:avLst>
          </a:prstGeom>
          <a:solidFill>
            <a:srgbClr val="00A1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08E041AD-B9CF-0745-ACAD-8AA82B5A5BDC}"/>
              </a:ext>
            </a:extLst>
          </p:cNvPr>
          <p:cNvSpPr txBox="1"/>
          <p:nvPr/>
        </p:nvSpPr>
        <p:spPr>
          <a:xfrm>
            <a:off x="4462815" y="3874103"/>
            <a:ext cx="3938768" cy="1631216"/>
          </a:xfrm>
          <a:prstGeom prst="rect">
            <a:avLst/>
          </a:prstGeom>
          <a:solidFill>
            <a:srgbClr val="00A195"/>
          </a:solidFill>
          <a:ln>
            <a:noFill/>
          </a:ln>
        </p:spPr>
        <p:txBody>
          <a:bodyPr wrap="square" rtlCol="0">
            <a:spAutoFit/>
          </a:bodyPr>
          <a:lstStyle/>
          <a:p>
            <a:r>
              <a:rPr lang="nl-NL" sz="2000" b="1" dirty="0">
                <a:solidFill>
                  <a:schemeClr val="bg1"/>
                </a:solidFill>
              </a:rPr>
              <a:t>Liefde, goede gezondheid, </a:t>
            </a:r>
          </a:p>
          <a:p>
            <a:r>
              <a:rPr lang="nl-NL" sz="2000" b="1" dirty="0">
                <a:solidFill>
                  <a:schemeClr val="bg1"/>
                </a:solidFill>
              </a:rPr>
              <a:t>betrokken relatie/warme band met ons gezin, familie en vrienden, humor/plezier, mooie omgeving, aandacht en nuttig zijn</a:t>
            </a:r>
          </a:p>
        </p:txBody>
      </p:sp>
      <p:sp>
        <p:nvSpPr>
          <p:cNvPr id="34" name="Toelichting met afgeronde rechthoek 33">
            <a:extLst>
              <a:ext uri="{FF2B5EF4-FFF2-40B4-BE49-F238E27FC236}">
                <a16:creationId xmlns:a16="http://schemas.microsoft.com/office/drawing/2014/main" id="{336EA690-F21E-984A-B41C-794AE18DEB4A}"/>
              </a:ext>
            </a:extLst>
          </p:cNvPr>
          <p:cNvSpPr/>
          <p:nvPr/>
        </p:nvSpPr>
        <p:spPr>
          <a:xfrm>
            <a:off x="9985182" y="1919029"/>
            <a:ext cx="2096317" cy="1412000"/>
          </a:xfrm>
          <a:prstGeom prst="wedgeRoundRectCallout">
            <a:avLst>
              <a:gd name="adj1" fmla="val -61101"/>
              <a:gd name="adj2" fmla="val -9303"/>
              <a:gd name="adj3" fmla="val 16667"/>
            </a:avLst>
          </a:prstGeom>
          <a:solidFill>
            <a:srgbClr val="00A1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kstvak 19">
            <a:extLst>
              <a:ext uri="{FF2B5EF4-FFF2-40B4-BE49-F238E27FC236}">
                <a16:creationId xmlns:a16="http://schemas.microsoft.com/office/drawing/2014/main" id="{7A9AFC1D-90E7-4148-B889-27EEAD68EC4A}"/>
              </a:ext>
            </a:extLst>
          </p:cNvPr>
          <p:cNvSpPr txBox="1"/>
          <p:nvPr/>
        </p:nvSpPr>
        <p:spPr>
          <a:xfrm>
            <a:off x="10076126" y="2097563"/>
            <a:ext cx="1877776" cy="1015663"/>
          </a:xfrm>
          <a:prstGeom prst="rect">
            <a:avLst/>
          </a:prstGeom>
          <a:solidFill>
            <a:srgbClr val="00A195"/>
          </a:solidFill>
          <a:ln>
            <a:noFill/>
          </a:ln>
        </p:spPr>
        <p:txBody>
          <a:bodyPr wrap="square" rtlCol="0">
            <a:spAutoFit/>
          </a:bodyPr>
          <a:lstStyle/>
          <a:p>
            <a:r>
              <a:rPr lang="nl-NL" sz="2000" b="1" dirty="0">
                <a:solidFill>
                  <a:schemeClr val="bg1"/>
                </a:solidFill>
              </a:rPr>
              <a:t>Gezondheid, humor, liefde, vrijheid, bier </a:t>
            </a:r>
            <a:r>
              <a:rPr lang="nl-NL" sz="2000" b="1" dirty="0">
                <a:solidFill>
                  <a:schemeClr val="bg1"/>
                </a:solidFill>
                <a:sym typeface="Wingdings" pitchFamily="2" charset="2"/>
              </a:rPr>
              <a:t></a:t>
            </a:r>
            <a:endParaRPr lang="nl-NL" sz="2000" b="1" dirty="0">
              <a:solidFill>
                <a:schemeClr val="bg1"/>
              </a:solidFill>
            </a:endParaRPr>
          </a:p>
        </p:txBody>
      </p:sp>
      <p:sp>
        <p:nvSpPr>
          <p:cNvPr id="35" name="Toelichting met afgeronde rechthoek 34">
            <a:extLst>
              <a:ext uri="{FF2B5EF4-FFF2-40B4-BE49-F238E27FC236}">
                <a16:creationId xmlns:a16="http://schemas.microsoft.com/office/drawing/2014/main" id="{693DAC2B-72C3-DE49-8DD4-8B0606506007}"/>
              </a:ext>
            </a:extLst>
          </p:cNvPr>
          <p:cNvSpPr/>
          <p:nvPr/>
        </p:nvSpPr>
        <p:spPr>
          <a:xfrm>
            <a:off x="9880025" y="4199131"/>
            <a:ext cx="2155459" cy="1118824"/>
          </a:xfrm>
          <a:prstGeom prst="wedgeRoundRectCallout">
            <a:avLst>
              <a:gd name="adj1" fmla="val -61562"/>
              <a:gd name="adj2" fmla="val 11963"/>
              <a:gd name="adj3" fmla="val 16667"/>
            </a:avLst>
          </a:prstGeom>
          <a:solidFill>
            <a:srgbClr val="00A1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7A5CB4BA-4D18-E14B-A779-C83ACEF0CB78}"/>
              </a:ext>
            </a:extLst>
          </p:cNvPr>
          <p:cNvSpPr txBox="1"/>
          <p:nvPr/>
        </p:nvSpPr>
        <p:spPr>
          <a:xfrm>
            <a:off x="10047645" y="4252099"/>
            <a:ext cx="1881437" cy="1015663"/>
          </a:xfrm>
          <a:prstGeom prst="rect">
            <a:avLst/>
          </a:prstGeom>
          <a:solidFill>
            <a:srgbClr val="00A195"/>
          </a:solidFill>
          <a:ln>
            <a:noFill/>
          </a:ln>
        </p:spPr>
        <p:txBody>
          <a:bodyPr wrap="square" rtlCol="0">
            <a:spAutoFit/>
          </a:bodyPr>
          <a:lstStyle/>
          <a:p>
            <a:r>
              <a:rPr lang="nl-NL" sz="2000" b="1" dirty="0">
                <a:solidFill>
                  <a:schemeClr val="bg1"/>
                </a:solidFill>
              </a:rPr>
              <a:t>Verbondenheid, vrijheid, rust gezondheid</a:t>
            </a:r>
          </a:p>
        </p:txBody>
      </p:sp>
      <p:sp>
        <p:nvSpPr>
          <p:cNvPr id="36" name="Toelichting met afgeronde rechthoek 35">
            <a:extLst>
              <a:ext uri="{FF2B5EF4-FFF2-40B4-BE49-F238E27FC236}">
                <a16:creationId xmlns:a16="http://schemas.microsoft.com/office/drawing/2014/main" id="{F2D44538-A07C-C844-BEFF-1AEC525F1572}"/>
              </a:ext>
            </a:extLst>
          </p:cNvPr>
          <p:cNvSpPr/>
          <p:nvPr/>
        </p:nvSpPr>
        <p:spPr>
          <a:xfrm>
            <a:off x="7761738" y="5739176"/>
            <a:ext cx="3393942" cy="1118824"/>
          </a:xfrm>
          <a:prstGeom prst="wedgeRoundRectCallout">
            <a:avLst>
              <a:gd name="adj1" fmla="val -55162"/>
              <a:gd name="adj2" fmla="val -29889"/>
              <a:gd name="adj3" fmla="val 16667"/>
            </a:avLst>
          </a:prstGeom>
          <a:solidFill>
            <a:srgbClr val="00A1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kstvak 16">
            <a:extLst>
              <a:ext uri="{FF2B5EF4-FFF2-40B4-BE49-F238E27FC236}">
                <a16:creationId xmlns:a16="http://schemas.microsoft.com/office/drawing/2014/main" id="{16BF29F7-0C32-BC41-89E3-E21B007EC2E7}"/>
              </a:ext>
            </a:extLst>
          </p:cNvPr>
          <p:cNvSpPr txBox="1"/>
          <p:nvPr/>
        </p:nvSpPr>
        <p:spPr>
          <a:xfrm>
            <a:off x="7838461" y="5786529"/>
            <a:ext cx="3135363" cy="1015663"/>
          </a:xfrm>
          <a:prstGeom prst="rect">
            <a:avLst/>
          </a:prstGeom>
          <a:solidFill>
            <a:srgbClr val="00A195"/>
          </a:solidFill>
          <a:ln>
            <a:noFill/>
          </a:ln>
        </p:spPr>
        <p:txBody>
          <a:bodyPr wrap="square" rtlCol="0">
            <a:spAutoFit/>
          </a:bodyPr>
          <a:lstStyle/>
          <a:p>
            <a:r>
              <a:rPr lang="nl-NL" sz="2000" b="1" dirty="0">
                <a:solidFill>
                  <a:schemeClr val="bg1"/>
                </a:solidFill>
              </a:rPr>
              <a:t>Integriteit, solidariteit, veerkracht, plezier, vernieuwing en dapperheid</a:t>
            </a:r>
          </a:p>
        </p:txBody>
      </p:sp>
      <p:sp>
        <p:nvSpPr>
          <p:cNvPr id="37" name="Toelichting met afgeronde rechthoek 36">
            <a:extLst>
              <a:ext uri="{FF2B5EF4-FFF2-40B4-BE49-F238E27FC236}">
                <a16:creationId xmlns:a16="http://schemas.microsoft.com/office/drawing/2014/main" id="{F9A43449-FC29-D44C-96D4-9B260F36775E}"/>
              </a:ext>
            </a:extLst>
          </p:cNvPr>
          <p:cNvSpPr/>
          <p:nvPr/>
        </p:nvSpPr>
        <p:spPr>
          <a:xfrm>
            <a:off x="1551876" y="5423744"/>
            <a:ext cx="2801665" cy="1196325"/>
          </a:xfrm>
          <a:prstGeom prst="wedgeRoundRectCallout">
            <a:avLst>
              <a:gd name="adj1" fmla="val 30432"/>
              <a:gd name="adj2" fmla="val -74003"/>
              <a:gd name="adj3" fmla="val 16667"/>
            </a:avLst>
          </a:prstGeom>
          <a:solidFill>
            <a:srgbClr val="00A1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kstvak 15">
            <a:extLst>
              <a:ext uri="{FF2B5EF4-FFF2-40B4-BE49-F238E27FC236}">
                <a16:creationId xmlns:a16="http://schemas.microsoft.com/office/drawing/2014/main" id="{413FEE00-F3EF-2248-A90F-7C0D09844617}"/>
              </a:ext>
            </a:extLst>
          </p:cNvPr>
          <p:cNvSpPr txBox="1"/>
          <p:nvPr/>
        </p:nvSpPr>
        <p:spPr>
          <a:xfrm>
            <a:off x="1649032" y="5482211"/>
            <a:ext cx="2671448" cy="1015663"/>
          </a:xfrm>
          <a:prstGeom prst="rect">
            <a:avLst/>
          </a:prstGeom>
          <a:solidFill>
            <a:srgbClr val="00A195"/>
          </a:solidFill>
          <a:ln>
            <a:noFill/>
          </a:ln>
        </p:spPr>
        <p:txBody>
          <a:bodyPr wrap="square" rtlCol="0">
            <a:spAutoFit/>
          </a:bodyPr>
          <a:lstStyle/>
          <a:p>
            <a:r>
              <a:rPr lang="nl-NL" sz="2000" b="1" dirty="0">
                <a:solidFill>
                  <a:schemeClr val="bg1"/>
                </a:solidFill>
              </a:rPr>
              <a:t>Rust, acceptatie, in het hier en nu, gelukkig zijn in het moment</a:t>
            </a:r>
          </a:p>
        </p:txBody>
      </p:sp>
      <p:sp>
        <p:nvSpPr>
          <p:cNvPr id="40" name="Toelichting met afgeronde rechthoek 39">
            <a:extLst>
              <a:ext uri="{FF2B5EF4-FFF2-40B4-BE49-F238E27FC236}">
                <a16:creationId xmlns:a16="http://schemas.microsoft.com/office/drawing/2014/main" id="{BC4AE40D-DC6C-2F43-9CBA-BFD6F0E46275}"/>
              </a:ext>
            </a:extLst>
          </p:cNvPr>
          <p:cNvSpPr/>
          <p:nvPr/>
        </p:nvSpPr>
        <p:spPr>
          <a:xfrm>
            <a:off x="124962" y="569842"/>
            <a:ext cx="2489962" cy="2238671"/>
          </a:xfrm>
          <a:prstGeom prst="wedgeRoundRectCallout">
            <a:avLst>
              <a:gd name="adj1" fmla="val -20833"/>
              <a:gd name="adj2" fmla="val 57492"/>
              <a:gd name="adj3" fmla="val 16667"/>
            </a:avLst>
          </a:prstGeom>
          <a:solidFill>
            <a:srgbClr val="00A1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Tekstvak 38">
            <a:extLst>
              <a:ext uri="{FF2B5EF4-FFF2-40B4-BE49-F238E27FC236}">
                <a16:creationId xmlns:a16="http://schemas.microsoft.com/office/drawing/2014/main" id="{E215A892-AEB2-804F-8458-DECBD5F1A5C9}"/>
              </a:ext>
            </a:extLst>
          </p:cNvPr>
          <p:cNvSpPr txBox="1"/>
          <p:nvPr/>
        </p:nvSpPr>
        <p:spPr>
          <a:xfrm>
            <a:off x="318048" y="666206"/>
            <a:ext cx="2196039" cy="1944925"/>
          </a:xfrm>
          <a:prstGeom prst="rect">
            <a:avLst/>
          </a:prstGeom>
          <a:solidFill>
            <a:srgbClr val="00A195"/>
          </a:solidFill>
        </p:spPr>
        <p:txBody>
          <a:bodyPr wrap="square" rtlCol="0">
            <a:spAutoFit/>
          </a:bodyPr>
          <a:lstStyle/>
          <a:p>
            <a:r>
              <a:rPr lang="nl-NL" sz="2000" b="1" dirty="0">
                <a:solidFill>
                  <a:schemeClr val="bg1"/>
                </a:solidFill>
              </a:rPr>
              <a:t>Lekker in je vel zitten, prettige uitdagingen, delen met je geliefden, veiligheid, je thuis voelen, vrijheid</a:t>
            </a:r>
          </a:p>
        </p:txBody>
      </p:sp>
    </p:spTree>
    <p:extLst>
      <p:ext uri="{BB962C8B-B14F-4D97-AF65-F5344CB8AC3E}">
        <p14:creationId xmlns:p14="http://schemas.microsoft.com/office/powerpoint/2010/main" val="73060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1B1D14-9274-EF4E-AD64-B316E9B80249}"/>
              </a:ext>
            </a:extLst>
          </p:cNvPr>
          <p:cNvSpPr>
            <a:spLocks noGrp="1"/>
          </p:cNvSpPr>
          <p:nvPr>
            <p:ph type="title"/>
          </p:nvPr>
        </p:nvSpPr>
        <p:spPr/>
        <p:txBody>
          <a:bodyPr>
            <a:normAutofit/>
          </a:bodyPr>
          <a:lstStyle/>
          <a:p>
            <a:r>
              <a:rPr lang="nl-NL" sz="4000" dirty="0"/>
              <a:t>Heb je zelf een positieve ervaring met kwetsbaarheid tonen?</a:t>
            </a:r>
          </a:p>
        </p:txBody>
      </p:sp>
    </p:spTree>
    <p:extLst>
      <p:ext uri="{BB962C8B-B14F-4D97-AF65-F5344CB8AC3E}">
        <p14:creationId xmlns:p14="http://schemas.microsoft.com/office/powerpoint/2010/main" val="64729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438C18-2F8F-9C43-B224-63845C9FD270}"/>
              </a:ext>
            </a:extLst>
          </p:cNvPr>
          <p:cNvSpPr>
            <a:spLocks noGrp="1"/>
          </p:cNvSpPr>
          <p:nvPr>
            <p:ph type="title"/>
          </p:nvPr>
        </p:nvSpPr>
        <p:spPr>
          <a:xfrm>
            <a:off x="472103" y="388910"/>
            <a:ext cx="11087293" cy="533400"/>
          </a:xfrm>
        </p:spPr>
        <p:txBody>
          <a:bodyPr/>
          <a:lstStyle/>
          <a:p>
            <a:r>
              <a:rPr lang="nl-NL" b="1" dirty="0"/>
              <a:t>Kwetsbaarheid als manager</a:t>
            </a:r>
          </a:p>
        </p:txBody>
      </p:sp>
      <p:sp>
        <p:nvSpPr>
          <p:cNvPr id="3" name="Tijdelijke aanduiding voor inhoud 2">
            <a:extLst>
              <a:ext uri="{FF2B5EF4-FFF2-40B4-BE49-F238E27FC236}">
                <a16:creationId xmlns:a16="http://schemas.microsoft.com/office/drawing/2014/main" id="{745F61A2-D29C-BD4E-9865-A991AB0DD639}"/>
              </a:ext>
            </a:extLst>
          </p:cNvPr>
          <p:cNvSpPr>
            <a:spLocks noGrp="1"/>
          </p:cNvSpPr>
          <p:nvPr>
            <p:ph idx="1"/>
          </p:nvPr>
        </p:nvSpPr>
        <p:spPr>
          <a:xfrm>
            <a:off x="541112" y="1449239"/>
            <a:ext cx="8792668" cy="5581289"/>
          </a:xfrm>
        </p:spPr>
        <p:txBody>
          <a:bodyPr/>
          <a:lstStyle/>
          <a:p>
            <a:pPr marL="0" indent="0">
              <a:buNone/>
            </a:pPr>
            <a:r>
              <a:rPr lang="nl-NL" sz="3200" b="1" dirty="0">
                <a:sym typeface="Wingdings" pitchFamily="2" charset="2"/>
              </a:rPr>
              <a:t>Vertrouwen op en in je mensen</a:t>
            </a:r>
          </a:p>
          <a:p>
            <a:pPr marL="0" indent="0">
              <a:buNone/>
            </a:pPr>
            <a:r>
              <a:rPr lang="nl-NL" sz="3200" b="1" dirty="0">
                <a:sym typeface="Wingdings" pitchFamily="2" charset="2"/>
              </a:rPr>
              <a:t>Dingen aan hen overlaten, de lead geven</a:t>
            </a:r>
          </a:p>
          <a:p>
            <a:pPr marL="0" indent="0">
              <a:lnSpc>
                <a:spcPct val="100000"/>
              </a:lnSpc>
              <a:buNone/>
            </a:pPr>
            <a:r>
              <a:rPr lang="nl-NL" sz="3200" b="1" dirty="0">
                <a:solidFill>
                  <a:schemeClr val="accent1"/>
                </a:solidFill>
              </a:rPr>
              <a:t>Voorleven</a:t>
            </a:r>
          </a:p>
          <a:p>
            <a:pPr marL="0" indent="0">
              <a:lnSpc>
                <a:spcPct val="100000"/>
              </a:lnSpc>
              <a:buNone/>
            </a:pPr>
            <a:endParaRPr lang="nl-NL" sz="3200" b="1" dirty="0"/>
          </a:p>
          <a:p>
            <a:pPr marL="0" indent="0">
              <a:lnSpc>
                <a:spcPct val="100000"/>
              </a:lnSpc>
              <a:buNone/>
            </a:pPr>
            <a:r>
              <a:rPr lang="nl-NL" sz="3200" b="1" dirty="0">
                <a:solidFill>
                  <a:schemeClr val="accent1"/>
                </a:solidFill>
              </a:rPr>
              <a:t> </a:t>
            </a:r>
          </a:p>
          <a:p>
            <a:pPr marL="0" indent="0">
              <a:lnSpc>
                <a:spcPct val="100000"/>
              </a:lnSpc>
              <a:buNone/>
            </a:pPr>
            <a:r>
              <a:rPr lang="nl-NL" sz="3200" b="1" dirty="0">
                <a:solidFill>
                  <a:schemeClr val="accent1"/>
                </a:solidFill>
              </a:rPr>
              <a:t>Wanneer zelf voor het laatst kwetsbaar geweest?</a:t>
            </a:r>
          </a:p>
          <a:p>
            <a:pPr>
              <a:lnSpc>
                <a:spcPct val="100000"/>
              </a:lnSpc>
              <a:buFont typeface="Wingdings" pitchFamily="2" charset="2"/>
              <a:buChar char="à"/>
            </a:pPr>
            <a:r>
              <a:rPr lang="nl-NL" sz="3200" b="1" dirty="0">
                <a:solidFill>
                  <a:schemeClr val="accent1"/>
                </a:solidFill>
                <a:sym typeface="Wingdings" pitchFamily="2" charset="2"/>
              </a:rPr>
              <a:t> Wat had je toen nodig?</a:t>
            </a:r>
          </a:p>
          <a:p>
            <a:pPr>
              <a:lnSpc>
                <a:spcPct val="100000"/>
              </a:lnSpc>
              <a:buFont typeface="Wingdings" pitchFamily="2" charset="2"/>
              <a:buChar char="à"/>
            </a:pPr>
            <a:r>
              <a:rPr lang="nl-NL" sz="3200" b="1" dirty="0">
                <a:solidFill>
                  <a:schemeClr val="accent1"/>
                </a:solidFill>
                <a:sym typeface="Wingdings" pitchFamily="2" charset="2"/>
              </a:rPr>
              <a:t> Kreeg je dat?</a:t>
            </a:r>
          </a:p>
        </p:txBody>
      </p:sp>
      <p:pic>
        <p:nvPicPr>
          <p:cNvPr id="5" name="Afbeelding 4">
            <a:extLst>
              <a:ext uri="{FF2B5EF4-FFF2-40B4-BE49-F238E27FC236}">
                <a16:creationId xmlns:a16="http://schemas.microsoft.com/office/drawing/2014/main" id="{79E2B130-1AA2-8A45-A342-E81DDC69908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16200000">
            <a:off x="8022751" y="396815"/>
            <a:ext cx="3536645" cy="3536645"/>
          </a:xfrm>
          <a:prstGeom prst="rect">
            <a:avLst/>
          </a:prstGeom>
        </p:spPr>
      </p:pic>
    </p:spTree>
    <p:extLst>
      <p:ext uri="{BB962C8B-B14F-4D97-AF65-F5344CB8AC3E}">
        <p14:creationId xmlns:p14="http://schemas.microsoft.com/office/powerpoint/2010/main" val="148994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C559552-C1E3-4540-B3DA-497C0E01B2DA}"/>
              </a:ext>
            </a:extLst>
          </p:cNvPr>
          <p:cNvSpPr>
            <a:spLocks noGrp="1"/>
          </p:cNvSpPr>
          <p:nvPr>
            <p:ph type="title"/>
          </p:nvPr>
        </p:nvSpPr>
        <p:spPr>
          <a:xfrm>
            <a:off x="798445" y="302981"/>
            <a:ext cx="9418982" cy="1325563"/>
          </a:xfrm>
        </p:spPr>
        <p:txBody>
          <a:bodyPr/>
          <a:lstStyle/>
          <a:p>
            <a:r>
              <a:rPr lang="nl-NL" b="1" dirty="0"/>
              <a:t>Conclusie</a:t>
            </a:r>
          </a:p>
        </p:txBody>
      </p:sp>
      <p:sp>
        <p:nvSpPr>
          <p:cNvPr id="4" name="Tijdelijke aanduiding voor inhoud 2">
            <a:extLst>
              <a:ext uri="{FF2B5EF4-FFF2-40B4-BE49-F238E27FC236}">
                <a16:creationId xmlns:a16="http://schemas.microsoft.com/office/drawing/2014/main" id="{F0DCC25A-641A-234E-8FC2-ED042597C4AD}"/>
              </a:ext>
            </a:extLst>
          </p:cNvPr>
          <p:cNvSpPr>
            <a:spLocks noGrp="1"/>
          </p:cNvSpPr>
          <p:nvPr>
            <p:ph idx="1"/>
          </p:nvPr>
        </p:nvSpPr>
        <p:spPr>
          <a:xfrm>
            <a:off x="240598" y="1628544"/>
            <a:ext cx="8273207" cy="4897884"/>
          </a:xfrm>
        </p:spPr>
        <p:txBody>
          <a:bodyPr/>
          <a:lstStyle/>
          <a:p>
            <a:r>
              <a:rPr lang="nl-NL" sz="3200" dirty="0"/>
              <a:t>Welbevinden van verpleeghuisbewoners is niet fundamenteel anders dan dat van anderen </a:t>
            </a:r>
          </a:p>
          <a:p>
            <a:r>
              <a:rPr lang="nl-NL" sz="3200" dirty="0"/>
              <a:t>Welbevinden kun je ondersteunen vanuit kwetsbaarheid</a:t>
            </a:r>
          </a:p>
          <a:p>
            <a:r>
              <a:rPr lang="nl-NL" sz="3200" dirty="0"/>
              <a:t>Welbevinden is niet alleen voor cliënten zelf belangrijk, het kan een sturend principe zijn in de zorg</a:t>
            </a:r>
          </a:p>
          <a:p>
            <a:pPr lvl="1"/>
            <a:r>
              <a:rPr lang="nl-NL" sz="2400" dirty="0"/>
              <a:t>Als centraal doel voor cliënten</a:t>
            </a:r>
          </a:p>
          <a:p>
            <a:pPr lvl="1"/>
            <a:r>
              <a:rPr lang="nl-NL" sz="2400" dirty="0"/>
              <a:t>maar zeker ook voor professionals</a:t>
            </a:r>
            <a:endParaRPr lang="nl-NL" sz="3200" dirty="0"/>
          </a:p>
          <a:p>
            <a:endParaRPr lang="nl-NL" sz="3200" dirty="0"/>
          </a:p>
        </p:txBody>
      </p:sp>
    </p:spTree>
    <p:extLst>
      <p:ext uri="{BB962C8B-B14F-4D97-AF65-F5344CB8AC3E}">
        <p14:creationId xmlns:p14="http://schemas.microsoft.com/office/powerpoint/2010/main" val="1665734534"/>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F7CFCA-99A1-5A45-AEDF-6F1887BD80A6}"/>
              </a:ext>
            </a:extLst>
          </p:cNvPr>
          <p:cNvSpPr>
            <a:spLocks noGrp="1"/>
          </p:cNvSpPr>
          <p:nvPr>
            <p:ph type="title"/>
          </p:nvPr>
        </p:nvSpPr>
        <p:spPr/>
        <p:txBody>
          <a:bodyPr>
            <a:normAutofit/>
          </a:bodyPr>
          <a:lstStyle/>
          <a:p>
            <a:r>
              <a:rPr lang="nl-NL" dirty="0"/>
              <a:t>Contact &amp; informatie </a:t>
            </a:r>
          </a:p>
        </p:txBody>
      </p:sp>
      <p:sp>
        <p:nvSpPr>
          <p:cNvPr id="3" name="Tijdelijke aanduiding voor inhoud 2">
            <a:extLst>
              <a:ext uri="{FF2B5EF4-FFF2-40B4-BE49-F238E27FC236}">
                <a16:creationId xmlns:a16="http://schemas.microsoft.com/office/drawing/2014/main" id="{64199331-E9FB-3F44-AFBD-575D10F8E84B}"/>
              </a:ext>
            </a:extLst>
          </p:cNvPr>
          <p:cNvSpPr>
            <a:spLocks noGrp="1"/>
          </p:cNvSpPr>
          <p:nvPr>
            <p:ph idx="1"/>
          </p:nvPr>
        </p:nvSpPr>
        <p:spPr/>
        <p:txBody>
          <a:bodyPr>
            <a:normAutofit/>
          </a:bodyPr>
          <a:lstStyle/>
          <a:p>
            <a:r>
              <a:rPr lang="nl-NL" sz="2800" b="1" dirty="0"/>
              <a:t>Debby Gerritsen</a:t>
            </a:r>
          </a:p>
          <a:p>
            <a:r>
              <a:rPr lang="nl-NL" sz="2800" b="1" dirty="0" err="1"/>
              <a:t>debby.gerritsen@radboudumc.nl</a:t>
            </a:r>
            <a:endParaRPr lang="nl-NL" sz="2800" b="1" dirty="0"/>
          </a:p>
          <a:p>
            <a:r>
              <a:rPr lang="nl-NL" sz="2800" b="1" dirty="0" err="1"/>
              <a:t>www.ukonnetwerk.nl</a:t>
            </a:r>
            <a:endParaRPr lang="nl-NL" sz="2800" b="1" dirty="0"/>
          </a:p>
          <a:p>
            <a:r>
              <a:rPr lang="nl-NL" sz="2800" b="1" dirty="0" err="1"/>
              <a:t>https</a:t>
            </a:r>
            <a:r>
              <a:rPr lang="nl-NL" sz="2800" b="1" dirty="0"/>
              <a:t>://</a:t>
            </a:r>
            <a:r>
              <a:rPr lang="nl-NL" sz="2800" b="1" dirty="0" err="1"/>
              <a:t>www.ukonnetwerk.nl</a:t>
            </a:r>
            <a:r>
              <a:rPr lang="nl-NL" sz="2800" b="1" dirty="0"/>
              <a:t>/actueel/oratie-</a:t>
            </a:r>
            <a:r>
              <a:rPr lang="nl-NL" sz="2800" b="1" dirty="0" err="1"/>
              <a:t>debby</a:t>
            </a:r>
            <a:r>
              <a:rPr lang="nl-NL" sz="2800" b="1" dirty="0"/>
              <a:t>-</a:t>
            </a:r>
            <a:r>
              <a:rPr lang="nl-NL" sz="2800" b="1" dirty="0" err="1"/>
              <a:t>gerritsen</a:t>
            </a:r>
            <a:r>
              <a:rPr lang="nl-NL" sz="2800" b="1" dirty="0"/>
              <a:t>/</a:t>
            </a:r>
          </a:p>
        </p:txBody>
      </p:sp>
    </p:spTree>
    <p:extLst>
      <p:ext uri="{BB962C8B-B14F-4D97-AF65-F5344CB8AC3E}">
        <p14:creationId xmlns:p14="http://schemas.microsoft.com/office/powerpoint/2010/main" val="1084901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D52206-92DA-7D49-888D-6299D594DD75}"/>
              </a:ext>
            </a:extLst>
          </p:cNvPr>
          <p:cNvSpPr>
            <a:spLocks noGrp="1"/>
          </p:cNvSpPr>
          <p:nvPr>
            <p:ph type="title"/>
          </p:nvPr>
        </p:nvSpPr>
        <p:spPr>
          <a:solidFill>
            <a:srgbClr val="00A195"/>
          </a:solidFill>
        </p:spPr>
        <p:txBody>
          <a:bodyPr/>
          <a:lstStyle/>
          <a:p>
            <a:endParaRPr lang="nl-NL"/>
          </a:p>
        </p:txBody>
      </p:sp>
      <p:sp>
        <p:nvSpPr>
          <p:cNvPr id="3" name="Tijdelijke aanduiding voor inhoud 2">
            <a:extLst>
              <a:ext uri="{FF2B5EF4-FFF2-40B4-BE49-F238E27FC236}">
                <a16:creationId xmlns:a16="http://schemas.microsoft.com/office/drawing/2014/main" id="{8CBCCD38-5DDA-AD43-99B2-B0754A597CF5}"/>
              </a:ext>
            </a:extLst>
          </p:cNvPr>
          <p:cNvSpPr>
            <a:spLocks noGrp="1"/>
          </p:cNvSpPr>
          <p:nvPr>
            <p:ph idx="1"/>
          </p:nvPr>
        </p:nvSpPr>
        <p:spPr>
          <a:solidFill>
            <a:srgbClr val="00A195"/>
          </a:solidFill>
        </p:spPr>
        <p:txBody>
          <a:bodyPr/>
          <a:lstStyle/>
          <a:p>
            <a:endParaRPr lang="nl-NL"/>
          </a:p>
        </p:txBody>
      </p:sp>
      <p:pic>
        <p:nvPicPr>
          <p:cNvPr id="4" name="Afbeelding 3">
            <a:extLst>
              <a:ext uri="{FF2B5EF4-FFF2-40B4-BE49-F238E27FC236}">
                <a16:creationId xmlns:a16="http://schemas.microsoft.com/office/drawing/2014/main" id="{577C9C99-862A-7644-9B9F-70370D5515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4295"/>
            <a:ext cx="12380474" cy="6964017"/>
          </a:xfrm>
          <a:prstGeom prst="rect">
            <a:avLst/>
          </a:prstGeom>
          <a:solidFill>
            <a:srgbClr val="00A195"/>
          </a:solidFill>
        </p:spPr>
      </p:pic>
      <p:sp>
        <p:nvSpPr>
          <p:cNvPr id="6" name="Toelichting met afgeronde rechthoek 5">
            <a:extLst>
              <a:ext uri="{FF2B5EF4-FFF2-40B4-BE49-F238E27FC236}">
                <a16:creationId xmlns:a16="http://schemas.microsoft.com/office/drawing/2014/main" id="{C63D7F3A-8A2A-544B-B97C-460AA0E112EF}"/>
              </a:ext>
            </a:extLst>
          </p:cNvPr>
          <p:cNvSpPr/>
          <p:nvPr/>
        </p:nvSpPr>
        <p:spPr>
          <a:xfrm>
            <a:off x="692483" y="2660827"/>
            <a:ext cx="1910552" cy="1604590"/>
          </a:xfrm>
          <a:prstGeom prst="wedgeRoundRectCallout">
            <a:avLst>
              <a:gd name="adj1" fmla="val 105099"/>
              <a:gd name="adj2" fmla="val -32701"/>
              <a:gd name="adj3" fmla="val 16667"/>
            </a:avLst>
          </a:prstGeom>
          <a:solidFill>
            <a:srgbClr val="00A1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bg1"/>
                </a:solidFill>
              </a:rPr>
              <a:t>Ik ben blij. Ik ben tevreden</a:t>
            </a:r>
            <a:endParaRPr lang="nl-NL" b="1" dirty="0"/>
          </a:p>
        </p:txBody>
      </p:sp>
      <p:sp>
        <p:nvSpPr>
          <p:cNvPr id="8" name="Toelichting met afgeronde rechthoek 7">
            <a:extLst>
              <a:ext uri="{FF2B5EF4-FFF2-40B4-BE49-F238E27FC236}">
                <a16:creationId xmlns:a16="http://schemas.microsoft.com/office/drawing/2014/main" id="{55651E6A-A0FB-F345-8381-ECAC06EB5F05}"/>
              </a:ext>
            </a:extLst>
          </p:cNvPr>
          <p:cNvSpPr/>
          <p:nvPr/>
        </p:nvSpPr>
        <p:spPr>
          <a:xfrm>
            <a:off x="6119882" y="4845939"/>
            <a:ext cx="3989331" cy="1660768"/>
          </a:xfrm>
          <a:prstGeom prst="wedgeRoundRectCallout">
            <a:avLst>
              <a:gd name="adj1" fmla="val -34016"/>
              <a:gd name="adj2" fmla="val -93740"/>
              <a:gd name="adj3" fmla="val 16667"/>
            </a:avLst>
          </a:prstGeom>
          <a:solidFill>
            <a:srgbClr val="00A1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bg1"/>
                </a:solidFill>
              </a:rPr>
              <a:t>Ik vind het leven gewoon leuk. En soms, niet altijd, maar dat heeft iedereen. Dat er iets niet leuk is, dan is het wat minder</a:t>
            </a:r>
            <a:endParaRPr lang="nl-NL" b="1" dirty="0"/>
          </a:p>
        </p:txBody>
      </p:sp>
      <p:sp>
        <p:nvSpPr>
          <p:cNvPr id="10" name="Toelichting met afgeronde rechthoek 9">
            <a:extLst>
              <a:ext uri="{FF2B5EF4-FFF2-40B4-BE49-F238E27FC236}">
                <a16:creationId xmlns:a16="http://schemas.microsoft.com/office/drawing/2014/main" id="{5C06C2E3-9068-7348-ABAE-A2E59E611697}"/>
              </a:ext>
            </a:extLst>
          </p:cNvPr>
          <p:cNvSpPr/>
          <p:nvPr/>
        </p:nvSpPr>
        <p:spPr>
          <a:xfrm>
            <a:off x="819115" y="4762802"/>
            <a:ext cx="3989331" cy="1676819"/>
          </a:xfrm>
          <a:prstGeom prst="wedgeRoundRectCallout">
            <a:avLst>
              <a:gd name="adj1" fmla="val 46087"/>
              <a:gd name="adj2" fmla="val -99038"/>
              <a:gd name="adj3" fmla="val 16667"/>
            </a:avLst>
          </a:prstGeom>
          <a:solidFill>
            <a:srgbClr val="00A1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solidFill>
                  <a:schemeClr val="bg1"/>
                </a:solidFill>
              </a:rPr>
              <a:t>Ik heb graag mensen, ik hou van mensen. Ik heb ze ook graag. Je kan ook naar mij toe. Ik ben niet gek. En ook dat ze er zijn, en er naartoe gaan.</a:t>
            </a:r>
          </a:p>
        </p:txBody>
      </p:sp>
      <p:sp>
        <p:nvSpPr>
          <p:cNvPr id="12" name="Toelichting met afgeronde rechthoek 11">
            <a:extLst>
              <a:ext uri="{FF2B5EF4-FFF2-40B4-BE49-F238E27FC236}">
                <a16:creationId xmlns:a16="http://schemas.microsoft.com/office/drawing/2014/main" id="{4ACCE1A7-145F-AC4A-BEBD-C6538CE3715D}"/>
              </a:ext>
            </a:extLst>
          </p:cNvPr>
          <p:cNvSpPr/>
          <p:nvPr/>
        </p:nvSpPr>
        <p:spPr>
          <a:xfrm>
            <a:off x="9693588" y="2984873"/>
            <a:ext cx="1910552" cy="1660768"/>
          </a:xfrm>
          <a:prstGeom prst="wedgeRoundRectCallout">
            <a:avLst>
              <a:gd name="adj1" fmla="val -109880"/>
              <a:gd name="adj2" fmla="val -30153"/>
              <a:gd name="adj3" fmla="val 16667"/>
            </a:avLst>
          </a:prstGeom>
          <a:solidFill>
            <a:srgbClr val="00A1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solidFill>
                  <a:schemeClr val="bg1"/>
                </a:solidFill>
              </a:rPr>
              <a:t>van alles wat je dan doet, daar ben ik blij mee. </a:t>
            </a:r>
          </a:p>
        </p:txBody>
      </p:sp>
      <p:sp>
        <p:nvSpPr>
          <p:cNvPr id="14" name="Toelichting met afgeronde rechthoek 13">
            <a:extLst>
              <a:ext uri="{FF2B5EF4-FFF2-40B4-BE49-F238E27FC236}">
                <a16:creationId xmlns:a16="http://schemas.microsoft.com/office/drawing/2014/main" id="{5EBF187F-1E67-5F46-AB9C-73E64A9C2ABE}"/>
              </a:ext>
            </a:extLst>
          </p:cNvPr>
          <p:cNvSpPr/>
          <p:nvPr/>
        </p:nvSpPr>
        <p:spPr>
          <a:xfrm>
            <a:off x="8593198" y="573638"/>
            <a:ext cx="2779687" cy="1488430"/>
          </a:xfrm>
          <a:prstGeom prst="wedgeRoundRectCallout">
            <a:avLst>
              <a:gd name="adj1" fmla="val -62163"/>
              <a:gd name="adj2" fmla="val 90189"/>
              <a:gd name="adj3" fmla="val 16667"/>
            </a:avLst>
          </a:prstGeom>
          <a:solidFill>
            <a:srgbClr val="00A1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bg1"/>
                </a:solidFill>
              </a:rPr>
              <a:t>De muziek. Ik ga ook niet zitten zeuren, dan moet je niet bij mij zijn. </a:t>
            </a:r>
          </a:p>
        </p:txBody>
      </p:sp>
      <p:sp>
        <p:nvSpPr>
          <p:cNvPr id="16" name="Toelichting met afgeronde rechthoek 15">
            <a:extLst>
              <a:ext uri="{FF2B5EF4-FFF2-40B4-BE49-F238E27FC236}">
                <a16:creationId xmlns:a16="http://schemas.microsoft.com/office/drawing/2014/main" id="{CB2856C5-1820-534F-9785-0B0F6ADF947C}"/>
              </a:ext>
            </a:extLst>
          </p:cNvPr>
          <p:cNvSpPr/>
          <p:nvPr/>
        </p:nvSpPr>
        <p:spPr>
          <a:xfrm>
            <a:off x="4694425" y="195285"/>
            <a:ext cx="2891183" cy="1614176"/>
          </a:xfrm>
          <a:prstGeom prst="wedgeRoundRectCallout">
            <a:avLst>
              <a:gd name="adj1" fmla="val -36315"/>
              <a:gd name="adj2" fmla="val 79646"/>
              <a:gd name="adj3" fmla="val 16667"/>
            </a:avLst>
          </a:prstGeom>
          <a:solidFill>
            <a:srgbClr val="00A1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bg1"/>
                </a:solidFill>
              </a:rPr>
              <a:t>Genieten van dat ik besta. En ja, als de zon, en muziek. Dat is voor mij. Dan ben ik altijd zo vrolijk</a:t>
            </a:r>
            <a:endParaRPr lang="nl-NL" b="1" dirty="0"/>
          </a:p>
        </p:txBody>
      </p:sp>
      <p:sp>
        <p:nvSpPr>
          <p:cNvPr id="18" name="Toelichting met afgeronde rechthoek 17">
            <a:extLst>
              <a:ext uri="{FF2B5EF4-FFF2-40B4-BE49-F238E27FC236}">
                <a16:creationId xmlns:a16="http://schemas.microsoft.com/office/drawing/2014/main" id="{C8AFAF2A-F48F-1C4E-A19C-C876A66A2605}"/>
              </a:ext>
            </a:extLst>
          </p:cNvPr>
          <p:cNvSpPr/>
          <p:nvPr/>
        </p:nvSpPr>
        <p:spPr>
          <a:xfrm>
            <a:off x="340705" y="583484"/>
            <a:ext cx="3258098" cy="1604590"/>
          </a:xfrm>
          <a:prstGeom prst="wedgeRoundRectCallout">
            <a:avLst>
              <a:gd name="adj1" fmla="val 72842"/>
              <a:gd name="adj2" fmla="val 60391"/>
              <a:gd name="adj3" fmla="val 16667"/>
            </a:avLst>
          </a:prstGeom>
          <a:solidFill>
            <a:srgbClr val="00A1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a:buNone/>
              <a:defRPr/>
            </a:pPr>
            <a:r>
              <a:rPr lang="nl-NL" b="1" dirty="0">
                <a:solidFill>
                  <a:schemeClr val="bg1"/>
                </a:solidFill>
              </a:rPr>
              <a:t>Ik heb lekker koffie genomen, ik heb lekker geslapen. En ik weet gewoon, dit wordt een leuke dag. </a:t>
            </a:r>
          </a:p>
        </p:txBody>
      </p:sp>
      <p:pic>
        <p:nvPicPr>
          <p:cNvPr id="20" name="Tijdelijke aanduiding voor inhoud 4">
            <a:extLst>
              <a:ext uri="{FF2B5EF4-FFF2-40B4-BE49-F238E27FC236}">
                <a16:creationId xmlns:a16="http://schemas.microsoft.com/office/drawing/2014/main" id="{0775D75E-062D-F541-990A-9E79C61E1D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09391" y="2401778"/>
            <a:ext cx="4373217" cy="1166191"/>
          </a:xfrm>
          <a:prstGeom prst="rect">
            <a:avLst/>
          </a:prstGeom>
          <a:solidFill>
            <a:srgbClr val="00A195"/>
          </a:solidFill>
        </p:spPr>
      </p:pic>
      <p:sp>
        <p:nvSpPr>
          <p:cNvPr id="21" name="Tekstvak 20">
            <a:extLst>
              <a:ext uri="{FF2B5EF4-FFF2-40B4-BE49-F238E27FC236}">
                <a16:creationId xmlns:a16="http://schemas.microsoft.com/office/drawing/2014/main" id="{19AF7EC2-3C5E-8F42-9B9A-81AE91067FE0}"/>
              </a:ext>
            </a:extLst>
          </p:cNvPr>
          <p:cNvSpPr txBox="1"/>
          <p:nvPr/>
        </p:nvSpPr>
        <p:spPr>
          <a:xfrm>
            <a:off x="4964763" y="3380372"/>
            <a:ext cx="3422469" cy="486973"/>
          </a:xfrm>
          <a:prstGeom prst="rect">
            <a:avLst/>
          </a:prstGeom>
          <a:noFill/>
        </p:spPr>
        <p:txBody>
          <a:bodyPr wrap="square" rtlCol="0">
            <a:noAutofit/>
          </a:bodyPr>
          <a:lstStyle/>
          <a:p>
            <a:pPr algn="l">
              <a:lnSpc>
                <a:spcPct val="90000"/>
              </a:lnSpc>
              <a:spcBef>
                <a:spcPts val="1000"/>
              </a:spcBef>
            </a:pPr>
            <a:r>
              <a:rPr lang="nl-NL" sz="2400" dirty="0">
                <a:solidFill>
                  <a:schemeClr val="bg1"/>
                </a:solidFill>
                <a:latin typeface="Source Sans Pro" panose="020B0503030403020204" pitchFamily="34" charset="0"/>
                <a:ea typeface="Source Sans Pro" panose="020B0503030403020204" pitchFamily="34" charset="0"/>
              </a:rPr>
              <a:t>mensen met dementie</a:t>
            </a:r>
          </a:p>
        </p:txBody>
      </p:sp>
    </p:spTree>
    <p:extLst>
      <p:ext uri="{BB962C8B-B14F-4D97-AF65-F5344CB8AC3E}">
        <p14:creationId xmlns:p14="http://schemas.microsoft.com/office/powerpoint/2010/main" val="235311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Dansblauw02_marcel">
            <a:extLst>
              <a:ext uri="{FF2B5EF4-FFF2-40B4-BE49-F238E27FC236}">
                <a16:creationId xmlns:a16="http://schemas.microsoft.com/office/drawing/2014/main" id="{E40F5215-C1E5-4345-86E2-584AF21786E3}"/>
              </a:ext>
            </a:extLst>
          </p:cNvPr>
          <p:cNvPicPr>
            <a:picLocks noChangeAspect="1" noChangeArrowheads="1"/>
          </p:cNvPicPr>
          <p:nvPr/>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6938799" y="0"/>
            <a:ext cx="5347022" cy="6858000"/>
          </a:xfrm>
          <a:prstGeom prst="rect">
            <a:avLst/>
          </a:prstGeom>
          <a:noFill/>
          <a:ln w="9525">
            <a:noFill/>
            <a:miter lim="800000"/>
            <a:headEnd/>
            <a:tailEnd/>
          </a:ln>
        </p:spPr>
      </p:pic>
      <p:sp>
        <p:nvSpPr>
          <p:cNvPr id="10244" name="Rectangle 3">
            <a:extLst>
              <a:ext uri="{FF2B5EF4-FFF2-40B4-BE49-F238E27FC236}">
                <a16:creationId xmlns:a16="http://schemas.microsoft.com/office/drawing/2014/main" id="{765E928B-15BE-6143-85BF-2CE0436FD032}"/>
              </a:ext>
            </a:extLst>
          </p:cNvPr>
          <p:cNvSpPr>
            <a:spLocks noGrp="1" noChangeArrowheads="1"/>
          </p:cNvSpPr>
          <p:nvPr>
            <p:ph type="body" idx="1"/>
          </p:nvPr>
        </p:nvSpPr>
        <p:spPr>
          <a:xfrm>
            <a:off x="413410" y="1135278"/>
            <a:ext cx="6696744" cy="5155564"/>
          </a:xfrm>
        </p:spPr>
        <p:txBody>
          <a:bodyPr/>
          <a:lstStyle/>
          <a:p>
            <a:pPr>
              <a:buNone/>
              <a:defRPr/>
            </a:pPr>
            <a:r>
              <a:rPr lang="nl-NL" sz="1800" b="1" dirty="0"/>
              <a:t>2/3	gelukkig of zeer gelukkig</a:t>
            </a:r>
          </a:p>
          <a:p>
            <a:pPr>
              <a:buNone/>
              <a:defRPr/>
            </a:pPr>
            <a:r>
              <a:rPr lang="nl-NL" sz="1800" b="1" dirty="0"/>
              <a:t>1/10 	ongelukkig of zeer ongelukkig </a:t>
            </a:r>
          </a:p>
          <a:p>
            <a:pPr>
              <a:buNone/>
              <a:defRPr/>
            </a:pPr>
            <a:r>
              <a:rPr lang="nl-NL" sz="1800" b="1" dirty="0"/>
              <a:t>6/10 	eenzaam</a:t>
            </a:r>
          </a:p>
          <a:p>
            <a:pPr>
              <a:buNone/>
              <a:defRPr/>
            </a:pPr>
            <a:r>
              <a:rPr lang="nl-NL" sz="1800" b="1" dirty="0"/>
              <a:t>1/3 	minder levenslust</a:t>
            </a:r>
          </a:p>
          <a:p>
            <a:pPr>
              <a:buNone/>
              <a:defRPr/>
            </a:pPr>
            <a:r>
              <a:rPr lang="nl-NL" sz="1800" b="1" dirty="0"/>
              <a:t>4/10 	moeite met vinden van betekenis</a:t>
            </a:r>
          </a:p>
          <a:p>
            <a:pPr>
              <a:buNone/>
              <a:defRPr/>
            </a:pPr>
            <a:r>
              <a:rPr lang="nl-NL" sz="1800" b="1" dirty="0"/>
              <a:t>3/10 	weinig doelen</a:t>
            </a:r>
          </a:p>
          <a:p>
            <a:pPr>
              <a:buNone/>
              <a:defRPr/>
            </a:pPr>
            <a:r>
              <a:rPr lang="nl-NL" sz="1800" b="1" dirty="0"/>
              <a:t>1/3 	geen dingen waar zij echt van kunnen genieten</a:t>
            </a:r>
          </a:p>
          <a:p>
            <a:pPr>
              <a:buNone/>
              <a:defRPr/>
            </a:pPr>
            <a:r>
              <a:rPr lang="nl-NL" sz="1800" b="1" dirty="0"/>
              <a:t>1/8 	verveelt zich regelmatig, vindt dat leven onvoldoende te 	bieden heeft</a:t>
            </a:r>
          </a:p>
          <a:p>
            <a:pPr>
              <a:buNone/>
              <a:defRPr/>
            </a:pPr>
            <a:endParaRPr lang="nl-NL" sz="1800" b="1" dirty="0"/>
          </a:p>
          <a:p>
            <a:pPr>
              <a:buNone/>
              <a:defRPr/>
            </a:pPr>
            <a:r>
              <a:rPr lang="nl-NL" sz="1800" b="1" dirty="0"/>
              <a:t>Kwaliteit van leven (</a:t>
            </a:r>
            <a:r>
              <a:rPr lang="nl-NL" sz="1800" b="1" dirty="0" err="1"/>
              <a:t>Qualidem</a:t>
            </a:r>
            <a:r>
              <a:rPr lang="nl-NL" sz="1800" b="1" dirty="0"/>
              <a:t>) is redelijk tot goed</a:t>
            </a:r>
          </a:p>
          <a:p>
            <a:pPr>
              <a:buNone/>
              <a:defRPr/>
            </a:pPr>
            <a:r>
              <a:rPr lang="nl-NL" sz="1800" b="1" dirty="0"/>
              <a:t>Goed: ‘zich thuis voelen’, ‘positief zelfbeeld’, ‘positief affect’, ‘zorgrelatie’ en ‘sociaal isolement’. </a:t>
            </a:r>
          </a:p>
          <a:p>
            <a:pPr>
              <a:buNone/>
              <a:defRPr/>
            </a:pPr>
            <a:r>
              <a:rPr lang="nl-NL" sz="1800" b="1" dirty="0"/>
              <a:t>Slecht: ‘iets om handen hebben’. </a:t>
            </a:r>
          </a:p>
          <a:p>
            <a:pPr eaLnBrk="1" hangingPunct="1">
              <a:lnSpc>
                <a:spcPct val="100000"/>
              </a:lnSpc>
              <a:buFontTx/>
              <a:buNone/>
              <a:defRPr/>
            </a:pPr>
            <a:endParaRPr lang="nl-NL" sz="1800" b="1" dirty="0">
              <a:solidFill>
                <a:schemeClr val="accent1"/>
              </a:solidFill>
              <a:latin typeface="+mj-lt"/>
              <a:cs typeface="Arial" charset="0"/>
            </a:endParaRPr>
          </a:p>
        </p:txBody>
      </p:sp>
      <p:sp>
        <p:nvSpPr>
          <p:cNvPr id="9221" name="Rectangle 2">
            <a:extLst>
              <a:ext uri="{FF2B5EF4-FFF2-40B4-BE49-F238E27FC236}">
                <a16:creationId xmlns:a16="http://schemas.microsoft.com/office/drawing/2014/main" id="{DE2665FD-447D-2443-AD04-1D34EC928A4F}"/>
              </a:ext>
            </a:extLst>
          </p:cNvPr>
          <p:cNvSpPr>
            <a:spLocks noGrp="1" noChangeArrowheads="1"/>
          </p:cNvSpPr>
          <p:nvPr>
            <p:ph type="title"/>
          </p:nvPr>
        </p:nvSpPr>
        <p:spPr>
          <a:xfrm>
            <a:off x="690781" y="210007"/>
            <a:ext cx="9336874" cy="792163"/>
          </a:xfrm>
        </p:spPr>
        <p:txBody>
          <a:bodyPr/>
          <a:lstStyle/>
          <a:p>
            <a:pPr eaLnBrk="1" hangingPunct="1"/>
            <a:r>
              <a:rPr lang="nl-NL" altLang="nl-NL" b="1" dirty="0">
                <a:solidFill>
                  <a:srgbClr val="005889"/>
                </a:solidFill>
              </a:rPr>
              <a:t>Welbevinden verpleeghuisbewoners </a:t>
            </a:r>
          </a:p>
        </p:txBody>
      </p:sp>
      <p:sp>
        <p:nvSpPr>
          <p:cNvPr id="2" name="Tekstvak 1">
            <a:extLst>
              <a:ext uri="{FF2B5EF4-FFF2-40B4-BE49-F238E27FC236}">
                <a16:creationId xmlns:a16="http://schemas.microsoft.com/office/drawing/2014/main" id="{8C58746F-7E65-754A-82E9-A43AD43D7423}"/>
              </a:ext>
            </a:extLst>
          </p:cNvPr>
          <p:cNvSpPr txBox="1"/>
          <p:nvPr/>
        </p:nvSpPr>
        <p:spPr>
          <a:xfrm>
            <a:off x="4753336" y="6423950"/>
            <a:ext cx="2685327" cy="300942"/>
          </a:xfrm>
          <a:prstGeom prst="rect">
            <a:avLst/>
          </a:prstGeom>
          <a:noFill/>
        </p:spPr>
        <p:txBody>
          <a:bodyPr wrap="square" rtlCol="0">
            <a:noAutofit/>
          </a:bodyPr>
          <a:lstStyle/>
          <a:p>
            <a:pPr algn="l">
              <a:lnSpc>
                <a:spcPct val="90000"/>
              </a:lnSpc>
              <a:spcBef>
                <a:spcPts val="1000"/>
              </a:spcBef>
            </a:pPr>
            <a:r>
              <a:rPr lang="nl-NL" sz="1400" b="1" dirty="0">
                <a:solidFill>
                  <a:srgbClr val="005889"/>
                </a:solidFill>
                <a:latin typeface="Source Sans Pro" panose="020B0503030403020204" pitchFamily="34" charset="0"/>
                <a:ea typeface="Source Sans Pro" panose="020B0503030403020204" pitchFamily="34" charset="0"/>
              </a:rPr>
              <a:t>Bron: SCP-rapport, 2021</a:t>
            </a:r>
          </a:p>
        </p:txBody>
      </p:sp>
    </p:spTree>
    <p:extLst>
      <p:ext uri="{BB962C8B-B14F-4D97-AF65-F5344CB8AC3E}">
        <p14:creationId xmlns:p14="http://schemas.microsoft.com/office/powerpoint/2010/main" val="118321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Dansblauw02_marcel">
            <a:extLst>
              <a:ext uri="{FF2B5EF4-FFF2-40B4-BE49-F238E27FC236}">
                <a16:creationId xmlns:a16="http://schemas.microsoft.com/office/drawing/2014/main" id="{E40F5215-C1E5-4345-86E2-584AF21786E3}"/>
              </a:ext>
            </a:extLst>
          </p:cNvPr>
          <p:cNvPicPr>
            <a:picLocks noChangeAspect="1" noChangeArrowheads="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7248128" y="0"/>
            <a:ext cx="5347022" cy="6858000"/>
          </a:xfrm>
          <a:prstGeom prst="rect">
            <a:avLst/>
          </a:prstGeom>
          <a:noFill/>
          <a:ln w="9525">
            <a:noFill/>
            <a:miter lim="800000"/>
            <a:headEnd/>
            <a:tailEnd/>
          </a:ln>
        </p:spPr>
      </p:pic>
      <p:sp>
        <p:nvSpPr>
          <p:cNvPr id="10244" name="Rectangle 3">
            <a:extLst>
              <a:ext uri="{FF2B5EF4-FFF2-40B4-BE49-F238E27FC236}">
                <a16:creationId xmlns:a16="http://schemas.microsoft.com/office/drawing/2014/main" id="{765E928B-15BE-6143-85BF-2CE0436FD032}"/>
              </a:ext>
            </a:extLst>
          </p:cNvPr>
          <p:cNvSpPr>
            <a:spLocks noGrp="1" noChangeArrowheads="1"/>
          </p:cNvSpPr>
          <p:nvPr>
            <p:ph type="body" idx="1"/>
          </p:nvPr>
        </p:nvSpPr>
        <p:spPr>
          <a:xfrm>
            <a:off x="623392" y="1841429"/>
            <a:ext cx="6696744" cy="4824412"/>
          </a:xfrm>
        </p:spPr>
        <p:txBody>
          <a:bodyPr/>
          <a:lstStyle/>
          <a:p>
            <a:pPr eaLnBrk="1" hangingPunct="1">
              <a:lnSpc>
                <a:spcPct val="100000"/>
              </a:lnSpc>
              <a:buFont typeface="Arial" charset="0"/>
              <a:buChar char="•"/>
              <a:defRPr/>
            </a:pPr>
            <a:r>
              <a:rPr lang="nl-NL" sz="3200" b="1" dirty="0">
                <a:solidFill>
                  <a:schemeClr val="accent1"/>
                </a:solidFill>
                <a:latin typeface="+mj-lt"/>
                <a:cs typeface="Arial" charset="0"/>
              </a:rPr>
              <a:t>Betekenis van het begrip</a:t>
            </a:r>
          </a:p>
          <a:p>
            <a:pPr eaLnBrk="1" hangingPunct="1">
              <a:lnSpc>
                <a:spcPct val="100000"/>
              </a:lnSpc>
              <a:buFont typeface="Arial" charset="0"/>
              <a:buChar char="•"/>
              <a:defRPr/>
            </a:pPr>
            <a:endParaRPr lang="nl-NL" sz="3200" b="1" dirty="0">
              <a:solidFill>
                <a:schemeClr val="accent1"/>
              </a:solidFill>
              <a:latin typeface="+mj-lt"/>
              <a:cs typeface="Arial" charset="0"/>
            </a:endParaRPr>
          </a:p>
          <a:p>
            <a:pPr eaLnBrk="1" hangingPunct="1">
              <a:lnSpc>
                <a:spcPct val="100000"/>
              </a:lnSpc>
              <a:buFont typeface="Arial" charset="0"/>
              <a:buChar char="•"/>
              <a:defRPr/>
            </a:pPr>
            <a:r>
              <a:rPr lang="nl-NL" sz="3200" b="1" dirty="0">
                <a:solidFill>
                  <a:schemeClr val="accent1"/>
                </a:solidFill>
                <a:latin typeface="+mj-lt"/>
                <a:cs typeface="Arial" charset="0"/>
              </a:rPr>
              <a:t>Domeinen</a:t>
            </a:r>
          </a:p>
          <a:p>
            <a:pPr eaLnBrk="1" hangingPunct="1">
              <a:lnSpc>
                <a:spcPct val="100000"/>
              </a:lnSpc>
              <a:buFont typeface="Arial" charset="0"/>
              <a:buChar char="•"/>
              <a:defRPr/>
            </a:pPr>
            <a:endParaRPr lang="nl-NL" sz="3200" b="1" dirty="0">
              <a:solidFill>
                <a:schemeClr val="accent1"/>
              </a:solidFill>
              <a:latin typeface="+mj-lt"/>
              <a:cs typeface="Arial" charset="0"/>
            </a:endParaRPr>
          </a:p>
          <a:p>
            <a:pPr eaLnBrk="1" hangingPunct="1">
              <a:lnSpc>
                <a:spcPct val="100000"/>
              </a:lnSpc>
              <a:buFont typeface="Arial" charset="0"/>
              <a:buChar char="•"/>
              <a:defRPr/>
            </a:pPr>
            <a:r>
              <a:rPr lang="nl-NL" sz="3200" b="1" dirty="0">
                <a:solidFill>
                  <a:schemeClr val="accent1"/>
                </a:solidFill>
                <a:latin typeface="+mj-lt"/>
                <a:cs typeface="Arial" charset="0"/>
              </a:rPr>
              <a:t>Sturen op kwaliteit van leven</a:t>
            </a:r>
          </a:p>
          <a:p>
            <a:pPr eaLnBrk="1" hangingPunct="1">
              <a:lnSpc>
                <a:spcPct val="100000"/>
              </a:lnSpc>
              <a:buFontTx/>
              <a:buNone/>
              <a:defRPr/>
            </a:pPr>
            <a:endParaRPr lang="nl-NL" sz="3200" b="1" dirty="0">
              <a:solidFill>
                <a:schemeClr val="accent1"/>
              </a:solidFill>
              <a:latin typeface="+mj-lt"/>
              <a:cs typeface="Arial" charset="0"/>
            </a:endParaRPr>
          </a:p>
        </p:txBody>
      </p:sp>
      <p:sp>
        <p:nvSpPr>
          <p:cNvPr id="9221" name="Rectangle 2">
            <a:extLst>
              <a:ext uri="{FF2B5EF4-FFF2-40B4-BE49-F238E27FC236}">
                <a16:creationId xmlns:a16="http://schemas.microsoft.com/office/drawing/2014/main" id="{DE2665FD-447D-2443-AD04-1D34EC928A4F}"/>
              </a:ext>
            </a:extLst>
          </p:cNvPr>
          <p:cNvSpPr>
            <a:spLocks noGrp="1" noChangeArrowheads="1"/>
          </p:cNvSpPr>
          <p:nvPr>
            <p:ph type="title"/>
          </p:nvPr>
        </p:nvSpPr>
        <p:spPr>
          <a:xfrm>
            <a:off x="695400" y="308390"/>
            <a:ext cx="7416800" cy="792163"/>
          </a:xfrm>
        </p:spPr>
        <p:txBody>
          <a:bodyPr/>
          <a:lstStyle/>
          <a:p>
            <a:pPr eaLnBrk="1" hangingPunct="1"/>
            <a:r>
              <a:rPr lang="nl-NL" altLang="nl-NL" b="1" dirty="0"/>
              <a:t>Kwaliteit van leven</a:t>
            </a:r>
          </a:p>
        </p:txBody>
      </p:sp>
    </p:spTree>
    <p:extLst>
      <p:ext uri="{BB962C8B-B14F-4D97-AF65-F5344CB8AC3E}">
        <p14:creationId xmlns:p14="http://schemas.microsoft.com/office/powerpoint/2010/main" val="235845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872047C-93D5-D744-8AE0-F2DC95C0C6F7}"/>
              </a:ext>
            </a:extLst>
          </p:cNvPr>
          <p:cNvSpPr txBox="1">
            <a:spLocks noChangeArrowheads="1"/>
          </p:cNvSpPr>
          <p:nvPr/>
        </p:nvSpPr>
        <p:spPr>
          <a:xfrm>
            <a:off x="623391" y="464686"/>
            <a:ext cx="10539189" cy="449714"/>
          </a:xfrm>
          <a:prstGeom prst="rect">
            <a:avLst/>
          </a:prstGeom>
        </p:spPr>
        <p:txBody>
          <a:bodyPr anchor="ctr"/>
          <a:lstStyle/>
          <a:p>
            <a:pPr fontAlgn="auto">
              <a:spcAft>
                <a:spcPts val="0"/>
              </a:spcAft>
              <a:defRPr/>
            </a:pPr>
            <a:r>
              <a:rPr lang="nl-NL" sz="4000" b="1" dirty="0">
                <a:solidFill>
                  <a:srgbClr val="00A195"/>
                </a:solidFill>
                <a:latin typeface="+mn-lt"/>
                <a:ea typeface="+mj-ea"/>
                <a:cs typeface="Arial" pitchFamily="34" charset="0"/>
              </a:rPr>
              <a:t>Betekenis van het begrip kwaliteit van leven</a:t>
            </a:r>
          </a:p>
        </p:txBody>
      </p:sp>
      <p:sp>
        <p:nvSpPr>
          <p:cNvPr id="5" name="Rectangle 3">
            <a:extLst>
              <a:ext uri="{FF2B5EF4-FFF2-40B4-BE49-F238E27FC236}">
                <a16:creationId xmlns:a16="http://schemas.microsoft.com/office/drawing/2014/main" id="{2814F886-6B52-6D49-AC03-7C06048D6E4D}"/>
              </a:ext>
            </a:extLst>
          </p:cNvPr>
          <p:cNvSpPr txBox="1">
            <a:spLocks noChangeArrowheads="1"/>
          </p:cNvSpPr>
          <p:nvPr/>
        </p:nvSpPr>
        <p:spPr>
          <a:xfrm>
            <a:off x="623392" y="1474568"/>
            <a:ext cx="11377264" cy="5805487"/>
          </a:xfrm>
          <a:prstGeom prst="rect">
            <a:avLst/>
          </a:prstGeom>
        </p:spPr>
        <p:txBody>
          <a:bodyPr/>
          <a:lstStyle/>
          <a:p>
            <a:pPr marL="342900" indent="-342900" fontAlgn="auto">
              <a:spcBef>
                <a:spcPct val="20000"/>
              </a:spcBef>
              <a:spcAft>
                <a:spcPts val="0"/>
              </a:spcAft>
              <a:buClr>
                <a:schemeClr val="tx2"/>
              </a:buClr>
              <a:buSzPct val="180000"/>
              <a:defRPr/>
            </a:pPr>
            <a:r>
              <a:rPr lang="nl-NL" sz="2200" dirty="0">
                <a:solidFill>
                  <a:schemeClr val="accent1"/>
                </a:solidFill>
                <a:cs typeface="Arial" pitchFamily="34" charset="0"/>
              </a:rPr>
              <a:t>Sociale indicatoren benadering</a:t>
            </a:r>
          </a:p>
          <a:p>
            <a:pPr marL="742950" lvl="1" indent="-285750" fontAlgn="auto">
              <a:spcBef>
                <a:spcPct val="20000"/>
              </a:spcBef>
              <a:spcAft>
                <a:spcPts val="0"/>
              </a:spcAft>
              <a:buClr>
                <a:schemeClr val="tx2"/>
              </a:buClr>
              <a:buSzPct val="180000"/>
              <a:buFont typeface="Arial" pitchFamily="34" charset="0"/>
              <a:buChar char="•"/>
              <a:defRPr/>
            </a:pPr>
            <a:r>
              <a:rPr lang="nl-NL" sz="2200" dirty="0">
                <a:solidFill>
                  <a:schemeClr val="accent1"/>
                </a:solidFill>
                <a:cs typeface="Arial" pitchFamily="34" charset="0"/>
              </a:rPr>
              <a:t>Sociaal-maatschappelijke situatie</a:t>
            </a:r>
          </a:p>
          <a:p>
            <a:pPr marL="742950" lvl="1" indent="-285750" fontAlgn="auto">
              <a:spcBef>
                <a:spcPct val="20000"/>
              </a:spcBef>
              <a:spcAft>
                <a:spcPts val="0"/>
              </a:spcAft>
              <a:buClr>
                <a:schemeClr val="tx2"/>
              </a:buClr>
              <a:buSzPct val="180000"/>
              <a:buFont typeface="Arial" pitchFamily="34" charset="0"/>
              <a:buChar char="•"/>
              <a:defRPr/>
            </a:pPr>
            <a:r>
              <a:rPr lang="nl-NL" sz="2200" dirty="0">
                <a:solidFill>
                  <a:schemeClr val="accent1"/>
                </a:solidFill>
                <a:cs typeface="Arial" pitchFamily="34" charset="0"/>
              </a:rPr>
              <a:t>Veel hebben van iets: hoge kwaliteit van leven</a:t>
            </a:r>
          </a:p>
          <a:p>
            <a:pPr marL="742950" lvl="1" indent="-285750" fontAlgn="auto">
              <a:spcBef>
                <a:spcPct val="20000"/>
              </a:spcBef>
              <a:spcAft>
                <a:spcPts val="0"/>
              </a:spcAft>
              <a:buClr>
                <a:schemeClr val="tx2"/>
              </a:buClr>
              <a:buSzPct val="180000"/>
              <a:buFont typeface="Arial" pitchFamily="34" charset="0"/>
              <a:buChar char="•"/>
              <a:defRPr/>
            </a:pPr>
            <a:endParaRPr lang="nl-NL" sz="2200" dirty="0">
              <a:solidFill>
                <a:schemeClr val="accent1"/>
              </a:solidFill>
              <a:cs typeface="Arial" pitchFamily="34" charset="0"/>
            </a:endParaRPr>
          </a:p>
          <a:p>
            <a:pPr marL="342900" indent="-342900" fontAlgn="auto">
              <a:spcBef>
                <a:spcPct val="20000"/>
              </a:spcBef>
              <a:spcAft>
                <a:spcPts val="0"/>
              </a:spcAft>
              <a:buClr>
                <a:schemeClr val="tx2"/>
              </a:buClr>
              <a:buSzPct val="180000"/>
              <a:defRPr/>
            </a:pPr>
            <a:r>
              <a:rPr lang="nl-NL" sz="2200" dirty="0">
                <a:solidFill>
                  <a:schemeClr val="bg2">
                    <a:lumMod val="75000"/>
                  </a:schemeClr>
                </a:solidFill>
                <a:cs typeface="Arial" pitchFamily="34" charset="0"/>
              </a:rPr>
              <a:t>Psychologische indicatoren benadering</a:t>
            </a:r>
          </a:p>
          <a:p>
            <a:pPr marL="742950" lvl="1" indent="-285750" fontAlgn="auto">
              <a:spcBef>
                <a:spcPct val="20000"/>
              </a:spcBef>
              <a:spcAft>
                <a:spcPts val="0"/>
              </a:spcAft>
              <a:buClr>
                <a:schemeClr val="tx2"/>
              </a:buClr>
              <a:buSzPct val="180000"/>
              <a:buFont typeface="Arial" pitchFamily="34" charset="0"/>
              <a:buChar char="•"/>
              <a:defRPr/>
            </a:pPr>
            <a:r>
              <a:rPr lang="nl-NL" sz="2200" dirty="0">
                <a:solidFill>
                  <a:schemeClr val="bg2">
                    <a:lumMod val="75000"/>
                  </a:schemeClr>
                </a:solidFill>
                <a:cs typeface="Arial" pitchFamily="34" charset="0"/>
              </a:rPr>
              <a:t>Persoonlijke evaluatie van persoonlijke levenssituatie</a:t>
            </a:r>
          </a:p>
          <a:p>
            <a:pPr marL="742950" lvl="1" indent="-285750" fontAlgn="auto">
              <a:spcBef>
                <a:spcPct val="20000"/>
              </a:spcBef>
              <a:spcAft>
                <a:spcPts val="0"/>
              </a:spcAft>
              <a:buClr>
                <a:schemeClr val="tx2"/>
              </a:buClr>
              <a:buSzPct val="180000"/>
              <a:buFont typeface="Arial" pitchFamily="34" charset="0"/>
              <a:buChar char="•"/>
              <a:defRPr/>
            </a:pPr>
            <a:r>
              <a:rPr lang="nl-NL" sz="2200" dirty="0">
                <a:solidFill>
                  <a:schemeClr val="bg2">
                    <a:lumMod val="75000"/>
                  </a:schemeClr>
                </a:solidFill>
                <a:cs typeface="Arial" pitchFamily="34" charset="0"/>
              </a:rPr>
              <a:t>Ervaring van levensdomeinen, subjectief welbevinden</a:t>
            </a:r>
          </a:p>
          <a:p>
            <a:pPr marL="322263" lvl="1" indent="134938" fontAlgn="auto">
              <a:spcBef>
                <a:spcPct val="20000"/>
              </a:spcBef>
              <a:spcAft>
                <a:spcPts val="0"/>
              </a:spcAft>
              <a:buClr>
                <a:schemeClr val="tx2"/>
              </a:buClr>
              <a:buSzPct val="180000"/>
              <a:buFont typeface="Arial" pitchFamily="34" charset="0"/>
              <a:buChar char="•"/>
              <a:defRPr/>
            </a:pPr>
            <a:endParaRPr lang="nl-NL" sz="2200" dirty="0">
              <a:solidFill>
                <a:schemeClr val="bg2">
                  <a:lumMod val="75000"/>
                </a:schemeClr>
              </a:solidFill>
              <a:cs typeface="Arial" pitchFamily="34" charset="0"/>
            </a:endParaRPr>
          </a:p>
          <a:p>
            <a:pPr marL="19050" lvl="1" fontAlgn="auto">
              <a:spcBef>
                <a:spcPct val="20000"/>
              </a:spcBef>
              <a:spcAft>
                <a:spcPts val="0"/>
              </a:spcAft>
              <a:buClr>
                <a:schemeClr val="tx2"/>
              </a:buClr>
              <a:buSzPct val="180000"/>
              <a:defRPr/>
            </a:pPr>
            <a:r>
              <a:rPr lang="nl-NL" sz="2200" dirty="0" err="1">
                <a:solidFill>
                  <a:schemeClr val="bg2">
                    <a:lumMod val="75000"/>
                  </a:schemeClr>
                </a:solidFill>
                <a:cs typeface="Arial" pitchFamily="34" charset="0"/>
              </a:rPr>
              <a:t>Gezondheidsgerelateerde</a:t>
            </a:r>
            <a:r>
              <a:rPr lang="nl-NL" sz="2200" dirty="0">
                <a:solidFill>
                  <a:schemeClr val="bg2">
                    <a:lumMod val="75000"/>
                  </a:schemeClr>
                </a:solidFill>
                <a:cs typeface="Arial" pitchFamily="34" charset="0"/>
              </a:rPr>
              <a:t> benadering</a:t>
            </a:r>
          </a:p>
          <a:p>
            <a:pPr marL="542925" lvl="2" indent="371475" fontAlgn="auto">
              <a:spcBef>
                <a:spcPct val="20000"/>
              </a:spcBef>
              <a:spcAft>
                <a:spcPts val="0"/>
              </a:spcAft>
              <a:buClr>
                <a:schemeClr val="tx2"/>
              </a:buClr>
              <a:buSzPct val="180000"/>
              <a:buFont typeface="Arial" pitchFamily="34" charset="0"/>
              <a:buChar char="•"/>
              <a:defRPr/>
            </a:pPr>
            <a:r>
              <a:rPr lang="nl-NL" sz="2200" dirty="0">
                <a:solidFill>
                  <a:schemeClr val="bg2">
                    <a:lumMod val="75000"/>
                  </a:schemeClr>
                </a:solidFill>
                <a:cs typeface="Arial" pitchFamily="34" charset="0"/>
              </a:rPr>
              <a:t>Belang van gezondheid voor welzijn/welbevinden</a:t>
            </a:r>
          </a:p>
          <a:p>
            <a:pPr marL="342900" indent="-342900" fontAlgn="auto">
              <a:spcBef>
                <a:spcPct val="20000"/>
              </a:spcBef>
              <a:spcAft>
                <a:spcPts val="0"/>
              </a:spcAft>
              <a:buClr>
                <a:schemeClr val="tx2"/>
              </a:buClr>
              <a:buSzPct val="180000"/>
              <a:buFont typeface="Arial" pitchFamily="34" charset="0"/>
              <a:buChar char="•"/>
              <a:defRPr/>
            </a:pPr>
            <a:endParaRPr lang="nl-NL" sz="2200" dirty="0">
              <a:solidFill>
                <a:schemeClr val="accent1"/>
              </a:solidFill>
              <a:cs typeface="Arial" pitchFamily="34" charset="0"/>
            </a:endParaRPr>
          </a:p>
          <a:p>
            <a:pPr marL="342900" indent="-342900" fontAlgn="auto">
              <a:spcBef>
                <a:spcPct val="20000"/>
              </a:spcBef>
              <a:spcAft>
                <a:spcPts val="0"/>
              </a:spcAft>
              <a:buClr>
                <a:schemeClr val="tx2"/>
              </a:buClr>
              <a:buSzPct val="180000"/>
              <a:defRPr/>
            </a:pPr>
            <a:endParaRPr lang="nl-NL" sz="2200" dirty="0">
              <a:solidFill>
                <a:schemeClr val="accent1"/>
              </a:solidFill>
              <a:cs typeface="Arial" pitchFamily="34" charset="0"/>
            </a:endParaRPr>
          </a:p>
        </p:txBody>
      </p:sp>
    </p:spTree>
    <p:extLst>
      <p:ext uri="{BB962C8B-B14F-4D97-AF65-F5344CB8AC3E}">
        <p14:creationId xmlns:p14="http://schemas.microsoft.com/office/powerpoint/2010/main" val="141531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872047C-93D5-D744-8AE0-F2DC95C0C6F7}"/>
              </a:ext>
            </a:extLst>
          </p:cNvPr>
          <p:cNvSpPr txBox="1">
            <a:spLocks noChangeArrowheads="1"/>
          </p:cNvSpPr>
          <p:nvPr/>
        </p:nvSpPr>
        <p:spPr>
          <a:xfrm>
            <a:off x="623391" y="464686"/>
            <a:ext cx="10539189" cy="449714"/>
          </a:xfrm>
          <a:prstGeom prst="rect">
            <a:avLst/>
          </a:prstGeom>
        </p:spPr>
        <p:txBody>
          <a:bodyPr anchor="ctr"/>
          <a:lstStyle/>
          <a:p>
            <a:pPr fontAlgn="auto">
              <a:spcAft>
                <a:spcPts val="0"/>
              </a:spcAft>
              <a:defRPr/>
            </a:pPr>
            <a:r>
              <a:rPr lang="nl-NL" sz="4000" b="1" dirty="0">
                <a:solidFill>
                  <a:srgbClr val="00A195"/>
                </a:solidFill>
                <a:latin typeface="+mn-lt"/>
                <a:ea typeface="+mj-ea"/>
                <a:cs typeface="Arial" pitchFamily="34" charset="0"/>
              </a:rPr>
              <a:t>Betekenis van het begrip kwaliteit van leven</a:t>
            </a:r>
          </a:p>
        </p:txBody>
      </p:sp>
      <p:sp>
        <p:nvSpPr>
          <p:cNvPr id="5" name="Rectangle 3">
            <a:extLst>
              <a:ext uri="{FF2B5EF4-FFF2-40B4-BE49-F238E27FC236}">
                <a16:creationId xmlns:a16="http://schemas.microsoft.com/office/drawing/2014/main" id="{2814F886-6B52-6D49-AC03-7C06048D6E4D}"/>
              </a:ext>
            </a:extLst>
          </p:cNvPr>
          <p:cNvSpPr txBox="1">
            <a:spLocks noChangeArrowheads="1"/>
          </p:cNvSpPr>
          <p:nvPr/>
        </p:nvSpPr>
        <p:spPr>
          <a:xfrm>
            <a:off x="623392" y="1474568"/>
            <a:ext cx="11377264" cy="5805487"/>
          </a:xfrm>
          <a:prstGeom prst="rect">
            <a:avLst/>
          </a:prstGeom>
        </p:spPr>
        <p:txBody>
          <a:bodyPr/>
          <a:lstStyle/>
          <a:p>
            <a:pPr marL="342900" indent="-342900" fontAlgn="auto">
              <a:spcBef>
                <a:spcPct val="20000"/>
              </a:spcBef>
              <a:spcAft>
                <a:spcPts val="0"/>
              </a:spcAft>
              <a:buClr>
                <a:schemeClr val="tx2"/>
              </a:buClr>
              <a:buSzPct val="180000"/>
              <a:defRPr/>
            </a:pPr>
            <a:r>
              <a:rPr lang="nl-NL" sz="2200" dirty="0">
                <a:solidFill>
                  <a:schemeClr val="bg2">
                    <a:lumMod val="75000"/>
                  </a:schemeClr>
                </a:solidFill>
                <a:cs typeface="Arial" pitchFamily="34" charset="0"/>
              </a:rPr>
              <a:t>Sociale indicatoren benadering</a:t>
            </a:r>
          </a:p>
          <a:p>
            <a:pPr marL="742950" lvl="1" indent="-285750" fontAlgn="auto">
              <a:spcBef>
                <a:spcPct val="20000"/>
              </a:spcBef>
              <a:spcAft>
                <a:spcPts val="0"/>
              </a:spcAft>
              <a:buClr>
                <a:schemeClr val="tx2"/>
              </a:buClr>
              <a:buSzPct val="180000"/>
              <a:buFont typeface="Arial" pitchFamily="34" charset="0"/>
              <a:buChar char="•"/>
              <a:defRPr/>
            </a:pPr>
            <a:r>
              <a:rPr lang="nl-NL" sz="2200" dirty="0">
                <a:solidFill>
                  <a:schemeClr val="bg2">
                    <a:lumMod val="75000"/>
                  </a:schemeClr>
                </a:solidFill>
                <a:cs typeface="Arial" pitchFamily="34" charset="0"/>
              </a:rPr>
              <a:t>Sociaal-maatschappelijke situatie</a:t>
            </a:r>
          </a:p>
          <a:p>
            <a:pPr marL="742950" lvl="1" indent="-285750" fontAlgn="auto">
              <a:spcBef>
                <a:spcPct val="20000"/>
              </a:spcBef>
              <a:spcAft>
                <a:spcPts val="0"/>
              </a:spcAft>
              <a:buClr>
                <a:schemeClr val="tx2"/>
              </a:buClr>
              <a:buSzPct val="180000"/>
              <a:buFont typeface="Arial" pitchFamily="34" charset="0"/>
              <a:buChar char="•"/>
              <a:defRPr/>
            </a:pPr>
            <a:r>
              <a:rPr lang="nl-NL" sz="2200" dirty="0">
                <a:solidFill>
                  <a:schemeClr val="bg2">
                    <a:lumMod val="75000"/>
                  </a:schemeClr>
                </a:solidFill>
                <a:cs typeface="Arial" pitchFamily="34" charset="0"/>
              </a:rPr>
              <a:t>Veel hebben van iets: hoge kwaliteit van leven</a:t>
            </a:r>
          </a:p>
          <a:p>
            <a:pPr marL="742950" lvl="1" indent="-285750" fontAlgn="auto">
              <a:spcBef>
                <a:spcPct val="20000"/>
              </a:spcBef>
              <a:spcAft>
                <a:spcPts val="0"/>
              </a:spcAft>
              <a:buClr>
                <a:schemeClr val="tx2"/>
              </a:buClr>
              <a:buSzPct val="180000"/>
              <a:buFont typeface="Arial" pitchFamily="34" charset="0"/>
              <a:buChar char="•"/>
              <a:defRPr/>
            </a:pPr>
            <a:endParaRPr lang="nl-NL" sz="2200" dirty="0">
              <a:solidFill>
                <a:schemeClr val="accent1"/>
              </a:solidFill>
              <a:cs typeface="Arial" pitchFamily="34" charset="0"/>
            </a:endParaRPr>
          </a:p>
          <a:p>
            <a:pPr marL="342900" indent="-342900" fontAlgn="auto">
              <a:spcBef>
                <a:spcPct val="20000"/>
              </a:spcBef>
              <a:spcAft>
                <a:spcPts val="0"/>
              </a:spcAft>
              <a:buClr>
                <a:schemeClr val="tx2"/>
              </a:buClr>
              <a:buSzPct val="180000"/>
              <a:defRPr/>
            </a:pPr>
            <a:r>
              <a:rPr lang="nl-NL" sz="2200" dirty="0">
                <a:solidFill>
                  <a:schemeClr val="accent1"/>
                </a:solidFill>
                <a:cs typeface="Arial" pitchFamily="34" charset="0"/>
              </a:rPr>
              <a:t>Psychologische indicatoren benadering</a:t>
            </a:r>
          </a:p>
          <a:p>
            <a:pPr marL="742950" lvl="1" indent="-285750" fontAlgn="auto">
              <a:spcBef>
                <a:spcPct val="20000"/>
              </a:spcBef>
              <a:spcAft>
                <a:spcPts val="0"/>
              </a:spcAft>
              <a:buClr>
                <a:schemeClr val="tx2"/>
              </a:buClr>
              <a:buSzPct val="180000"/>
              <a:buFont typeface="Arial" pitchFamily="34" charset="0"/>
              <a:buChar char="•"/>
              <a:defRPr/>
            </a:pPr>
            <a:r>
              <a:rPr lang="nl-NL" sz="2200" dirty="0">
                <a:solidFill>
                  <a:schemeClr val="accent1"/>
                </a:solidFill>
                <a:cs typeface="Arial" pitchFamily="34" charset="0"/>
              </a:rPr>
              <a:t>Persoonlijke evaluatie van persoonlijke levenssituatie</a:t>
            </a:r>
          </a:p>
          <a:p>
            <a:pPr marL="742950" lvl="1" indent="-285750" fontAlgn="auto">
              <a:spcBef>
                <a:spcPct val="20000"/>
              </a:spcBef>
              <a:spcAft>
                <a:spcPts val="0"/>
              </a:spcAft>
              <a:buClr>
                <a:schemeClr val="tx2"/>
              </a:buClr>
              <a:buSzPct val="180000"/>
              <a:buFont typeface="Arial" pitchFamily="34" charset="0"/>
              <a:buChar char="•"/>
              <a:defRPr/>
            </a:pPr>
            <a:r>
              <a:rPr lang="nl-NL" sz="2200" dirty="0">
                <a:solidFill>
                  <a:schemeClr val="accent1"/>
                </a:solidFill>
                <a:cs typeface="Arial" pitchFamily="34" charset="0"/>
              </a:rPr>
              <a:t>Ervaring van levensdomeinen, </a:t>
            </a:r>
            <a:r>
              <a:rPr lang="nl-NL" sz="2200" dirty="0">
                <a:solidFill>
                  <a:schemeClr val="accent2"/>
                </a:solidFill>
                <a:cs typeface="Arial" pitchFamily="34" charset="0"/>
              </a:rPr>
              <a:t>subjectief welbevinden</a:t>
            </a:r>
          </a:p>
          <a:p>
            <a:pPr marL="322263" lvl="1" indent="134938" fontAlgn="auto">
              <a:spcBef>
                <a:spcPct val="20000"/>
              </a:spcBef>
              <a:spcAft>
                <a:spcPts val="0"/>
              </a:spcAft>
              <a:buClr>
                <a:schemeClr val="tx2"/>
              </a:buClr>
              <a:buSzPct val="180000"/>
              <a:buFont typeface="Arial" pitchFamily="34" charset="0"/>
              <a:buChar char="•"/>
              <a:defRPr/>
            </a:pPr>
            <a:endParaRPr lang="nl-NL" sz="2200" dirty="0">
              <a:solidFill>
                <a:schemeClr val="accent1"/>
              </a:solidFill>
              <a:cs typeface="Arial" pitchFamily="34" charset="0"/>
            </a:endParaRPr>
          </a:p>
          <a:p>
            <a:pPr marL="19050" lvl="1" fontAlgn="auto">
              <a:spcBef>
                <a:spcPct val="20000"/>
              </a:spcBef>
              <a:spcAft>
                <a:spcPts val="0"/>
              </a:spcAft>
              <a:buClr>
                <a:schemeClr val="tx2"/>
              </a:buClr>
              <a:buSzPct val="180000"/>
              <a:defRPr/>
            </a:pPr>
            <a:r>
              <a:rPr lang="nl-NL" sz="2200" dirty="0" err="1">
                <a:solidFill>
                  <a:schemeClr val="bg2">
                    <a:lumMod val="75000"/>
                  </a:schemeClr>
                </a:solidFill>
                <a:cs typeface="Arial" pitchFamily="34" charset="0"/>
              </a:rPr>
              <a:t>Gezondheidsgerelateerde</a:t>
            </a:r>
            <a:r>
              <a:rPr lang="nl-NL" sz="2200" dirty="0">
                <a:solidFill>
                  <a:schemeClr val="bg2">
                    <a:lumMod val="75000"/>
                  </a:schemeClr>
                </a:solidFill>
                <a:cs typeface="Arial" pitchFamily="34" charset="0"/>
              </a:rPr>
              <a:t> benadering</a:t>
            </a:r>
          </a:p>
          <a:p>
            <a:pPr marL="542925" lvl="2" indent="371475" fontAlgn="auto">
              <a:spcBef>
                <a:spcPct val="20000"/>
              </a:spcBef>
              <a:spcAft>
                <a:spcPts val="0"/>
              </a:spcAft>
              <a:buClr>
                <a:schemeClr val="tx2"/>
              </a:buClr>
              <a:buSzPct val="180000"/>
              <a:buFont typeface="Arial" pitchFamily="34" charset="0"/>
              <a:buChar char="•"/>
              <a:defRPr/>
            </a:pPr>
            <a:r>
              <a:rPr lang="nl-NL" sz="2200" dirty="0">
                <a:solidFill>
                  <a:schemeClr val="bg2">
                    <a:lumMod val="75000"/>
                  </a:schemeClr>
                </a:solidFill>
                <a:cs typeface="Arial" pitchFamily="34" charset="0"/>
              </a:rPr>
              <a:t>Belang van gezondheid voor welzijn/welbevinden</a:t>
            </a:r>
          </a:p>
          <a:p>
            <a:pPr marL="342900" indent="-342900" fontAlgn="auto">
              <a:spcBef>
                <a:spcPct val="20000"/>
              </a:spcBef>
              <a:spcAft>
                <a:spcPts val="0"/>
              </a:spcAft>
              <a:buClr>
                <a:schemeClr val="tx2"/>
              </a:buClr>
              <a:buSzPct val="180000"/>
              <a:buFont typeface="Arial" pitchFamily="34" charset="0"/>
              <a:buChar char="•"/>
              <a:defRPr/>
            </a:pPr>
            <a:endParaRPr lang="nl-NL" sz="2200" dirty="0">
              <a:solidFill>
                <a:schemeClr val="accent1"/>
              </a:solidFill>
              <a:cs typeface="Arial" pitchFamily="34" charset="0"/>
            </a:endParaRPr>
          </a:p>
          <a:p>
            <a:pPr marL="342900" indent="-342900" fontAlgn="auto">
              <a:spcBef>
                <a:spcPct val="20000"/>
              </a:spcBef>
              <a:spcAft>
                <a:spcPts val="0"/>
              </a:spcAft>
              <a:buClr>
                <a:schemeClr val="tx2"/>
              </a:buClr>
              <a:buSzPct val="180000"/>
              <a:defRPr/>
            </a:pPr>
            <a:endParaRPr lang="nl-NL" sz="2200" dirty="0">
              <a:solidFill>
                <a:schemeClr val="accent1"/>
              </a:solidFill>
              <a:cs typeface="Arial" pitchFamily="34" charset="0"/>
            </a:endParaRPr>
          </a:p>
        </p:txBody>
      </p:sp>
    </p:spTree>
    <p:extLst>
      <p:ext uri="{BB962C8B-B14F-4D97-AF65-F5344CB8AC3E}">
        <p14:creationId xmlns:p14="http://schemas.microsoft.com/office/powerpoint/2010/main" val="190952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872047C-93D5-D744-8AE0-F2DC95C0C6F7}"/>
              </a:ext>
            </a:extLst>
          </p:cNvPr>
          <p:cNvSpPr txBox="1">
            <a:spLocks noChangeArrowheads="1"/>
          </p:cNvSpPr>
          <p:nvPr/>
        </p:nvSpPr>
        <p:spPr>
          <a:xfrm>
            <a:off x="623391" y="464686"/>
            <a:ext cx="10539189" cy="449714"/>
          </a:xfrm>
          <a:prstGeom prst="rect">
            <a:avLst/>
          </a:prstGeom>
        </p:spPr>
        <p:txBody>
          <a:bodyPr anchor="ctr"/>
          <a:lstStyle/>
          <a:p>
            <a:pPr fontAlgn="auto">
              <a:spcAft>
                <a:spcPts val="0"/>
              </a:spcAft>
              <a:defRPr/>
            </a:pPr>
            <a:r>
              <a:rPr lang="nl-NL" sz="4000" b="1" dirty="0">
                <a:solidFill>
                  <a:srgbClr val="00A195"/>
                </a:solidFill>
                <a:latin typeface="+mn-lt"/>
                <a:ea typeface="+mj-ea"/>
                <a:cs typeface="Arial" pitchFamily="34" charset="0"/>
              </a:rPr>
              <a:t>Betekenis van het begrip kwaliteit van leven</a:t>
            </a:r>
          </a:p>
        </p:txBody>
      </p:sp>
      <p:sp>
        <p:nvSpPr>
          <p:cNvPr id="5" name="Rectangle 3">
            <a:extLst>
              <a:ext uri="{FF2B5EF4-FFF2-40B4-BE49-F238E27FC236}">
                <a16:creationId xmlns:a16="http://schemas.microsoft.com/office/drawing/2014/main" id="{2814F886-6B52-6D49-AC03-7C06048D6E4D}"/>
              </a:ext>
            </a:extLst>
          </p:cNvPr>
          <p:cNvSpPr txBox="1">
            <a:spLocks noChangeArrowheads="1"/>
          </p:cNvSpPr>
          <p:nvPr/>
        </p:nvSpPr>
        <p:spPr>
          <a:xfrm>
            <a:off x="623392" y="1474568"/>
            <a:ext cx="11377264" cy="5805487"/>
          </a:xfrm>
          <a:prstGeom prst="rect">
            <a:avLst/>
          </a:prstGeom>
        </p:spPr>
        <p:txBody>
          <a:bodyPr/>
          <a:lstStyle/>
          <a:p>
            <a:pPr marL="342900" indent="-342900" fontAlgn="auto">
              <a:spcBef>
                <a:spcPct val="20000"/>
              </a:spcBef>
              <a:spcAft>
                <a:spcPts val="0"/>
              </a:spcAft>
              <a:buClr>
                <a:schemeClr val="tx2"/>
              </a:buClr>
              <a:buSzPct val="180000"/>
              <a:defRPr/>
            </a:pPr>
            <a:r>
              <a:rPr lang="nl-NL" sz="2200" dirty="0">
                <a:solidFill>
                  <a:schemeClr val="bg2">
                    <a:lumMod val="75000"/>
                  </a:schemeClr>
                </a:solidFill>
                <a:cs typeface="Arial" pitchFamily="34" charset="0"/>
              </a:rPr>
              <a:t>Sociale indicatoren benadering</a:t>
            </a:r>
          </a:p>
          <a:p>
            <a:pPr marL="742950" lvl="1" indent="-285750" fontAlgn="auto">
              <a:spcBef>
                <a:spcPct val="20000"/>
              </a:spcBef>
              <a:spcAft>
                <a:spcPts val="0"/>
              </a:spcAft>
              <a:buClr>
                <a:schemeClr val="tx2"/>
              </a:buClr>
              <a:buSzPct val="180000"/>
              <a:buFont typeface="Arial" pitchFamily="34" charset="0"/>
              <a:buChar char="•"/>
              <a:defRPr/>
            </a:pPr>
            <a:r>
              <a:rPr lang="nl-NL" sz="2200" dirty="0">
                <a:solidFill>
                  <a:schemeClr val="bg2">
                    <a:lumMod val="75000"/>
                  </a:schemeClr>
                </a:solidFill>
                <a:cs typeface="Arial" pitchFamily="34" charset="0"/>
              </a:rPr>
              <a:t>Sociaal-maatschappelijke situatie</a:t>
            </a:r>
          </a:p>
          <a:p>
            <a:pPr marL="742950" lvl="1" indent="-285750" fontAlgn="auto">
              <a:spcBef>
                <a:spcPct val="20000"/>
              </a:spcBef>
              <a:spcAft>
                <a:spcPts val="0"/>
              </a:spcAft>
              <a:buClr>
                <a:schemeClr val="tx2"/>
              </a:buClr>
              <a:buSzPct val="180000"/>
              <a:buFont typeface="Arial" pitchFamily="34" charset="0"/>
              <a:buChar char="•"/>
              <a:defRPr/>
            </a:pPr>
            <a:r>
              <a:rPr lang="nl-NL" sz="2200" dirty="0">
                <a:solidFill>
                  <a:schemeClr val="bg2">
                    <a:lumMod val="75000"/>
                  </a:schemeClr>
                </a:solidFill>
                <a:cs typeface="Arial" pitchFamily="34" charset="0"/>
              </a:rPr>
              <a:t>Veel hebben van iets: hoge kwaliteit van leven</a:t>
            </a:r>
          </a:p>
          <a:p>
            <a:pPr marL="742950" lvl="1" indent="-285750" fontAlgn="auto">
              <a:spcBef>
                <a:spcPct val="20000"/>
              </a:spcBef>
              <a:spcAft>
                <a:spcPts val="0"/>
              </a:spcAft>
              <a:buClr>
                <a:schemeClr val="tx2"/>
              </a:buClr>
              <a:buSzPct val="180000"/>
              <a:buFont typeface="Arial" pitchFamily="34" charset="0"/>
              <a:buChar char="•"/>
              <a:defRPr/>
            </a:pPr>
            <a:endParaRPr lang="nl-NL" sz="2200" dirty="0">
              <a:solidFill>
                <a:schemeClr val="bg2">
                  <a:lumMod val="75000"/>
                </a:schemeClr>
              </a:solidFill>
              <a:cs typeface="Arial" pitchFamily="34" charset="0"/>
            </a:endParaRPr>
          </a:p>
          <a:p>
            <a:pPr marL="342900" indent="-342900" fontAlgn="auto">
              <a:spcBef>
                <a:spcPct val="20000"/>
              </a:spcBef>
              <a:spcAft>
                <a:spcPts val="0"/>
              </a:spcAft>
              <a:buClr>
                <a:schemeClr val="tx2"/>
              </a:buClr>
              <a:buSzPct val="180000"/>
              <a:defRPr/>
            </a:pPr>
            <a:r>
              <a:rPr lang="nl-NL" sz="2200" dirty="0">
                <a:solidFill>
                  <a:schemeClr val="bg2">
                    <a:lumMod val="75000"/>
                  </a:schemeClr>
                </a:solidFill>
                <a:cs typeface="Arial" pitchFamily="34" charset="0"/>
              </a:rPr>
              <a:t>Psychologische indicatoren benadering</a:t>
            </a:r>
          </a:p>
          <a:p>
            <a:pPr marL="742950" lvl="1" indent="-285750" fontAlgn="auto">
              <a:spcBef>
                <a:spcPct val="20000"/>
              </a:spcBef>
              <a:spcAft>
                <a:spcPts val="0"/>
              </a:spcAft>
              <a:buClr>
                <a:schemeClr val="tx2"/>
              </a:buClr>
              <a:buSzPct val="180000"/>
              <a:buFont typeface="Arial" pitchFamily="34" charset="0"/>
              <a:buChar char="•"/>
              <a:defRPr/>
            </a:pPr>
            <a:r>
              <a:rPr lang="nl-NL" sz="2200" dirty="0">
                <a:solidFill>
                  <a:schemeClr val="bg2">
                    <a:lumMod val="75000"/>
                  </a:schemeClr>
                </a:solidFill>
                <a:cs typeface="Arial" pitchFamily="34" charset="0"/>
              </a:rPr>
              <a:t>Persoonlijke evaluatie van persoonlijke levenssituatie</a:t>
            </a:r>
          </a:p>
          <a:p>
            <a:pPr marL="742950" lvl="1" indent="-285750" fontAlgn="auto">
              <a:spcBef>
                <a:spcPct val="20000"/>
              </a:spcBef>
              <a:spcAft>
                <a:spcPts val="0"/>
              </a:spcAft>
              <a:buClr>
                <a:schemeClr val="tx2"/>
              </a:buClr>
              <a:buSzPct val="180000"/>
              <a:buFont typeface="Arial" pitchFamily="34" charset="0"/>
              <a:buChar char="•"/>
              <a:defRPr/>
            </a:pPr>
            <a:r>
              <a:rPr lang="nl-NL" sz="2200" dirty="0">
                <a:solidFill>
                  <a:schemeClr val="bg2">
                    <a:lumMod val="75000"/>
                  </a:schemeClr>
                </a:solidFill>
                <a:cs typeface="Arial" pitchFamily="34" charset="0"/>
              </a:rPr>
              <a:t>Ervaring van levensdomeinen, </a:t>
            </a:r>
            <a:r>
              <a:rPr lang="nl-NL" sz="2200" dirty="0">
                <a:solidFill>
                  <a:srgbClr val="00A195"/>
                </a:solidFill>
                <a:cs typeface="Arial" pitchFamily="34" charset="0"/>
              </a:rPr>
              <a:t>subjectief welbevinden</a:t>
            </a:r>
          </a:p>
          <a:p>
            <a:pPr marL="322263" lvl="1" indent="134938" fontAlgn="auto">
              <a:spcBef>
                <a:spcPct val="20000"/>
              </a:spcBef>
              <a:spcAft>
                <a:spcPts val="0"/>
              </a:spcAft>
              <a:buClr>
                <a:schemeClr val="tx2"/>
              </a:buClr>
              <a:buSzPct val="180000"/>
              <a:buFont typeface="Arial" pitchFamily="34" charset="0"/>
              <a:buChar char="•"/>
              <a:defRPr/>
            </a:pPr>
            <a:endParaRPr lang="nl-NL" sz="2200" dirty="0">
              <a:solidFill>
                <a:schemeClr val="accent1"/>
              </a:solidFill>
              <a:cs typeface="Arial" pitchFamily="34" charset="0"/>
            </a:endParaRPr>
          </a:p>
          <a:p>
            <a:pPr marL="19050" lvl="1" fontAlgn="auto">
              <a:spcBef>
                <a:spcPct val="20000"/>
              </a:spcBef>
              <a:spcAft>
                <a:spcPts val="0"/>
              </a:spcAft>
              <a:buClr>
                <a:schemeClr val="tx2"/>
              </a:buClr>
              <a:buSzPct val="180000"/>
              <a:defRPr/>
            </a:pPr>
            <a:r>
              <a:rPr lang="nl-NL" sz="2200" dirty="0" err="1">
                <a:solidFill>
                  <a:schemeClr val="accent1"/>
                </a:solidFill>
                <a:cs typeface="Arial" pitchFamily="34" charset="0"/>
              </a:rPr>
              <a:t>Gezondheidsgerelateerde</a:t>
            </a:r>
            <a:r>
              <a:rPr lang="nl-NL" sz="2200" dirty="0">
                <a:solidFill>
                  <a:schemeClr val="accent1"/>
                </a:solidFill>
                <a:cs typeface="Arial" pitchFamily="34" charset="0"/>
              </a:rPr>
              <a:t> benadering</a:t>
            </a:r>
          </a:p>
          <a:p>
            <a:pPr marL="542925" lvl="2" indent="371475" fontAlgn="auto">
              <a:spcBef>
                <a:spcPct val="20000"/>
              </a:spcBef>
              <a:spcAft>
                <a:spcPts val="0"/>
              </a:spcAft>
              <a:buClr>
                <a:schemeClr val="tx2"/>
              </a:buClr>
              <a:buSzPct val="180000"/>
              <a:buFont typeface="Arial" pitchFamily="34" charset="0"/>
              <a:buChar char="•"/>
              <a:defRPr/>
            </a:pPr>
            <a:r>
              <a:rPr lang="nl-NL" sz="2200" dirty="0">
                <a:solidFill>
                  <a:schemeClr val="accent1"/>
                </a:solidFill>
                <a:cs typeface="Arial" pitchFamily="34" charset="0"/>
              </a:rPr>
              <a:t>Belang van gezondheid voor </a:t>
            </a:r>
            <a:r>
              <a:rPr lang="nl-NL" sz="2200" b="1" dirty="0">
                <a:solidFill>
                  <a:srgbClr val="00A195"/>
                </a:solidFill>
                <a:cs typeface="Arial" pitchFamily="34" charset="0"/>
              </a:rPr>
              <a:t>welbevinden</a:t>
            </a:r>
          </a:p>
          <a:p>
            <a:pPr marL="342900" indent="-342900" fontAlgn="auto">
              <a:spcBef>
                <a:spcPct val="20000"/>
              </a:spcBef>
              <a:spcAft>
                <a:spcPts val="0"/>
              </a:spcAft>
              <a:buClr>
                <a:schemeClr val="tx2"/>
              </a:buClr>
              <a:buSzPct val="180000"/>
              <a:buFont typeface="Arial" pitchFamily="34" charset="0"/>
              <a:buChar char="•"/>
              <a:defRPr/>
            </a:pPr>
            <a:endParaRPr lang="nl-NL" sz="2200" dirty="0">
              <a:solidFill>
                <a:schemeClr val="accent1"/>
              </a:solidFill>
              <a:cs typeface="Arial" pitchFamily="34" charset="0"/>
            </a:endParaRPr>
          </a:p>
          <a:p>
            <a:pPr marL="342900" indent="-342900" fontAlgn="auto">
              <a:spcBef>
                <a:spcPct val="20000"/>
              </a:spcBef>
              <a:spcAft>
                <a:spcPts val="0"/>
              </a:spcAft>
              <a:buClr>
                <a:schemeClr val="tx2"/>
              </a:buClr>
              <a:buSzPct val="180000"/>
              <a:defRPr/>
            </a:pPr>
            <a:endParaRPr lang="nl-NL" sz="2200" dirty="0">
              <a:solidFill>
                <a:schemeClr val="accent1"/>
              </a:solidFill>
              <a:cs typeface="Arial" pitchFamily="34" charset="0"/>
            </a:endParaRPr>
          </a:p>
        </p:txBody>
      </p:sp>
    </p:spTree>
    <p:extLst>
      <p:ext uri="{BB962C8B-B14F-4D97-AF65-F5344CB8AC3E}">
        <p14:creationId xmlns:p14="http://schemas.microsoft.com/office/powerpoint/2010/main" val="311504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hema">
  <a:themeElements>
    <a:clrScheme name="UKON">
      <a:dk1>
        <a:srgbClr val="000000"/>
      </a:dk1>
      <a:lt1>
        <a:srgbClr val="FFFFFF"/>
      </a:lt1>
      <a:dk2>
        <a:srgbClr val="44546A"/>
      </a:dk2>
      <a:lt2>
        <a:srgbClr val="E7E6E6"/>
      </a:lt2>
      <a:accent1>
        <a:srgbClr val="004D75"/>
      </a:accent1>
      <a:accent2>
        <a:srgbClr val="00998A"/>
      </a:accent2>
      <a:accent3>
        <a:srgbClr val="C95290"/>
      </a:accent3>
      <a:accent4>
        <a:srgbClr val="F5BC25"/>
      </a:accent4>
      <a:accent5>
        <a:srgbClr val="00AAC2"/>
      </a:accent5>
      <a:accent6>
        <a:srgbClr val="9DC73C"/>
      </a:accent6>
      <a:hlink>
        <a:srgbClr val="D72232"/>
      </a:hlink>
      <a:folHlink>
        <a:srgbClr val="D7223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lnSpc>
            <a:spcPct val="90000"/>
          </a:lnSpc>
          <a:spcBef>
            <a:spcPts val="1000"/>
          </a:spcBef>
          <a:defRPr sz="2400" dirty="0">
            <a:latin typeface="Source Sans Pro" panose="020B0503030403020204" pitchFamily="34" charset="0"/>
            <a:ea typeface="Source Sans Pro" panose="020B0503030403020204" pitchFamily="34" charset="0"/>
          </a:defRPr>
        </a:defPPr>
      </a:lstStyle>
    </a:txDef>
  </a:objectDefaults>
  <a:extraClrSchemeLst/>
  <a:extLst>
    <a:ext uri="{05A4C25C-085E-4340-85A3-A5531E510DB2}">
      <thm15:themeFamily xmlns:thm15="http://schemas.microsoft.com/office/thememl/2012/main" name="Radboudumc_UKON_powerpoint_1910_03" id="{3DDC9E9E-9E12-8543-BA9F-407EF98CC976}" vid="{48CE3D87-8327-D644-8824-89B001BA0A83}"/>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Radboudumc_UKON_powerpoint_1910_03</Template>
  <TotalTime>0</TotalTime>
  <Words>3515</Words>
  <Application>Microsoft Office PowerPoint</Application>
  <PresentationFormat>Breedbeeld</PresentationFormat>
  <Paragraphs>548</Paragraphs>
  <Slides>33</Slides>
  <Notes>14</Notes>
  <HiddenSlides>1</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33</vt:i4>
      </vt:variant>
    </vt:vector>
  </HeadingPairs>
  <TitlesOfParts>
    <vt:vector size="39" baseType="lpstr">
      <vt:lpstr>Arial</vt:lpstr>
      <vt:lpstr>Calibri</vt:lpstr>
      <vt:lpstr>Source Sans Pro</vt:lpstr>
      <vt:lpstr>Systeemlettertype</vt:lpstr>
      <vt:lpstr>Wingdings</vt:lpstr>
      <vt:lpstr>Office-thema</vt:lpstr>
      <vt:lpstr>PowerPoint-presentatie</vt:lpstr>
      <vt:lpstr>1. Wat is welbevinden</vt:lpstr>
      <vt:lpstr>PowerPoint-presentatie</vt:lpstr>
      <vt:lpstr>PowerPoint-presentatie</vt:lpstr>
      <vt:lpstr>Welbevinden verpleeghuisbewoners </vt:lpstr>
      <vt:lpstr>Kwaliteit van leven</vt:lpstr>
      <vt:lpstr>PowerPoint-presentatie</vt:lpstr>
      <vt:lpstr>PowerPoint-presentatie</vt:lpstr>
      <vt:lpstr>PowerPoint-presentatie</vt:lpstr>
      <vt:lpstr>PowerPoint-presentatie</vt:lpstr>
      <vt:lpstr>Welbevinden als sturend principe in de zorg</vt:lpstr>
      <vt:lpstr>PowerPoint-presentatie</vt:lpstr>
      <vt:lpstr>SPF-SMW theorie</vt:lpstr>
      <vt:lpstr>SPF-SMW theorie - universaliteit</vt:lpstr>
      <vt:lpstr>Herken je de 5 basisbehoeften bij je doelgroep?   Heb je voorbeelden van de sociale behoeften?</vt:lpstr>
      <vt:lpstr>Universaliteit</vt:lpstr>
      <vt:lpstr>SPF-SMW theorie en probleemgedrag</vt:lpstr>
      <vt:lpstr>PowerPoint-presentatie</vt:lpstr>
      <vt:lpstr>Welbevinden evalueren</vt:lpstr>
      <vt:lpstr>2. Welbevinden als sturend principe in de zorg</vt:lpstr>
      <vt:lpstr>Geef je aandacht aan de behoeften  voor sociaal welbevinden?  Hoe doe je dat?  Hoe zou je dat (meer) kunnen doen?</vt:lpstr>
      <vt:lpstr>SPF-SMW theorie</vt:lpstr>
      <vt:lpstr>Zelfmanagementvaardigheden</vt:lpstr>
      <vt:lpstr>Welbevinden ondersteunen</vt:lpstr>
      <vt:lpstr>Welbevinden ondersteunen</vt:lpstr>
      <vt:lpstr>Doen</vt:lpstr>
      <vt:lpstr>Daarvoor is nodig:</vt:lpstr>
      <vt:lpstr>De professional  als mens</vt:lpstr>
      <vt:lpstr>Wat zijn voor jou belangrijke behoeften  in je werk?   En komen die voldoende tot hun recht?</vt:lpstr>
      <vt:lpstr>Heb je zelf een positieve ervaring met kwetsbaarheid tonen?</vt:lpstr>
      <vt:lpstr>Kwetsbaarheid als manager</vt:lpstr>
      <vt:lpstr>Conclusie</vt:lpstr>
      <vt:lpstr>Contact &amp; informatie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Gebruik UKON huisstijl</dc:title>
  <dc:creator>Mulder, Oshra</dc:creator>
  <cp:lastModifiedBy>Inez van der Vorst</cp:lastModifiedBy>
  <cp:revision>174</cp:revision>
  <dcterms:created xsi:type="dcterms:W3CDTF">2019-10-23T13:57:28Z</dcterms:created>
  <dcterms:modified xsi:type="dcterms:W3CDTF">2022-12-29T09:21:59Z</dcterms:modified>
</cp:coreProperties>
</file>