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2346"/>
    <a:srgbClr val="BB1D30"/>
    <a:srgbClr val="52B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6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74246D-59B3-5344-487F-496FC64C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AB0CC3D-D26E-CC98-4C83-4BA154A42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6F1273-559F-4001-1CF6-E4CE21BBC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3B8-4E34-4C63-8D9E-616C65F50D3D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A57621-CAB9-0C6A-8F91-C06C69AEF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391EE8-14B4-CE6E-2D73-4FD3222C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013-319F-4D77-8481-0C504DEC9D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461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C6D43A-42AA-C6A2-391D-B00EB608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678E716-A9E6-532E-D6A3-F65C44D7C4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F06C55-B313-6AFD-746C-AB3C3B15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3B8-4E34-4C63-8D9E-616C65F50D3D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B194429-2864-AA8E-ADA0-3B3A2DE4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8C606B2-C601-A23C-EFE7-7D0B8F1B6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013-319F-4D77-8481-0C504DEC9D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91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927E453-8BF9-D782-D92C-3A05CC6FE8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5EB0D87-AA2E-38BA-8DE9-B56149736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A20DCA8-D860-7BF5-A469-A75A66857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3B8-4E34-4C63-8D9E-616C65F50D3D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3DAACCC-2770-7951-ADD7-332587504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5259379-EB5A-E809-E427-61580A843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013-319F-4D77-8481-0C504DEC9D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432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B0E981-84BE-38A5-CD28-213C3DA96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DB397D-E52F-CAB3-9A0C-FA022445A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645735-2ED4-15F2-7EB4-4B813EAD6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3B8-4E34-4C63-8D9E-616C65F50D3D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45E017-215A-64DF-AE3B-896090354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8115C07-4D7F-0444-2770-3BFCE841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013-319F-4D77-8481-0C504DEC9D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3471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A5248B-885D-677B-EE9B-11FA40986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243D3BD-B8B7-1EAF-2E54-FA95F5B6A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77B4B96-0598-BAD9-1BAA-2259BB761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3B8-4E34-4C63-8D9E-616C65F50D3D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BFB91B-BBC0-7379-2701-5142497E6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2F27BA-91AF-FCE4-171F-20A903667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013-319F-4D77-8481-0C504DEC9D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779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531804-365A-7FEA-EADB-9E387577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4024C6-4098-7C7F-FA44-28847B67BF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D0126C7-CE8E-551B-9C3D-57513D8378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CD0895B-DDB7-9775-989D-C38CB51E0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3B8-4E34-4C63-8D9E-616C65F50D3D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6C124D5-7F9F-2D6F-8D47-7CC9DEEB9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8FA3857-D7EA-A44F-185B-5D1199225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013-319F-4D77-8481-0C504DEC9D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5381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AB023-BD8F-C22E-2402-75794518B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79DC34D-3EB2-ADD8-6753-F8DE18049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A97C023-864E-9CBB-2CD1-7F749CC4C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2276794-6B7F-86C8-C538-4F874BA7F5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12EAAB8-9393-0C03-E316-B9912BC5A4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4D9DF94-CF46-93F4-8144-7BCD5AA59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3B8-4E34-4C63-8D9E-616C65F50D3D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2B674C-0D04-3A2C-6DC4-15A13E61D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2901B6D-57C8-A91F-645C-1E4F5DC21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013-319F-4D77-8481-0C504DEC9D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091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3F33DC-8C6A-7C7B-9780-560E9482C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EFFC566-894F-B21B-FAA4-F88513636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3B8-4E34-4C63-8D9E-616C65F50D3D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A82D334-5FAF-B67A-B755-8A10BD26C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4070EDB-8CF1-62B4-4EEF-C88C2A4FD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013-319F-4D77-8481-0C504DEC9D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0903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FBF13F0-CE22-0526-1761-5D1598B40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3B8-4E34-4C63-8D9E-616C65F50D3D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54E03E4-11FF-D524-4559-591DC4016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00907BB-A830-E73D-CC3B-2997A0F6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013-319F-4D77-8481-0C504DEC9D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A4C716-94D7-8EC1-0048-376858C56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4F4D98-DA23-1692-34E4-A32165EB0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3E35058-591D-070B-618E-0D7CD73EB7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319826-EE6F-A103-174C-789FD8576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3B8-4E34-4C63-8D9E-616C65F50D3D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644AF16-B2D3-09E6-C3DE-17627E6C1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4E09C40-0171-8972-03FE-C49303B14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013-319F-4D77-8481-0C504DEC9D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869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95DE62-9D81-94A9-A5FD-81A536A99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80705D5-3433-ABF7-975F-4C497ACD74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602B81E-67C0-3A45-6774-7A3BA9160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88F142E-AE87-6746-0B31-87D75B1CB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3B8-4E34-4C63-8D9E-616C65F50D3D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0BC0414-A159-1264-18ED-928FCD52C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E5BD74D-58A7-6FE7-A3F6-9ADBE07D9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013-319F-4D77-8481-0C504DEC9D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7505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9B70660-A767-947F-DA2D-DFD6A662B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6FF1036-5096-AB93-FC75-E77E1A010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5EA091-F1CF-9F1F-327E-FB36470DC4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613B8-4E34-4C63-8D9E-616C65F50D3D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75A8A5-627F-DCA9-3E32-8D4AFAD32C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E3F435-7A57-59C9-AC8E-4A7120B798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8B013-319F-4D77-8481-0C504DEC9D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9717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sv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ivel.survalyzer.eu/mlvkgddqpd?l=nl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4.svg"/><Relationship Id="rId10" Type="http://schemas.openxmlformats.org/officeDocument/2006/relationships/image" Target="../media/image8.sv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E4BB9D3B-1071-35AA-49DF-E6B2C3B07BBF}"/>
              </a:ext>
            </a:extLst>
          </p:cNvPr>
          <p:cNvSpPr/>
          <p:nvPr/>
        </p:nvSpPr>
        <p:spPr>
          <a:xfrm>
            <a:off x="4828464" y="683529"/>
            <a:ext cx="6802272" cy="1537154"/>
          </a:xfrm>
          <a:prstGeom prst="roundRect">
            <a:avLst>
              <a:gd name="adj" fmla="val 10000"/>
            </a:avLst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bg1">
              <a:lumMod val="95000"/>
              <a:hueOff val="0"/>
              <a:satOff val="0"/>
              <a:lumOff val="0"/>
              <a:alphaOff val="0"/>
            </a:schemeClr>
          </a:fillRef>
          <a:effectRef idx="0">
            <a:schemeClr val="bg1">
              <a:lumMod val="9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Tekstballon: rechthoek met afgeronde hoeken 7" descr="Chatten met effen opvulling">
            <a:extLst>
              <a:ext uri="{FF2B5EF4-FFF2-40B4-BE49-F238E27FC236}">
                <a16:creationId xmlns:a16="http://schemas.microsoft.com/office/drawing/2014/main" id="{B2F91999-6B44-2442-314B-0E184F95CD11}"/>
              </a:ext>
            </a:extLst>
          </p:cNvPr>
          <p:cNvSpPr/>
          <p:nvPr/>
        </p:nvSpPr>
        <p:spPr>
          <a:xfrm>
            <a:off x="5293453" y="1013664"/>
            <a:ext cx="845435" cy="845435"/>
          </a:xfrm>
          <a:prstGeom prst="wedgeRoundRectCallou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9" name="Groep 8">
            <a:extLst>
              <a:ext uri="{FF2B5EF4-FFF2-40B4-BE49-F238E27FC236}">
                <a16:creationId xmlns:a16="http://schemas.microsoft.com/office/drawing/2014/main" id="{D0908CA5-65FC-7CA3-C44D-CCC309559952}"/>
              </a:ext>
            </a:extLst>
          </p:cNvPr>
          <p:cNvGrpSpPr/>
          <p:nvPr/>
        </p:nvGrpSpPr>
        <p:grpSpPr>
          <a:xfrm>
            <a:off x="6603877" y="667804"/>
            <a:ext cx="5026858" cy="1537154"/>
            <a:chOff x="1775413" y="656"/>
            <a:chExt cx="5026858" cy="1537154"/>
          </a:xfrm>
        </p:grpSpPr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32BEE575-F2B8-5BAE-3760-65C0C3F4F37C}"/>
                </a:ext>
              </a:extLst>
            </p:cNvPr>
            <p:cNvSpPr/>
            <p:nvPr/>
          </p:nvSpPr>
          <p:spPr>
            <a:xfrm>
              <a:off x="1775413" y="656"/>
              <a:ext cx="5026858" cy="153715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0566F717-F615-24D7-5E22-BA3CCD636834}"/>
                </a:ext>
              </a:extLst>
            </p:cNvPr>
            <p:cNvSpPr txBox="1"/>
            <p:nvPr/>
          </p:nvSpPr>
          <p:spPr>
            <a:xfrm>
              <a:off x="1775413" y="656"/>
              <a:ext cx="5026858" cy="15371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2682" tIns="162682" rIns="162682" bIns="162682" numCol="1" spcCol="1270" anchor="ctr" anchorCtr="0">
              <a:noAutofit/>
            </a:bodyPr>
            <a:lstStyle/>
            <a:p>
              <a:endPara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r>
                <a:rPr lang="nl-NL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Ben u zorgverlener in de oncologische zorg en wilt u weten welke vormen van complementaire zorg passend en effectie</a:t>
              </a:r>
              <a:r>
                <a:rPr lang="nl-NL" dirty="0">
                  <a:latin typeface="Calibri" panose="020F0502020204030204" pitchFamily="34" charset="0"/>
                  <a:ea typeface="Calibri" panose="020F0502020204030204" pitchFamily="34" charset="0"/>
                </a:rPr>
                <a:t>f </a:t>
              </a:r>
              <a:r>
                <a:rPr lang="nl-NL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zijn bij de klacht(en) van uw patiënten? </a:t>
              </a:r>
            </a:p>
            <a:p>
              <a:r>
                <a:rPr lang="nl-N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Vul dan </a:t>
              </a:r>
              <a:r>
                <a:rPr lang="nl-NL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nu de online </a:t>
              </a:r>
              <a:r>
                <a:rPr lang="nl-N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vragenlijst in over onze ontwikkelde tool.</a:t>
              </a:r>
            </a:p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200" kern="1200" dirty="0"/>
            </a:p>
          </p:txBody>
        </p:sp>
      </p:grpSp>
      <p:sp>
        <p:nvSpPr>
          <p:cNvPr id="10" name="Rechthoek: afgeronde hoeken 9">
            <a:extLst>
              <a:ext uri="{FF2B5EF4-FFF2-40B4-BE49-F238E27FC236}">
                <a16:creationId xmlns:a16="http://schemas.microsoft.com/office/drawing/2014/main" id="{BB3BEEAC-D0E6-3EEB-47D1-3C589017B8AC}"/>
              </a:ext>
            </a:extLst>
          </p:cNvPr>
          <p:cNvSpPr/>
          <p:nvPr/>
        </p:nvSpPr>
        <p:spPr>
          <a:xfrm>
            <a:off x="4828464" y="2604973"/>
            <a:ext cx="6802272" cy="1537154"/>
          </a:xfrm>
          <a:prstGeom prst="roundRect">
            <a:avLst>
              <a:gd name="adj" fmla="val 10000"/>
            </a:avLst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bg1">
              <a:lumMod val="95000"/>
              <a:hueOff val="0"/>
              <a:satOff val="0"/>
              <a:lumOff val="0"/>
              <a:alphaOff val="0"/>
            </a:schemeClr>
          </a:fillRef>
          <a:effectRef idx="0">
            <a:schemeClr val="bg1">
              <a:lumMod val="9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echthoek 10" descr="Klok silhouet">
            <a:extLst>
              <a:ext uri="{FF2B5EF4-FFF2-40B4-BE49-F238E27FC236}">
                <a16:creationId xmlns:a16="http://schemas.microsoft.com/office/drawing/2014/main" id="{A35C254A-4EA3-88DC-1C6A-D374C44C8E91}"/>
              </a:ext>
            </a:extLst>
          </p:cNvPr>
          <p:cNvSpPr/>
          <p:nvPr/>
        </p:nvSpPr>
        <p:spPr>
          <a:xfrm>
            <a:off x="5293453" y="2935107"/>
            <a:ext cx="845435" cy="845435"/>
          </a:xfrm>
          <a:prstGeom prst="rect">
            <a:avLst/>
          </a:pr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2" name="Groep 11">
            <a:extLst>
              <a:ext uri="{FF2B5EF4-FFF2-40B4-BE49-F238E27FC236}">
                <a16:creationId xmlns:a16="http://schemas.microsoft.com/office/drawing/2014/main" id="{E8E193C7-066C-3958-B4BB-D67A50AF29B6}"/>
              </a:ext>
            </a:extLst>
          </p:cNvPr>
          <p:cNvGrpSpPr/>
          <p:nvPr/>
        </p:nvGrpSpPr>
        <p:grpSpPr>
          <a:xfrm>
            <a:off x="6603877" y="2589248"/>
            <a:ext cx="5026858" cy="1537154"/>
            <a:chOff x="1775413" y="1922100"/>
            <a:chExt cx="5026858" cy="1537154"/>
          </a:xfrm>
        </p:grpSpPr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E6F0951D-9E57-1FBB-D751-20BDB5CA0962}"/>
                </a:ext>
              </a:extLst>
            </p:cNvPr>
            <p:cNvSpPr/>
            <p:nvPr/>
          </p:nvSpPr>
          <p:spPr>
            <a:xfrm>
              <a:off x="1775413" y="1922100"/>
              <a:ext cx="5026858" cy="153715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9F9D8A51-C4C2-DA4F-EE76-1FA5535307BB}"/>
                </a:ext>
              </a:extLst>
            </p:cNvPr>
            <p:cNvSpPr txBox="1"/>
            <p:nvPr/>
          </p:nvSpPr>
          <p:spPr>
            <a:xfrm>
              <a:off x="1775413" y="1922100"/>
              <a:ext cx="5026858" cy="15371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2682" tIns="162682" rIns="162682" bIns="162682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2200" kern="1200" dirty="0"/>
                <a:t>Het bekijken van de tool en beantwoorden van de vragen kost in totaal ongeveer 15 minuten.</a:t>
              </a:r>
              <a:endParaRPr lang="en-US" sz="2200" kern="1200" dirty="0"/>
            </a:p>
          </p:txBody>
        </p:sp>
      </p:grpSp>
      <p:sp>
        <p:nvSpPr>
          <p:cNvPr id="13" name="Rechthoek: afgeronde hoeken 12">
            <a:extLst>
              <a:ext uri="{FF2B5EF4-FFF2-40B4-BE49-F238E27FC236}">
                <a16:creationId xmlns:a16="http://schemas.microsoft.com/office/drawing/2014/main" id="{720AC876-F89B-ADAF-050E-BDBEE3737142}"/>
              </a:ext>
            </a:extLst>
          </p:cNvPr>
          <p:cNvSpPr/>
          <p:nvPr/>
        </p:nvSpPr>
        <p:spPr>
          <a:xfrm>
            <a:off x="4828464" y="4510691"/>
            <a:ext cx="6802272" cy="1537154"/>
          </a:xfrm>
          <a:prstGeom prst="roundRect">
            <a:avLst>
              <a:gd name="adj" fmla="val 10000"/>
            </a:avLst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bg1">
              <a:lumMod val="95000"/>
              <a:hueOff val="0"/>
              <a:satOff val="0"/>
              <a:lumOff val="0"/>
              <a:alphaOff val="0"/>
            </a:schemeClr>
          </a:fillRef>
          <a:effectRef idx="0">
            <a:schemeClr val="bg1">
              <a:lumMod val="9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5" name="Groep 14">
            <a:extLst>
              <a:ext uri="{FF2B5EF4-FFF2-40B4-BE49-F238E27FC236}">
                <a16:creationId xmlns:a16="http://schemas.microsoft.com/office/drawing/2014/main" id="{F734BE36-0569-9AE7-B1D7-ABD4B69021CD}"/>
              </a:ext>
            </a:extLst>
          </p:cNvPr>
          <p:cNvGrpSpPr/>
          <p:nvPr/>
        </p:nvGrpSpPr>
        <p:grpSpPr>
          <a:xfrm>
            <a:off x="6603877" y="4510691"/>
            <a:ext cx="5026858" cy="1537154"/>
            <a:chOff x="1775413" y="3843543"/>
            <a:chExt cx="5026858" cy="1537154"/>
          </a:xfrm>
        </p:grpSpPr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2DDD3475-0277-8C4A-DB9A-3B413FBEDD82}"/>
                </a:ext>
              </a:extLst>
            </p:cNvPr>
            <p:cNvSpPr/>
            <p:nvPr/>
          </p:nvSpPr>
          <p:spPr>
            <a:xfrm>
              <a:off x="1775413" y="3843543"/>
              <a:ext cx="5026858" cy="153715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Tekstvak 16">
              <a:extLst>
                <a:ext uri="{FF2B5EF4-FFF2-40B4-BE49-F238E27FC236}">
                  <a16:creationId xmlns:a16="http://schemas.microsoft.com/office/drawing/2014/main" id="{67D517B4-297C-85FE-6790-067E21C57EA5}"/>
                </a:ext>
              </a:extLst>
            </p:cNvPr>
            <p:cNvSpPr txBox="1"/>
            <p:nvPr/>
          </p:nvSpPr>
          <p:spPr>
            <a:xfrm>
              <a:off x="1775413" y="3843543"/>
              <a:ext cx="5026858" cy="15371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2682" tIns="162682" rIns="162682" bIns="162682" numCol="1" spcCol="1270" anchor="ctr" anchorCtr="0">
              <a:noAutofit/>
            </a:bodyPr>
            <a:lstStyle/>
            <a:p>
              <a:pPr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2200" kern="1200" dirty="0"/>
                <a:t>Meedoen met dit onderzoek? Ga naar </a:t>
              </a:r>
              <a:r>
                <a:rPr lang="nl-NL" sz="1800" u="sng" dirty="0">
                  <a:solidFill>
                    <a:srgbClr val="0563C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hlinkClick r:id="rId6"/>
                </a:rPr>
                <a:t>https://nivel.survalyzer.eu/mlvkgddqpd?l=nl</a:t>
              </a:r>
              <a:endPara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2200" kern="1200" dirty="0"/>
                <a:t>of scan de QR code.</a:t>
              </a:r>
              <a:endParaRPr lang="en-US" sz="2200" kern="1200" dirty="0"/>
            </a:p>
          </p:txBody>
        </p:sp>
      </p:grpSp>
      <p:pic>
        <p:nvPicPr>
          <p:cNvPr id="37" name="Afbeelding 36">
            <a:extLst>
              <a:ext uri="{FF2B5EF4-FFF2-40B4-BE49-F238E27FC236}">
                <a16:creationId xmlns:a16="http://schemas.microsoft.com/office/drawing/2014/main" id="{D2D3405C-64F3-FD86-BD6E-A8A74320445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7718" t="5654" r="6336" b="3397"/>
          <a:stretch/>
        </p:blipFill>
        <p:spPr>
          <a:xfrm>
            <a:off x="265602" y="5757959"/>
            <a:ext cx="1236722" cy="915741"/>
          </a:xfrm>
          <a:prstGeom prst="rect">
            <a:avLst/>
          </a:prstGeom>
          <a:ln>
            <a:noFill/>
          </a:ln>
        </p:spPr>
      </p:pic>
      <p:pic>
        <p:nvPicPr>
          <p:cNvPr id="39" name="Afbeelding 38">
            <a:extLst>
              <a:ext uri="{FF2B5EF4-FFF2-40B4-BE49-F238E27FC236}">
                <a16:creationId xmlns:a16="http://schemas.microsoft.com/office/drawing/2014/main" id="{D0B9D5C9-FF86-E7C9-E493-59D2A25D58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35879" y="6057256"/>
            <a:ext cx="1250069" cy="396498"/>
          </a:xfrm>
          <a:prstGeom prst="rect">
            <a:avLst/>
          </a:prstGeom>
        </p:spPr>
      </p:pic>
      <p:sp>
        <p:nvSpPr>
          <p:cNvPr id="40" name="Rechthoek: afgeronde hoeken 39">
            <a:extLst>
              <a:ext uri="{FF2B5EF4-FFF2-40B4-BE49-F238E27FC236}">
                <a16:creationId xmlns:a16="http://schemas.microsoft.com/office/drawing/2014/main" id="{1801A2BB-7336-F805-BB65-BFB56FB270D9}"/>
              </a:ext>
            </a:extLst>
          </p:cNvPr>
          <p:cNvSpPr/>
          <p:nvPr/>
        </p:nvSpPr>
        <p:spPr>
          <a:xfrm>
            <a:off x="456432" y="673995"/>
            <a:ext cx="4139537" cy="1524771"/>
          </a:xfrm>
          <a:prstGeom prst="roundRect">
            <a:avLst>
              <a:gd name="adj" fmla="val 10000"/>
            </a:avLst>
          </a:prstGeom>
          <a:solidFill>
            <a:srgbClr val="52B8B4"/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bg1">
              <a:lumMod val="95000"/>
              <a:hueOff val="0"/>
              <a:satOff val="0"/>
              <a:lumOff val="0"/>
              <a:alphaOff val="0"/>
            </a:schemeClr>
          </a:fillRef>
          <a:effectRef idx="0">
            <a:schemeClr val="bg1">
              <a:lumMod val="9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nl-NL" sz="3000" b="1" dirty="0">
                <a:solidFill>
                  <a:schemeClr val="bg1"/>
                </a:solidFill>
              </a:rPr>
              <a:t>Wilt u ons helpen door het invullen van een online vragenlijst?</a:t>
            </a:r>
          </a:p>
        </p:txBody>
      </p:sp>
      <p:sp>
        <p:nvSpPr>
          <p:cNvPr id="5" name="Tekstballon: rechthoek met afgeronde hoeken 4" descr="Internet met effen opvulling">
            <a:extLst>
              <a:ext uri="{FF2B5EF4-FFF2-40B4-BE49-F238E27FC236}">
                <a16:creationId xmlns:a16="http://schemas.microsoft.com/office/drawing/2014/main" id="{CAB839E9-BA15-F096-9917-04C05EC4FAF8}"/>
              </a:ext>
            </a:extLst>
          </p:cNvPr>
          <p:cNvSpPr/>
          <p:nvPr/>
        </p:nvSpPr>
        <p:spPr>
          <a:xfrm>
            <a:off x="5293453" y="4772148"/>
            <a:ext cx="845435" cy="845435"/>
          </a:xfrm>
          <a:prstGeom prst="wedgeRoundRectCallout">
            <a:avLst/>
          </a:pr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4" name="Afbeelding 3" descr="Afbeelding met patroon, plein, Symmetrie, pixel&#10;&#10;Automatisch gegenereerde beschrijving">
            <a:extLst>
              <a:ext uri="{FF2B5EF4-FFF2-40B4-BE49-F238E27FC236}">
                <a16:creationId xmlns:a16="http://schemas.microsoft.com/office/drawing/2014/main" id="{CE3B392A-E145-A5B7-CD31-6EC07E517F3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264" y="2517648"/>
            <a:ext cx="3017520" cy="301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52144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97</Words>
  <Application>Microsoft Office PowerPoint</Application>
  <PresentationFormat>Breedbeeld</PresentationFormat>
  <Paragraphs>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Oproep deelname aan onderzoek</dc:title>
  <dc:creator>Marit Mentink</dc:creator>
  <cp:lastModifiedBy>Janneke Noordman</cp:lastModifiedBy>
  <cp:revision>14</cp:revision>
  <dcterms:created xsi:type="dcterms:W3CDTF">2023-10-04T09:28:20Z</dcterms:created>
  <dcterms:modified xsi:type="dcterms:W3CDTF">2024-04-10T12:13:04Z</dcterms:modified>
</cp:coreProperties>
</file>