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7"/>
  </p:notesMasterIdLst>
  <p:sldIdLst>
    <p:sldId id="256" r:id="rId5"/>
    <p:sldId id="257" r:id="rId6"/>
    <p:sldId id="278" r:id="rId7"/>
    <p:sldId id="286" r:id="rId8"/>
    <p:sldId id="314" r:id="rId9"/>
    <p:sldId id="288" r:id="rId10"/>
    <p:sldId id="307" r:id="rId11"/>
    <p:sldId id="263" r:id="rId12"/>
    <p:sldId id="315" r:id="rId13"/>
    <p:sldId id="289" r:id="rId14"/>
    <p:sldId id="312" r:id="rId15"/>
    <p:sldId id="300" r:id="rId16"/>
    <p:sldId id="316" r:id="rId17"/>
    <p:sldId id="302" r:id="rId18"/>
    <p:sldId id="301" r:id="rId19"/>
    <p:sldId id="323" r:id="rId20"/>
    <p:sldId id="324" r:id="rId21"/>
    <p:sldId id="322" r:id="rId22"/>
    <p:sldId id="299" r:id="rId23"/>
    <p:sldId id="304" r:id="rId24"/>
    <p:sldId id="318" r:id="rId25"/>
    <p:sldId id="305" r:id="rId26"/>
    <p:sldId id="311" r:id="rId27"/>
    <p:sldId id="291" r:id="rId28"/>
    <p:sldId id="319" r:id="rId29"/>
    <p:sldId id="283" r:id="rId30"/>
    <p:sldId id="310" r:id="rId31"/>
    <p:sldId id="285" r:id="rId32"/>
    <p:sldId id="320" r:id="rId33"/>
    <p:sldId id="293" r:id="rId34"/>
    <p:sldId id="309" r:id="rId35"/>
    <p:sldId id="287" r:id="rId36"/>
  </p:sldIdLst>
  <p:sldSz cx="12192000" cy="6858000"/>
  <p:notesSz cx="6858000" cy="9144000"/>
  <p:defaultTextStyle>
    <a:defPPr>
      <a:defRPr lang="en-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95" userDrawn="1">
          <p15:clr>
            <a:srgbClr val="A4A3A4"/>
          </p15:clr>
        </p15:guide>
        <p15:guide id="2" pos="1323" userDrawn="1">
          <p15:clr>
            <a:srgbClr val="A4A3A4"/>
          </p15:clr>
        </p15:guide>
        <p15:guide id="3" orient="horz" pos="1139" userDrawn="1">
          <p15:clr>
            <a:srgbClr val="A4A3A4"/>
          </p15:clr>
        </p15:guide>
        <p15:guide id="4" pos="438" userDrawn="1">
          <p15:clr>
            <a:srgbClr val="A4A3A4"/>
          </p15:clr>
        </p15:guide>
        <p15:guide id="5" pos="3137"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70F400C-E27D-2342-BD62-BE0E10B2890E}" name="Kurver, Marieke" initials="KM" userId="S::m.kurver@vilans.nl::485d0e60-7ac4-4875-9d53-082bfd2c78df" providerId="AD"/>
  <p188:author id="{1D0A4076-B8F1-9053-6994-BE56471C9286}" name="Benjamin Wendt" initials="BW" userId="S::Benjamin.Wendt@han.nl::a85bd9e4-071d-4a5a-abb1-15b3e3a2ef7a" providerId="AD"/>
  <p188:author id="{AE413D86-8E41-044A-8303-84B6E0B01C04}" name="Baardman, Saskia" initials="BS" userId="S::s.baardman@vilans.nl::8a826a99-245c-4f23-b034-ddbfbc54e8a8" providerId="AD"/>
  <p188:author id="{6DA53C87-448B-7626-0B37-B71BFB36F5E6}" name="Jeroen van Ingen" initials="" userId="S::JeroenvanIngen@JeroenInfographics.onmicrosoft.com::ae0c6730-3243-4d94-8d83-790d85a8dcb4" providerId="AD"/>
  <p188:author id="{1C9127B5-3E76-9C9B-A7C9-4E8CE21F55A7}" name="Bakker-Jacobs, Annick" initials="BJA" userId="S::Annick.Bakker-Jacobs@radboudumc.nl::6443d5b0-5380-4647-9872-ca7f06d774d8" providerId="AD"/>
  <p188:author id="{02E954B7-C942-21E7-71E9-DDBA9AA85FFA}" name="Bloemendal, Quirine" initials="QB" userId="S::Q.Bloemendal@vilans.nl::fba14229-58ab-4998-8389-628179f7150a" providerId="AD"/>
  <p188:author id="{F7B7C2E3-AF0C-C43B-D585-96CB8BDD5018}" name="Mariella Maarschalkerweerd - Asta" initials="MM" userId="S::m.maarschalkerweerd@venvn.nl::522ee392-e9a0-464d-982f-41856712b8d9" providerId="AD"/>
  <p188:author id="{95825CF6-1171-676C-64C5-812BBF3CCB01}" name="Kurver, Marieke" initials="MK" userId="S::M.Kurver@vilans.nl::485d0e60-7ac4-4875-9d53-082bfd2c78d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88BA14"/>
    <a:srgbClr val="E6432E"/>
    <a:srgbClr val="FFB54B"/>
    <a:srgbClr val="8ACDAF"/>
    <a:srgbClr val="954874"/>
    <a:srgbClr val="998EC1"/>
    <a:srgbClr val="77A7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7F7A4B-3698-47A6-8552-C678177784AB}" v="1" dt="2025-01-17T10:43:45.729"/>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85"/>
    <p:restoredTop sz="94664"/>
  </p:normalViewPr>
  <p:slideViewPr>
    <p:cSldViewPr snapToGrid="0">
      <p:cViewPr varScale="1">
        <p:scale>
          <a:sx n="75" d="100"/>
          <a:sy n="75" d="100"/>
        </p:scale>
        <p:origin x="42" y="393"/>
      </p:cViewPr>
      <p:guideLst>
        <p:guide orient="horz" pos="595"/>
        <p:guide pos="1323"/>
        <p:guide orient="horz" pos="1139"/>
        <p:guide pos="438"/>
        <p:guide pos="3137"/>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loemendal, Quirine" userId="fba14229-58ab-4998-8389-628179f7150a" providerId="ADAL" clId="{1FB691E3-E914-49B1-86DA-77EFEC188F1A}"/>
    <pc:docChg chg="modSld">
      <pc:chgData name="Bloemendal, Quirine" userId="fba14229-58ab-4998-8389-628179f7150a" providerId="ADAL" clId="{1FB691E3-E914-49B1-86DA-77EFEC188F1A}" dt="2024-12-02T15:28:34.298" v="107" actId="20577"/>
      <pc:docMkLst>
        <pc:docMk/>
      </pc:docMkLst>
      <pc:sldChg chg="modSp mod">
        <pc:chgData name="Bloemendal, Quirine" userId="fba14229-58ab-4998-8389-628179f7150a" providerId="ADAL" clId="{1FB691E3-E914-49B1-86DA-77EFEC188F1A}" dt="2024-12-02T15:28:34.298" v="107" actId="20577"/>
        <pc:sldMkLst>
          <pc:docMk/>
          <pc:sldMk cId="1237811954" sldId="256"/>
        </pc:sldMkLst>
        <pc:spChg chg="mod">
          <ac:chgData name="Bloemendal, Quirine" userId="fba14229-58ab-4998-8389-628179f7150a" providerId="ADAL" clId="{1FB691E3-E914-49B1-86DA-77EFEC188F1A}" dt="2024-12-02T15:28:34.298" v="107" actId="20577"/>
          <ac:spMkLst>
            <pc:docMk/>
            <pc:sldMk cId="1237811954" sldId="256"/>
            <ac:spMk id="12" creationId="{36CC9F63-46CD-06C9-964F-8B910C993AE4}"/>
          </ac:spMkLst>
        </pc:spChg>
      </pc:sldChg>
      <pc:sldChg chg="modSp mod modCm">
        <pc:chgData name="Bloemendal, Quirine" userId="fba14229-58ab-4998-8389-628179f7150a" providerId="ADAL" clId="{1FB691E3-E914-49B1-86DA-77EFEC188F1A}" dt="2024-12-02T15:27:51.302" v="92" actId="20577"/>
        <pc:sldMkLst>
          <pc:docMk/>
          <pc:sldMk cId="3655925313" sldId="278"/>
        </pc:sldMkLst>
        <pc:spChg chg="mod">
          <ac:chgData name="Bloemendal, Quirine" userId="fba14229-58ab-4998-8389-628179f7150a" providerId="ADAL" clId="{1FB691E3-E914-49B1-86DA-77EFEC188F1A}" dt="2024-12-02T15:27:51.302" v="92" actId="20577"/>
          <ac:spMkLst>
            <pc:docMk/>
            <pc:sldMk cId="3655925313" sldId="278"/>
            <ac:spMk id="8" creationId="{AB834091-ACEF-CAE0-C356-353F034A2AF5}"/>
          </ac:spMkLst>
        </pc:spChg>
        <pc:extLst>
          <p:ext xmlns:p="http://schemas.openxmlformats.org/presentationml/2006/main" uri="{D6D511B9-2390-475A-947B-AFAB55BFBCF1}">
            <pc226:cmChg xmlns:pc226="http://schemas.microsoft.com/office/powerpoint/2022/06/main/command" chg="mod">
              <pc226:chgData name="Bloemendal, Quirine" userId="fba14229-58ab-4998-8389-628179f7150a" providerId="ADAL" clId="{1FB691E3-E914-49B1-86DA-77EFEC188F1A}" dt="2024-12-02T15:27:51.302" v="92" actId="20577"/>
              <pc2:cmMkLst xmlns:pc2="http://schemas.microsoft.com/office/powerpoint/2019/9/main/command">
                <pc:docMk/>
                <pc:sldMk cId="3655925313" sldId="278"/>
                <pc2:cmMk id="{DC268192-B137-412E-A943-C962EA401903}"/>
              </pc2:cmMkLst>
            </pc226:cmChg>
          </p:ext>
        </pc:extLst>
      </pc:sldChg>
      <pc:sldChg chg="addSp modSp mod">
        <pc:chgData name="Bloemendal, Quirine" userId="fba14229-58ab-4998-8389-628179f7150a" providerId="ADAL" clId="{1FB691E3-E914-49B1-86DA-77EFEC188F1A}" dt="2024-12-02T15:19:41.523" v="23"/>
        <pc:sldMkLst>
          <pc:docMk/>
          <pc:sldMk cId="1267933553" sldId="286"/>
        </pc:sldMkLst>
        <pc:spChg chg="add mod">
          <ac:chgData name="Bloemendal, Quirine" userId="fba14229-58ab-4998-8389-628179f7150a" providerId="ADAL" clId="{1FB691E3-E914-49B1-86DA-77EFEC188F1A}" dt="2024-12-02T15:19:41.523" v="23"/>
          <ac:spMkLst>
            <pc:docMk/>
            <pc:sldMk cId="1267933553" sldId="286"/>
            <ac:spMk id="4" creationId="{84275994-326A-AB78-45C1-CFA1B3433047}"/>
          </ac:spMkLst>
        </pc:spChg>
      </pc:sldChg>
      <pc:sldChg chg="modSp mod">
        <pc:chgData name="Bloemendal, Quirine" userId="fba14229-58ab-4998-8389-628179f7150a" providerId="ADAL" clId="{1FB691E3-E914-49B1-86DA-77EFEC188F1A}" dt="2024-12-02T15:17:56.555" v="9" actId="1076"/>
        <pc:sldMkLst>
          <pc:docMk/>
          <pc:sldMk cId="317508075" sldId="288"/>
        </pc:sldMkLst>
        <pc:spChg chg="mod">
          <ac:chgData name="Bloemendal, Quirine" userId="fba14229-58ab-4998-8389-628179f7150a" providerId="ADAL" clId="{1FB691E3-E914-49B1-86DA-77EFEC188F1A}" dt="2024-12-02T15:17:56.555" v="9" actId="1076"/>
          <ac:spMkLst>
            <pc:docMk/>
            <pc:sldMk cId="317508075" sldId="288"/>
            <ac:spMk id="3" creationId="{AB834091-ACEF-CAE0-C356-353F034A2AF5}"/>
          </ac:spMkLst>
        </pc:spChg>
      </pc:sldChg>
      <pc:sldChg chg="modSp mod">
        <pc:chgData name="Bloemendal, Quirine" userId="fba14229-58ab-4998-8389-628179f7150a" providerId="ADAL" clId="{1FB691E3-E914-49B1-86DA-77EFEC188F1A}" dt="2024-12-02T15:17:48.979" v="8" actId="1076"/>
        <pc:sldMkLst>
          <pc:docMk/>
          <pc:sldMk cId="2745057793" sldId="314"/>
        </pc:sldMkLst>
        <pc:spChg chg="mod">
          <ac:chgData name="Bloemendal, Quirine" userId="fba14229-58ab-4998-8389-628179f7150a" providerId="ADAL" clId="{1FB691E3-E914-49B1-86DA-77EFEC188F1A}" dt="2024-12-02T15:17:46.469" v="7" actId="1076"/>
          <ac:spMkLst>
            <pc:docMk/>
            <pc:sldMk cId="2745057793" sldId="314"/>
            <ac:spMk id="8" creationId="{AB834091-ACEF-CAE0-C356-353F034A2AF5}"/>
          </ac:spMkLst>
        </pc:spChg>
        <pc:picChg chg="mod">
          <ac:chgData name="Bloemendal, Quirine" userId="fba14229-58ab-4998-8389-628179f7150a" providerId="ADAL" clId="{1FB691E3-E914-49B1-86DA-77EFEC188F1A}" dt="2024-12-02T15:17:48.979" v="8" actId="1076"/>
          <ac:picMkLst>
            <pc:docMk/>
            <pc:sldMk cId="2745057793" sldId="314"/>
            <ac:picMk id="7" creationId="{2E17CBAF-BB64-ED5A-5AAF-B630865A75EB}"/>
          </ac:picMkLst>
        </pc:picChg>
      </pc:sldChg>
      <pc:sldChg chg="modSp mod">
        <pc:chgData name="Bloemendal, Quirine" userId="fba14229-58ab-4998-8389-628179f7150a" providerId="ADAL" clId="{1FB691E3-E914-49B1-86DA-77EFEC188F1A}" dt="2024-12-02T15:20:45.278" v="28" actId="1076"/>
        <pc:sldMkLst>
          <pc:docMk/>
          <pc:sldMk cId="1392573868" sldId="315"/>
        </pc:sldMkLst>
        <pc:spChg chg="mod">
          <ac:chgData name="Bloemendal, Quirine" userId="fba14229-58ab-4998-8389-628179f7150a" providerId="ADAL" clId="{1FB691E3-E914-49B1-86DA-77EFEC188F1A}" dt="2024-12-02T15:20:42.303" v="27" actId="403"/>
          <ac:spMkLst>
            <pc:docMk/>
            <pc:sldMk cId="1392573868" sldId="315"/>
            <ac:spMk id="8" creationId="{AB834091-ACEF-CAE0-C356-353F034A2AF5}"/>
          </ac:spMkLst>
        </pc:spChg>
        <pc:picChg chg="mod">
          <ac:chgData name="Bloemendal, Quirine" userId="fba14229-58ab-4998-8389-628179f7150a" providerId="ADAL" clId="{1FB691E3-E914-49B1-86DA-77EFEC188F1A}" dt="2024-12-02T15:20:45.278" v="28" actId="1076"/>
          <ac:picMkLst>
            <pc:docMk/>
            <pc:sldMk cId="1392573868" sldId="315"/>
            <ac:picMk id="3" creationId="{1B4878E2-C4EF-DC48-B6B5-267970764DB2}"/>
          </ac:picMkLst>
        </pc:picChg>
      </pc:sldChg>
      <pc:sldChg chg="modSp mod">
        <pc:chgData name="Bloemendal, Quirine" userId="fba14229-58ab-4998-8389-628179f7150a" providerId="ADAL" clId="{1FB691E3-E914-49B1-86DA-77EFEC188F1A}" dt="2024-12-02T15:19:08.278" v="19" actId="1076"/>
        <pc:sldMkLst>
          <pc:docMk/>
          <pc:sldMk cId="817581394" sldId="316"/>
        </pc:sldMkLst>
        <pc:spChg chg="mod">
          <ac:chgData name="Bloemendal, Quirine" userId="fba14229-58ab-4998-8389-628179f7150a" providerId="ADAL" clId="{1FB691E3-E914-49B1-86DA-77EFEC188F1A}" dt="2024-12-02T15:19:08.278" v="19" actId="1076"/>
          <ac:spMkLst>
            <pc:docMk/>
            <pc:sldMk cId="817581394" sldId="316"/>
            <ac:spMk id="4" creationId="{4C81E927-737D-4615-3991-F7299C03EC21}"/>
          </ac:spMkLst>
        </pc:spChg>
        <pc:picChg chg="mod">
          <ac:chgData name="Bloemendal, Quirine" userId="fba14229-58ab-4998-8389-628179f7150a" providerId="ADAL" clId="{1FB691E3-E914-49B1-86DA-77EFEC188F1A}" dt="2024-12-02T15:18:58.086" v="11" actId="1076"/>
          <ac:picMkLst>
            <pc:docMk/>
            <pc:sldMk cId="817581394" sldId="316"/>
            <ac:picMk id="2" creationId="{58FE834F-27A4-B714-78D3-19FEFA4E04D5}"/>
          </ac:picMkLst>
        </pc:picChg>
      </pc:sldChg>
      <pc:sldChg chg="modSp mod">
        <pc:chgData name="Bloemendal, Quirine" userId="fba14229-58ab-4998-8389-628179f7150a" providerId="ADAL" clId="{1FB691E3-E914-49B1-86DA-77EFEC188F1A}" dt="2024-12-02T15:25:40.296" v="42" actId="1076"/>
        <pc:sldMkLst>
          <pc:docMk/>
          <pc:sldMk cId="973293558" sldId="318"/>
        </pc:sldMkLst>
        <pc:spChg chg="mod">
          <ac:chgData name="Bloemendal, Quirine" userId="fba14229-58ab-4998-8389-628179f7150a" providerId="ADAL" clId="{1FB691E3-E914-49B1-86DA-77EFEC188F1A}" dt="2024-12-02T15:22:25.150" v="40" actId="1076"/>
          <ac:spMkLst>
            <pc:docMk/>
            <pc:sldMk cId="973293558" sldId="318"/>
            <ac:spMk id="8" creationId="{AB834091-ACEF-CAE0-C356-353F034A2AF5}"/>
          </ac:spMkLst>
        </pc:spChg>
        <pc:picChg chg="mod">
          <ac:chgData name="Bloemendal, Quirine" userId="fba14229-58ab-4998-8389-628179f7150a" providerId="ADAL" clId="{1FB691E3-E914-49B1-86DA-77EFEC188F1A}" dt="2024-12-02T15:25:40.296" v="42" actId="1076"/>
          <ac:picMkLst>
            <pc:docMk/>
            <pc:sldMk cId="973293558" sldId="318"/>
            <ac:picMk id="4" creationId="{21AF51A2-FECF-79D7-CE42-9FDCF4192E9E}"/>
          </ac:picMkLst>
        </pc:picChg>
      </pc:sldChg>
      <pc:sldChg chg="modSp mod">
        <pc:chgData name="Bloemendal, Quirine" userId="fba14229-58ab-4998-8389-628179f7150a" providerId="ADAL" clId="{1FB691E3-E914-49B1-86DA-77EFEC188F1A}" dt="2024-12-02T15:26:22.861" v="51" actId="1076"/>
        <pc:sldMkLst>
          <pc:docMk/>
          <pc:sldMk cId="1288924446" sldId="319"/>
        </pc:sldMkLst>
        <pc:spChg chg="mod">
          <ac:chgData name="Bloemendal, Quirine" userId="fba14229-58ab-4998-8389-628179f7150a" providerId="ADAL" clId="{1FB691E3-E914-49B1-86DA-77EFEC188F1A}" dt="2024-12-02T15:26:21.489" v="49" actId="1076"/>
          <ac:spMkLst>
            <pc:docMk/>
            <pc:sldMk cId="1288924446" sldId="319"/>
            <ac:spMk id="8" creationId="{AB834091-ACEF-CAE0-C356-353F034A2AF5}"/>
          </ac:spMkLst>
        </pc:spChg>
        <pc:picChg chg="mod">
          <ac:chgData name="Bloemendal, Quirine" userId="fba14229-58ab-4998-8389-628179f7150a" providerId="ADAL" clId="{1FB691E3-E914-49B1-86DA-77EFEC188F1A}" dt="2024-12-02T15:26:22.861" v="51" actId="1076"/>
          <ac:picMkLst>
            <pc:docMk/>
            <pc:sldMk cId="1288924446" sldId="319"/>
            <ac:picMk id="5" creationId="{9E2436D6-DFAD-3996-1747-D4512C62398A}"/>
          </ac:picMkLst>
        </pc:picChg>
      </pc:sldChg>
      <pc:sldChg chg="modSp mod">
        <pc:chgData name="Bloemendal, Quirine" userId="fba14229-58ab-4998-8389-628179f7150a" providerId="ADAL" clId="{1FB691E3-E914-49B1-86DA-77EFEC188F1A}" dt="2024-12-02T15:26:48.158" v="58" actId="1076"/>
        <pc:sldMkLst>
          <pc:docMk/>
          <pc:sldMk cId="3087340967" sldId="320"/>
        </pc:sldMkLst>
        <pc:spChg chg="mod">
          <ac:chgData name="Bloemendal, Quirine" userId="fba14229-58ab-4998-8389-628179f7150a" providerId="ADAL" clId="{1FB691E3-E914-49B1-86DA-77EFEC188F1A}" dt="2024-12-02T15:26:46.829" v="57" actId="1076"/>
          <ac:spMkLst>
            <pc:docMk/>
            <pc:sldMk cId="3087340967" sldId="320"/>
            <ac:spMk id="8" creationId="{AB834091-ACEF-CAE0-C356-353F034A2AF5}"/>
          </ac:spMkLst>
        </pc:spChg>
        <pc:picChg chg="mod">
          <ac:chgData name="Bloemendal, Quirine" userId="fba14229-58ab-4998-8389-628179f7150a" providerId="ADAL" clId="{1FB691E3-E914-49B1-86DA-77EFEC188F1A}" dt="2024-12-02T15:26:48.158" v="58" actId="1076"/>
          <ac:picMkLst>
            <pc:docMk/>
            <pc:sldMk cId="3087340967" sldId="320"/>
            <ac:picMk id="5" creationId="{2DCA6D32-78E2-724B-B537-B10EEF5F210C}"/>
          </ac:picMkLst>
        </pc:picChg>
      </pc:sldChg>
      <pc:sldChg chg="modSp mod">
        <pc:chgData name="Bloemendal, Quirine" userId="fba14229-58ab-4998-8389-628179f7150a" providerId="ADAL" clId="{1FB691E3-E914-49B1-86DA-77EFEC188F1A}" dt="2024-12-02T15:21:16.959" v="34" actId="1076"/>
        <pc:sldMkLst>
          <pc:docMk/>
          <pc:sldMk cId="399936530" sldId="324"/>
        </pc:sldMkLst>
        <pc:spChg chg="mod">
          <ac:chgData name="Bloemendal, Quirine" userId="fba14229-58ab-4998-8389-628179f7150a" providerId="ADAL" clId="{1FB691E3-E914-49B1-86DA-77EFEC188F1A}" dt="2024-12-02T15:21:13.471" v="33" actId="1076"/>
          <ac:spMkLst>
            <pc:docMk/>
            <pc:sldMk cId="399936530" sldId="324"/>
            <ac:spMk id="3" creationId="{A391B4CD-3BA0-2320-A82D-60F66A589D19}"/>
          </ac:spMkLst>
        </pc:spChg>
        <pc:picChg chg="mod">
          <ac:chgData name="Bloemendal, Quirine" userId="fba14229-58ab-4998-8389-628179f7150a" providerId="ADAL" clId="{1FB691E3-E914-49B1-86DA-77EFEC188F1A}" dt="2024-12-02T15:21:16.959" v="34" actId="1076"/>
          <ac:picMkLst>
            <pc:docMk/>
            <pc:sldMk cId="399936530" sldId="324"/>
            <ac:picMk id="4" creationId="{60C9A615-A943-B91D-3AE9-B940701518F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6CA8E9-2B14-4036-94FE-013C9E586ADF}" type="datetimeFigureOut">
              <a:rPr lang="nl-NL" smtClean="0"/>
              <a:t>17-1-2025</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7D390E-6D40-4F9F-9290-A98596C92C13}" type="slidenum">
              <a:rPr lang="nl-NL" smtClean="0"/>
              <a:t>‹nr.›</a:t>
            </a:fld>
            <a:endParaRPr lang="nl-NL"/>
          </a:p>
        </p:txBody>
      </p:sp>
    </p:spTree>
    <p:extLst>
      <p:ext uri="{BB962C8B-B14F-4D97-AF65-F5344CB8AC3E}">
        <p14:creationId xmlns:p14="http://schemas.microsoft.com/office/powerpoint/2010/main" val="36873069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dirty="0"/>
          </a:p>
        </p:txBody>
      </p:sp>
      <p:sp>
        <p:nvSpPr>
          <p:cNvPr id="4" name="Slide Number Placeholder 3"/>
          <p:cNvSpPr>
            <a:spLocks noGrp="1"/>
          </p:cNvSpPr>
          <p:nvPr>
            <p:ph type="sldNum" sz="quarter" idx="5"/>
          </p:nvPr>
        </p:nvSpPr>
        <p:spPr/>
        <p:txBody>
          <a:bodyPr/>
          <a:lstStyle/>
          <a:p>
            <a:fld id="{F87D390E-6D40-4F9F-9290-A98596C92C13}" type="slidenum">
              <a:rPr lang="nl-NL" smtClean="0"/>
              <a:t>16</a:t>
            </a:fld>
            <a:endParaRPr lang="nl-NL"/>
          </a:p>
        </p:txBody>
      </p:sp>
    </p:spTree>
    <p:extLst>
      <p:ext uri="{BB962C8B-B14F-4D97-AF65-F5344CB8AC3E}">
        <p14:creationId xmlns:p14="http://schemas.microsoft.com/office/powerpoint/2010/main" val="19623227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F87D390E-6D40-4F9F-9290-A98596C92C13}" type="slidenum">
              <a:rPr lang="nl-NL" smtClean="0"/>
              <a:t>18</a:t>
            </a:fld>
            <a:endParaRPr lang="nl-NL"/>
          </a:p>
        </p:txBody>
      </p:sp>
    </p:spTree>
    <p:extLst>
      <p:ext uri="{BB962C8B-B14F-4D97-AF65-F5344CB8AC3E}">
        <p14:creationId xmlns:p14="http://schemas.microsoft.com/office/powerpoint/2010/main" val="3620490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4AD31-EF41-01AE-33D2-192A22F87A92}"/>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NL"/>
          </a:p>
        </p:txBody>
      </p:sp>
      <p:sp>
        <p:nvSpPr>
          <p:cNvPr id="3" name="Subtitle 2">
            <a:extLst>
              <a:ext uri="{FF2B5EF4-FFF2-40B4-BE49-F238E27FC236}">
                <a16:creationId xmlns:a16="http://schemas.microsoft.com/office/drawing/2014/main" id="{3BDC56E4-5291-F8AB-BA90-B5BCF08106C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NL"/>
          </a:p>
        </p:txBody>
      </p:sp>
      <p:sp>
        <p:nvSpPr>
          <p:cNvPr id="4" name="Date Placeholder 3">
            <a:extLst>
              <a:ext uri="{FF2B5EF4-FFF2-40B4-BE49-F238E27FC236}">
                <a16:creationId xmlns:a16="http://schemas.microsoft.com/office/drawing/2014/main" id="{FCB52FF7-EBFD-C711-9EEA-9E3A2EFDD825}"/>
              </a:ext>
            </a:extLst>
          </p:cNvPr>
          <p:cNvSpPr>
            <a:spLocks noGrp="1"/>
          </p:cNvSpPr>
          <p:nvPr>
            <p:ph type="dt" sz="half" idx="10"/>
          </p:nvPr>
        </p:nvSpPr>
        <p:spPr/>
        <p:txBody>
          <a:bodyPr/>
          <a:lstStyle/>
          <a:p>
            <a:fld id="{8EA4DB60-D7C4-424E-9461-597E89AE71E5}" type="datetimeFigureOut">
              <a:rPr lang="en-NL" smtClean="0"/>
              <a:t>01/17/2025</a:t>
            </a:fld>
            <a:endParaRPr lang="en-NL"/>
          </a:p>
        </p:txBody>
      </p:sp>
      <p:sp>
        <p:nvSpPr>
          <p:cNvPr id="5" name="Footer Placeholder 4">
            <a:extLst>
              <a:ext uri="{FF2B5EF4-FFF2-40B4-BE49-F238E27FC236}">
                <a16:creationId xmlns:a16="http://schemas.microsoft.com/office/drawing/2014/main" id="{46AA27BD-0352-5D71-675E-3EF4F327F506}"/>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C2C2226D-75CA-233B-401C-9432A1543F0F}"/>
              </a:ext>
            </a:extLst>
          </p:cNvPr>
          <p:cNvSpPr>
            <a:spLocks noGrp="1"/>
          </p:cNvSpPr>
          <p:nvPr>
            <p:ph type="sldNum" sz="quarter" idx="12"/>
          </p:nvPr>
        </p:nvSpPr>
        <p:spPr/>
        <p:txBody>
          <a:bodyPr/>
          <a:lstStyle/>
          <a:p>
            <a:fld id="{47E48EB9-2789-E542-A607-F7F1FA8E6D7E}" type="slidenum">
              <a:rPr lang="en-NL" smtClean="0"/>
              <a:t>‹nr.›</a:t>
            </a:fld>
            <a:endParaRPr lang="en-NL"/>
          </a:p>
        </p:txBody>
      </p:sp>
    </p:spTree>
    <p:extLst>
      <p:ext uri="{BB962C8B-B14F-4D97-AF65-F5344CB8AC3E}">
        <p14:creationId xmlns:p14="http://schemas.microsoft.com/office/powerpoint/2010/main" val="2554822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3EF5F-CDDA-87B6-67C5-F8B05345FD5F}"/>
              </a:ext>
            </a:extLst>
          </p:cNvPr>
          <p:cNvSpPr>
            <a:spLocks noGrp="1"/>
          </p:cNvSpPr>
          <p:nvPr>
            <p:ph type="title"/>
          </p:nvPr>
        </p:nvSpPr>
        <p:spPr/>
        <p:txBody>
          <a:bodyPr/>
          <a:lstStyle/>
          <a:p>
            <a:r>
              <a:rPr lang="en-GB"/>
              <a:t>Click to edit Master title style</a:t>
            </a:r>
            <a:endParaRPr lang="en-NL"/>
          </a:p>
        </p:txBody>
      </p:sp>
      <p:sp>
        <p:nvSpPr>
          <p:cNvPr id="3" name="Vertical Text Placeholder 2">
            <a:extLst>
              <a:ext uri="{FF2B5EF4-FFF2-40B4-BE49-F238E27FC236}">
                <a16:creationId xmlns:a16="http://schemas.microsoft.com/office/drawing/2014/main" id="{7E4EAE31-FDD6-BD15-DB4F-878DDD8BF5FF}"/>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4" name="Date Placeholder 3">
            <a:extLst>
              <a:ext uri="{FF2B5EF4-FFF2-40B4-BE49-F238E27FC236}">
                <a16:creationId xmlns:a16="http://schemas.microsoft.com/office/drawing/2014/main" id="{69FB285F-9C28-B0E2-AF0C-6CD7C1B4B4AA}"/>
              </a:ext>
            </a:extLst>
          </p:cNvPr>
          <p:cNvSpPr>
            <a:spLocks noGrp="1"/>
          </p:cNvSpPr>
          <p:nvPr>
            <p:ph type="dt" sz="half" idx="10"/>
          </p:nvPr>
        </p:nvSpPr>
        <p:spPr/>
        <p:txBody>
          <a:bodyPr/>
          <a:lstStyle/>
          <a:p>
            <a:fld id="{8EA4DB60-D7C4-424E-9461-597E89AE71E5}" type="datetimeFigureOut">
              <a:rPr lang="en-NL" smtClean="0"/>
              <a:t>01/17/2025</a:t>
            </a:fld>
            <a:endParaRPr lang="en-NL"/>
          </a:p>
        </p:txBody>
      </p:sp>
      <p:sp>
        <p:nvSpPr>
          <p:cNvPr id="5" name="Footer Placeholder 4">
            <a:extLst>
              <a:ext uri="{FF2B5EF4-FFF2-40B4-BE49-F238E27FC236}">
                <a16:creationId xmlns:a16="http://schemas.microsoft.com/office/drawing/2014/main" id="{33AB507E-D480-2C82-FDA8-BEE5C2E1F857}"/>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4C169B14-71CE-264C-C10B-D738BEE4866C}"/>
              </a:ext>
            </a:extLst>
          </p:cNvPr>
          <p:cNvSpPr>
            <a:spLocks noGrp="1"/>
          </p:cNvSpPr>
          <p:nvPr>
            <p:ph type="sldNum" sz="quarter" idx="12"/>
          </p:nvPr>
        </p:nvSpPr>
        <p:spPr/>
        <p:txBody>
          <a:bodyPr/>
          <a:lstStyle/>
          <a:p>
            <a:fld id="{47E48EB9-2789-E542-A607-F7F1FA8E6D7E}" type="slidenum">
              <a:rPr lang="en-NL" smtClean="0"/>
              <a:t>‹nr.›</a:t>
            </a:fld>
            <a:endParaRPr lang="en-NL"/>
          </a:p>
        </p:txBody>
      </p:sp>
    </p:spTree>
    <p:extLst>
      <p:ext uri="{BB962C8B-B14F-4D97-AF65-F5344CB8AC3E}">
        <p14:creationId xmlns:p14="http://schemas.microsoft.com/office/powerpoint/2010/main" val="2242866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408791-2F1F-3C46-260C-19FFE5B411A4}"/>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NL"/>
          </a:p>
        </p:txBody>
      </p:sp>
      <p:sp>
        <p:nvSpPr>
          <p:cNvPr id="3" name="Vertical Text Placeholder 2">
            <a:extLst>
              <a:ext uri="{FF2B5EF4-FFF2-40B4-BE49-F238E27FC236}">
                <a16:creationId xmlns:a16="http://schemas.microsoft.com/office/drawing/2014/main" id="{3E16CF3E-ACB4-CCA8-0F0E-B777A9C240C1}"/>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4" name="Date Placeholder 3">
            <a:extLst>
              <a:ext uri="{FF2B5EF4-FFF2-40B4-BE49-F238E27FC236}">
                <a16:creationId xmlns:a16="http://schemas.microsoft.com/office/drawing/2014/main" id="{1884AE3B-52A6-9AE6-67F4-75C76D40B44C}"/>
              </a:ext>
            </a:extLst>
          </p:cNvPr>
          <p:cNvSpPr>
            <a:spLocks noGrp="1"/>
          </p:cNvSpPr>
          <p:nvPr>
            <p:ph type="dt" sz="half" idx="10"/>
          </p:nvPr>
        </p:nvSpPr>
        <p:spPr/>
        <p:txBody>
          <a:bodyPr/>
          <a:lstStyle/>
          <a:p>
            <a:fld id="{8EA4DB60-D7C4-424E-9461-597E89AE71E5}" type="datetimeFigureOut">
              <a:rPr lang="en-NL" smtClean="0"/>
              <a:t>01/17/2025</a:t>
            </a:fld>
            <a:endParaRPr lang="en-NL"/>
          </a:p>
        </p:txBody>
      </p:sp>
      <p:sp>
        <p:nvSpPr>
          <p:cNvPr id="5" name="Footer Placeholder 4">
            <a:extLst>
              <a:ext uri="{FF2B5EF4-FFF2-40B4-BE49-F238E27FC236}">
                <a16:creationId xmlns:a16="http://schemas.microsoft.com/office/drawing/2014/main" id="{DA078463-2B80-8407-4926-3A58BBF51BC3}"/>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BE1803E2-1681-E60F-DB79-0E53B7D34D38}"/>
              </a:ext>
            </a:extLst>
          </p:cNvPr>
          <p:cNvSpPr>
            <a:spLocks noGrp="1"/>
          </p:cNvSpPr>
          <p:nvPr>
            <p:ph type="sldNum" sz="quarter" idx="12"/>
          </p:nvPr>
        </p:nvSpPr>
        <p:spPr/>
        <p:txBody>
          <a:bodyPr/>
          <a:lstStyle/>
          <a:p>
            <a:fld id="{47E48EB9-2789-E542-A607-F7F1FA8E6D7E}" type="slidenum">
              <a:rPr lang="en-NL" smtClean="0"/>
              <a:t>‹nr.›</a:t>
            </a:fld>
            <a:endParaRPr lang="en-NL"/>
          </a:p>
        </p:txBody>
      </p:sp>
    </p:spTree>
    <p:extLst>
      <p:ext uri="{BB962C8B-B14F-4D97-AF65-F5344CB8AC3E}">
        <p14:creationId xmlns:p14="http://schemas.microsoft.com/office/powerpoint/2010/main" val="3523869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9F557-0E76-EE4C-99AA-2BBAF4DE4D62}"/>
              </a:ext>
            </a:extLst>
          </p:cNvPr>
          <p:cNvSpPr>
            <a:spLocks noGrp="1"/>
          </p:cNvSpPr>
          <p:nvPr>
            <p:ph type="title"/>
          </p:nvPr>
        </p:nvSpPr>
        <p:spPr/>
        <p:txBody>
          <a:bodyPr/>
          <a:lstStyle/>
          <a:p>
            <a:r>
              <a:rPr lang="en-GB"/>
              <a:t>Click to edit Master title style</a:t>
            </a:r>
            <a:endParaRPr lang="en-NL"/>
          </a:p>
        </p:txBody>
      </p:sp>
      <p:sp>
        <p:nvSpPr>
          <p:cNvPr id="3" name="Content Placeholder 2">
            <a:extLst>
              <a:ext uri="{FF2B5EF4-FFF2-40B4-BE49-F238E27FC236}">
                <a16:creationId xmlns:a16="http://schemas.microsoft.com/office/drawing/2014/main" id="{62C2B9E1-7294-A21B-D40A-34A69E57892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4" name="Date Placeholder 3">
            <a:extLst>
              <a:ext uri="{FF2B5EF4-FFF2-40B4-BE49-F238E27FC236}">
                <a16:creationId xmlns:a16="http://schemas.microsoft.com/office/drawing/2014/main" id="{8E151D74-2E51-B727-A9E9-425B92C37065}"/>
              </a:ext>
            </a:extLst>
          </p:cNvPr>
          <p:cNvSpPr>
            <a:spLocks noGrp="1"/>
          </p:cNvSpPr>
          <p:nvPr>
            <p:ph type="dt" sz="half" idx="10"/>
          </p:nvPr>
        </p:nvSpPr>
        <p:spPr/>
        <p:txBody>
          <a:bodyPr/>
          <a:lstStyle/>
          <a:p>
            <a:fld id="{8EA4DB60-D7C4-424E-9461-597E89AE71E5}" type="datetimeFigureOut">
              <a:rPr lang="en-NL" smtClean="0"/>
              <a:t>01/17/2025</a:t>
            </a:fld>
            <a:endParaRPr lang="en-NL"/>
          </a:p>
        </p:txBody>
      </p:sp>
      <p:sp>
        <p:nvSpPr>
          <p:cNvPr id="5" name="Footer Placeholder 4">
            <a:extLst>
              <a:ext uri="{FF2B5EF4-FFF2-40B4-BE49-F238E27FC236}">
                <a16:creationId xmlns:a16="http://schemas.microsoft.com/office/drawing/2014/main" id="{89447A95-0DCB-70D3-154D-E568E147C225}"/>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06E939CA-A368-89E8-488A-63114BE30CD3}"/>
              </a:ext>
            </a:extLst>
          </p:cNvPr>
          <p:cNvSpPr>
            <a:spLocks noGrp="1"/>
          </p:cNvSpPr>
          <p:nvPr>
            <p:ph type="sldNum" sz="quarter" idx="12"/>
          </p:nvPr>
        </p:nvSpPr>
        <p:spPr/>
        <p:txBody>
          <a:bodyPr/>
          <a:lstStyle/>
          <a:p>
            <a:fld id="{47E48EB9-2789-E542-A607-F7F1FA8E6D7E}" type="slidenum">
              <a:rPr lang="en-NL" smtClean="0"/>
              <a:t>‹nr.›</a:t>
            </a:fld>
            <a:endParaRPr lang="en-NL"/>
          </a:p>
        </p:txBody>
      </p:sp>
    </p:spTree>
    <p:extLst>
      <p:ext uri="{BB962C8B-B14F-4D97-AF65-F5344CB8AC3E}">
        <p14:creationId xmlns:p14="http://schemas.microsoft.com/office/powerpoint/2010/main" val="913499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10FF2-C96E-76BA-29DC-23C406DF418F}"/>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NL"/>
          </a:p>
        </p:txBody>
      </p:sp>
      <p:sp>
        <p:nvSpPr>
          <p:cNvPr id="3" name="Text Placeholder 2">
            <a:extLst>
              <a:ext uri="{FF2B5EF4-FFF2-40B4-BE49-F238E27FC236}">
                <a16:creationId xmlns:a16="http://schemas.microsoft.com/office/drawing/2014/main" id="{BB276B33-B1BE-2026-D9F0-548F69A528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4E86252F-96C0-B8E1-84F3-2D9AA0663C1C}"/>
              </a:ext>
            </a:extLst>
          </p:cNvPr>
          <p:cNvSpPr>
            <a:spLocks noGrp="1"/>
          </p:cNvSpPr>
          <p:nvPr>
            <p:ph type="dt" sz="half" idx="10"/>
          </p:nvPr>
        </p:nvSpPr>
        <p:spPr/>
        <p:txBody>
          <a:bodyPr/>
          <a:lstStyle/>
          <a:p>
            <a:fld id="{8EA4DB60-D7C4-424E-9461-597E89AE71E5}" type="datetimeFigureOut">
              <a:rPr lang="en-NL" smtClean="0"/>
              <a:t>01/17/2025</a:t>
            </a:fld>
            <a:endParaRPr lang="en-NL"/>
          </a:p>
        </p:txBody>
      </p:sp>
      <p:sp>
        <p:nvSpPr>
          <p:cNvPr id="5" name="Footer Placeholder 4">
            <a:extLst>
              <a:ext uri="{FF2B5EF4-FFF2-40B4-BE49-F238E27FC236}">
                <a16:creationId xmlns:a16="http://schemas.microsoft.com/office/drawing/2014/main" id="{70254964-B48B-A815-3D84-D7649672AD55}"/>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07C4736C-BD4C-35FD-E218-87AA4C00433E}"/>
              </a:ext>
            </a:extLst>
          </p:cNvPr>
          <p:cNvSpPr>
            <a:spLocks noGrp="1"/>
          </p:cNvSpPr>
          <p:nvPr>
            <p:ph type="sldNum" sz="quarter" idx="12"/>
          </p:nvPr>
        </p:nvSpPr>
        <p:spPr/>
        <p:txBody>
          <a:bodyPr/>
          <a:lstStyle/>
          <a:p>
            <a:fld id="{47E48EB9-2789-E542-A607-F7F1FA8E6D7E}" type="slidenum">
              <a:rPr lang="en-NL" smtClean="0"/>
              <a:t>‹nr.›</a:t>
            </a:fld>
            <a:endParaRPr lang="en-NL"/>
          </a:p>
        </p:txBody>
      </p:sp>
    </p:spTree>
    <p:extLst>
      <p:ext uri="{BB962C8B-B14F-4D97-AF65-F5344CB8AC3E}">
        <p14:creationId xmlns:p14="http://schemas.microsoft.com/office/powerpoint/2010/main" val="2201471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E149D-2489-A472-6B45-3C32C94A7F74}"/>
              </a:ext>
            </a:extLst>
          </p:cNvPr>
          <p:cNvSpPr>
            <a:spLocks noGrp="1"/>
          </p:cNvSpPr>
          <p:nvPr>
            <p:ph type="title"/>
          </p:nvPr>
        </p:nvSpPr>
        <p:spPr/>
        <p:txBody>
          <a:bodyPr/>
          <a:lstStyle/>
          <a:p>
            <a:r>
              <a:rPr lang="en-GB"/>
              <a:t>Click to edit Master title style</a:t>
            </a:r>
            <a:endParaRPr lang="en-NL"/>
          </a:p>
        </p:txBody>
      </p:sp>
      <p:sp>
        <p:nvSpPr>
          <p:cNvPr id="3" name="Content Placeholder 2">
            <a:extLst>
              <a:ext uri="{FF2B5EF4-FFF2-40B4-BE49-F238E27FC236}">
                <a16:creationId xmlns:a16="http://schemas.microsoft.com/office/drawing/2014/main" id="{D23334E4-40BC-2008-A52A-B0C528A8846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4" name="Content Placeholder 3">
            <a:extLst>
              <a:ext uri="{FF2B5EF4-FFF2-40B4-BE49-F238E27FC236}">
                <a16:creationId xmlns:a16="http://schemas.microsoft.com/office/drawing/2014/main" id="{2BC9F9B4-A419-B6CA-F1A2-D5F3758A1E83}"/>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5" name="Date Placeholder 4">
            <a:extLst>
              <a:ext uri="{FF2B5EF4-FFF2-40B4-BE49-F238E27FC236}">
                <a16:creationId xmlns:a16="http://schemas.microsoft.com/office/drawing/2014/main" id="{EA052282-FBA4-F719-251D-48AE43A3E08E}"/>
              </a:ext>
            </a:extLst>
          </p:cNvPr>
          <p:cNvSpPr>
            <a:spLocks noGrp="1"/>
          </p:cNvSpPr>
          <p:nvPr>
            <p:ph type="dt" sz="half" idx="10"/>
          </p:nvPr>
        </p:nvSpPr>
        <p:spPr/>
        <p:txBody>
          <a:bodyPr/>
          <a:lstStyle/>
          <a:p>
            <a:fld id="{8EA4DB60-D7C4-424E-9461-597E89AE71E5}" type="datetimeFigureOut">
              <a:rPr lang="en-NL" smtClean="0"/>
              <a:t>01/17/2025</a:t>
            </a:fld>
            <a:endParaRPr lang="en-NL"/>
          </a:p>
        </p:txBody>
      </p:sp>
      <p:sp>
        <p:nvSpPr>
          <p:cNvPr id="6" name="Footer Placeholder 5">
            <a:extLst>
              <a:ext uri="{FF2B5EF4-FFF2-40B4-BE49-F238E27FC236}">
                <a16:creationId xmlns:a16="http://schemas.microsoft.com/office/drawing/2014/main" id="{FACAFB0E-1EB5-A83A-E307-5F1DF89ABC1B}"/>
              </a:ext>
            </a:extLst>
          </p:cNvPr>
          <p:cNvSpPr>
            <a:spLocks noGrp="1"/>
          </p:cNvSpPr>
          <p:nvPr>
            <p:ph type="ftr" sz="quarter" idx="11"/>
          </p:nvPr>
        </p:nvSpPr>
        <p:spPr/>
        <p:txBody>
          <a:bodyPr/>
          <a:lstStyle/>
          <a:p>
            <a:endParaRPr lang="en-NL"/>
          </a:p>
        </p:txBody>
      </p:sp>
      <p:sp>
        <p:nvSpPr>
          <p:cNvPr id="7" name="Slide Number Placeholder 6">
            <a:extLst>
              <a:ext uri="{FF2B5EF4-FFF2-40B4-BE49-F238E27FC236}">
                <a16:creationId xmlns:a16="http://schemas.microsoft.com/office/drawing/2014/main" id="{44C0DD73-3B0B-9B18-FEA0-A5FDA5BF8C6F}"/>
              </a:ext>
            </a:extLst>
          </p:cNvPr>
          <p:cNvSpPr>
            <a:spLocks noGrp="1"/>
          </p:cNvSpPr>
          <p:nvPr>
            <p:ph type="sldNum" sz="quarter" idx="12"/>
          </p:nvPr>
        </p:nvSpPr>
        <p:spPr/>
        <p:txBody>
          <a:bodyPr/>
          <a:lstStyle/>
          <a:p>
            <a:fld id="{47E48EB9-2789-E542-A607-F7F1FA8E6D7E}" type="slidenum">
              <a:rPr lang="en-NL" smtClean="0"/>
              <a:t>‹nr.›</a:t>
            </a:fld>
            <a:endParaRPr lang="en-NL"/>
          </a:p>
        </p:txBody>
      </p:sp>
    </p:spTree>
    <p:extLst>
      <p:ext uri="{BB962C8B-B14F-4D97-AF65-F5344CB8AC3E}">
        <p14:creationId xmlns:p14="http://schemas.microsoft.com/office/powerpoint/2010/main" val="3775977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0B0E5-1907-238D-3385-4A39B0B8BE42}"/>
              </a:ext>
            </a:extLst>
          </p:cNvPr>
          <p:cNvSpPr>
            <a:spLocks noGrp="1"/>
          </p:cNvSpPr>
          <p:nvPr>
            <p:ph type="title"/>
          </p:nvPr>
        </p:nvSpPr>
        <p:spPr>
          <a:xfrm>
            <a:off x="839788" y="365125"/>
            <a:ext cx="10515600" cy="1325563"/>
          </a:xfrm>
        </p:spPr>
        <p:txBody>
          <a:bodyPr/>
          <a:lstStyle/>
          <a:p>
            <a:r>
              <a:rPr lang="en-GB"/>
              <a:t>Click to edit Master title style</a:t>
            </a:r>
            <a:endParaRPr lang="en-NL"/>
          </a:p>
        </p:txBody>
      </p:sp>
      <p:sp>
        <p:nvSpPr>
          <p:cNvPr id="3" name="Text Placeholder 2">
            <a:extLst>
              <a:ext uri="{FF2B5EF4-FFF2-40B4-BE49-F238E27FC236}">
                <a16:creationId xmlns:a16="http://schemas.microsoft.com/office/drawing/2014/main" id="{27790DE5-782F-BDDC-F6DF-A43A8ADEF9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820F084F-76A8-28F2-9C3A-ED9D88BAD51A}"/>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5" name="Text Placeholder 4">
            <a:extLst>
              <a:ext uri="{FF2B5EF4-FFF2-40B4-BE49-F238E27FC236}">
                <a16:creationId xmlns:a16="http://schemas.microsoft.com/office/drawing/2014/main" id="{FB20BD09-E77C-CCC4-9ED0-7FB4FEE711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29B4BAA4-070B-4509-72A9-236198F38F0E}"/>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7" name="Date Placeholder 6">
            <a:extLst>
              <a:ext uri="{FF2B5EF4-FFF2-40B4-BE49-F238E27FC236}">
                <a16:creationId xmlns:a16="http://schemas.microsoft.com/office/drawing/2014/main" id="{16B698C0-D427-D8FD-8F4D-C0D64A81883B}"/>
              </a:ext>
            </a:extLst>
          </p:cNvPr>
          <p:cNvSpPr>
            <a:spLocks noGrp="1"/>
          </p:cNvSpPr>
          <p:nvPr>
            <p:ph type="dt" sz="half" idx="10"/>
          </p:nvPr>
        </p:nvSpPr>
        <p:spPr/>
        <p:txBody>
          <a:bodyPr/>
          <a:lstStyle/>
          <a:p>
            <a:fld id="{8EA4DB60-D7C4-424E-9461-597E89AE71E5}" type="datetimeFigureOut">
              <a:rPr lang="en-NL" smtClean="0"/>
              <a:t>01/17/2025</a:t>
            </a:fld>
            <a:endParaRPr lang="en-NL"/>
          </a:p>
        </p:txBody>
      </p:sp>
      <p:sp>
        <p:nvSpPr>
          <p:cNvPr id="8" name="Footer Placeholder 7">
            <a:extLst>
              <a:ext uri="{FF2B5EF4-FFF2-40B4-BE49-F238E27FC236}">
                <a16:creationId xmlns:a16="http://schemas.microsoft.com/office/drawing/2014/main" id="{B243BE79-28FC-AE05-0B25-508E9B71A78B}"/>
              </a:ext>
            </a:extLst>
          </p:cNvPr>
          <p:cNvSpPr>
            <a:spLocks noGrp="1"/>
          </p:cNvSpPr>
          <p:nvPr>
            <p:ph type="ftr" sz="quarter" idx="11"/>
          </p:nvPr>
        </p:nvSpPr>
        <p:spPr/>
        <p:txBody>
          <a:bodyPr/>
          <a:lstStyle/>
          <a:p>
            <a:endParaRPr lang="en-NL"/>
          </a:p>
        </p:txBody>
      </p:sp>
      <p:sp>
        <p:nvSpPr>
          <p:cNvPr id="9" name="Slide Number Placeholder 8">
            <a:extLst>
              <a:ext uri="{FF2B5EF4-FFF2-40B4-BE49-F238E27FC236}">
                <a16:creationId xmlns:a16="http://schemas.microsoft.com/office/drawing/2014/main" id="{CD7D204F-3E1D-3309-D92A-739F9DC16CCE}"/>
              </a:ext>
            </a:extLst>
          </p:cNvPr>
          <p:cNvSpPr>
            <a:spLocks noGrp="1"/>
          </p:cNvSpPr>
          <p:nvPr>
            <p:ph type="sldNum" sz="quarter" idx="12"/>
          </p:nvPr>
        </p:nvSpPr>
        <p:spPr/>
        <p:txBody>
          <a:bodyPr/>
          <a:lstStyle/>
          <a:p>
            <a:fld id="{47E48EB9-2789-E542-A607-F7F1FA8E6D7E}" type="slidenum">
              <a:rPr lang="en-NL" smtClean="0"/>
              <a:t>‹nr.›</a:t>
            </a:fld>
            <a:endParaRPr lang="en-NL"/>
          </a:p>
        </p:txBody>
      </p:sp>
    </p:spTree>
    <p:extLst>
      <p:ext uri="{BB962C8B-B14F-4D97-AF65-F5344CB8AC3E}">
        <p14:creationId xmlns:p14="http://schemas.microsoft.com/office/powerpoint/2010/main" val="2131265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AA38A-F2B5-B54B-1D26-CBF64B95E619}"/>
              </a:ext>
            </a:extLst>
          </p:cNvPr>
          <p:cNvSpPr>
            <a:spLocks noGrp="1"/>
          </p:cNvSpPr>
          <p:nvPr>
            <p:ph type="title"/>
          </p:nvPr>
        </p:nvSpPr>
        <p:spPr/>
        <p:txBody>
          <a:bodyPr/>
          <a:lstStyle/>
          <a:p>
            <a:r>
              <a:rPr lang="en-GB"/>
              <a:t>Click to edit Master title style</a:t>
            </a:r>
            <a:endParaRPr lang="en-NL"/>
          </a:p>
        </p:txBody>
      </p:sp>
      <p:sp>
        <p:nvSpPr>
          <p:cNvPr id="3" name="Date Placeholder 2">
            <a:extLst>
              <a:ext uri="{FF2B5EF4-FFF2-40B4-BE49-F238E27FC236}">
                <a16:creationId xmlns:a16="http://schemas.microsoft.com/office/drawing/2014/main" id="{38C62905-5BD6-B632-7A2C-ACBB585955F8}"/>
              </a:ext>
            </a:extLst>
          </p:cNvPr>
          <p:cNvSpPr>
            <a:spLocks noGrp="1"/>
          </p:cNvSpPr>
          <p:nvPr>
            <p:ph type="dt" sz="half" idx="10"/>
          </p:nvPr>
        </p:nvSpPr>
        <p:spPr/>
        <p:txBody>
          <a:bodyPr/>
          <a:lstStyle/>
          <a:p>
            <a:fld id="{8EA4DB60-D7C4-424E-9461-597E89AE71E5}" type="datetimeFigureOut">
              <a:rPr lang="en-NL" smtClean="0"/>
              <a:t>01/17/2025</a:t>
            </a:fld>
            <a:endParaRPr lang="en-NL"/>
          </a:p>
        </p:txBody>
      </p:sp>
      <p:sp>
        <p:nvSpPr>
          <p:cNvPr id="4" name="Footer Placeholder 3">
            <a:extLst>
              <a:ext uri="{FF2B5EF4-FFF2-40B4-BE49-F238E27FC236}">
                <a16:creationId xmlns:a16="http://schemas.microsoft.com/office/drawing/2014/main" id="{6FDC475C-7ACE-1F91-276E-2A72D31DCC07}"/>
              </a:ext>
            </a:extLst>
          </p:cNvPr>
          <p:cNvSpPr>
            <a:spLocks noGrp="1"/>
          </p:cNvSpPr>
          <p:nvPr>
            <p:ph type="ftr" sz="quarter" idx="11"/>
          </p:nvPr>
        </p:nvSpPr>
        <p:spPr/>
        <p:txBody>
          <a:bodyPr/>
          <a:lstStyle/>
          <a:p>
            <a:endParaRPr lang="en-NL"/>
          </a:p>
        </p:txBody>
      </p:sp>
      <p:sp>
        <p:nvSpPr>
          <p:cNvPr id="5" name="Slide Number Placeholder 4">
            <a:extLst>
              <a:ext uri="{FF2B5EF4-FFF2-40B4-BE49-F238E27FC236}">
                <a16:creationId xmlns:a16="http://schemas.microsoft.com/office/drawing/2014/main" id="{8DF80315-7DBD-913C-3AF8-65718B86335E}"/>
              </a:ext>
            </a:extLst>
          </p:cNvPr>
          <p:cNvSpPr>
            <a:spLocks noGrp="1"/>
          </p:cNvSpPr>
          <p:nvPr>
            <p:ph type="sldNum" sz="quarter" idx="12"/>
          </p:nvPr>
        </p:nvSpPr>
        <p:spPr/>
        <p:txBody>
          <a:bodyPr/>
          <a:lstStyle/>
          <a:p>
            <a:fld id="{47E48EB9-2789-E542-A607-F7F1FA8E6D7E}" type="slidenum">
              <a:rPr lang="en-NL" smtClean="0"/>
              <a:t>‹nr.›</a:t>
            </a:fld>
            <a:endParaRPr lang="en-NL"/>
          </a:p>
        </p:txBody>
      </p:sp>
    </p:spTree>
    <p:extLst>
      <p:ext uri="{BB962C8B-B14F-4D97-AF65-F5344CB8AC3E}">
        <p14:creationId xmlns:p14="http://schemas.microsoft.com/office/powerpoint/2010/main" val="3398748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F6F3CD-94F5-C0E2-1110-E864857F29EC}"/>
              </a:ext>
            </a:extLst>
          </p:cNvPr>
          <p:cNvSpPr>
            <a:spLocks noGrp="1"/>
          </p:cNvSpPr>
          <p:nvPr>
            <p:ph type="dt" sz="half" idx="10"/>
          </p:nvPr>
        </p:nvSpPr>
        <p:spPr/>
        <p:txBody>
          <a:bodyPr/>
          <a:lstStyle/>
          <a:p>
            <a:fld id="{8EA4DB60-D7C4-424E-9461-597E89AE71E5}" type="datetimeFigureOut">
              <a:rPr lang="en-NL" smtClean="0"/>
              <a:t>01/17/2025</a:t>
            </a:fld>
            <a:endParaRPr lang="en-NL"/>
          </a:p>
        </p:txBody>
      </p:sp>
      <p:sp>
        <p:nvSpPr>
          <p:cNvPr id="3" name="Footer Placeholder 2">
            <a:extLst>
              <a:ext uri="{FF2B5EF4-FFF2-40B4-BE49-F238E27FC236}">
                <a16:creationId xmlns:a16="http://schemas.microsoft.com/office/drawing/2014/main" id="{F3CAE30B-A2C9-8695-D9C7-3AA7B07904FA}"/>
              </a:ext>
            </a:extLst>
          </p:cNvPr>
          <p:cNvSpPr>
            <a:spLocks noGrp="1"/>
          </p:cNvSpPr>
          <p:nvPr>
            <p:ph type="ftr" sz="quarter" idx="11"/>
          </p:nvPr>
        </p:nvSpPr>
        <p:spPr/>
        <p:txBody>
          <a:bodyPr/>
          <a:lstStyle/>
          <a:p>
            <a:endParaRPr lang="en-NL"/>
          </a:p>
        </p:txBody>
      </p:sp>
      <p:sp>
        <p:nvSpPr>
          <p:cNvPr id="4" name="Slide Number Placeholder 3">
            <a:extLst>
              <a:ext uri="{FF2B5EF4-FFF2-40B4-BE49-F238E27FC236}">
                <a16:creationId xmlns:a16="http://schemas.microsoft.com/office/drawing/2014/main" id="{7F46431E-C238-8F94-EDFD-4FD3E62FE893}"/>
              </a:ext>
            </a:extLst>
          </p:cNvPr>
          <p:cNvSpPr>
            <a:spLocks noGrp="1"/>
          </p:cNvSpPr>
          <p:nvPr>
            <p:ph type="sldNum" sz="quarter" idx="12"/>
          </p:nvPr>
        </p:nvSpPr>
        <p:spPr/>
        <p:txBody>
          <a:bodyPr/>
          <a:lstStyle/>
          <a:p>
            <a:fld id="{47E48EB9-2789-E542-A607-F7F1FA8E6D7E}" type="slidenum">
              <a:rPr lang="en-NL" smtClean="0"/>
              <a:t>‹nr.›</a:t>
            </a:fld>
            <a:endParaRPr lang="en-NL"/>
          </a:p>
        </p:txBody>
      </p:sp>
    </p:spTree>
    <p:extLst>
      <p:ext uri="{BB962C8B-B14F-4D97-AF65-F5344CB8AC3E}">
        <p14:creationId xmlns:p14="http://schemas.microsoft.com/office/powerpoint/2010/main" val="2657683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66B1B-4C91-A6D0-2885-AD29F110D05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NL"/>
          </a:p>
        </p:txBody>
      </p:sp>
      <p:sp>
        <p:nvSpPr>
          <p:cNvPr id="3" name="Content Placeholder 2">
            <a:extLst>
              <a:ext uri="{FF2B5EF4-FFF2-40B4-BE49-F238E27FC236}">
                <a16:creationId xmlns:a16="http://schemas.microsoft.com/office/drawing/2014/main" id="{F1A485FC-2D44-9FD6-D654-3A20E1912C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4" name="Text Placeholder 3">
            <a:extLst>
              <a:ext uri="{FF2B5EF4-FFF2-40B4-BE49-F238E27FC236}">
                <a16:creationId xmlns:a16="http://schemas.microsoft.com/office/drawing/2014/main" id="{2EF664F2-5FB5-8256-EF86-6DD5F54141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6EB5422-DCCE-60C3-FED5-39B3B8D937E5}"/>
              </a:ext>
            </a:extLst>
          </p:cNvPr>
          <p:cNvSpPr>
            <a:spLocks noGrp="1"/>
          </p:cNvSpPr>
          <p:nvPr>
            <p:ph type="dt" sz="half" idx="10"/>
          </p:nvPr>
        </p:nvSpPr>
        <p:spPr/>
        <p:txBody>
          <a:bodyPr/>
          <a:lstStyle/>
          <a:p>
            <a:fld id="{8EA4DB60-D7C4-424E-9461-597E89AE71E5}" type="datetimeFigureOut">
              <a:rPr lang="en-NL" smtClean="0"/>
              <a:t>01/17/2025</a:t>
            </a:fld>
            <a:endParaRPr lang="en-NL"/>
          </a:p>
        </p:txBody>
      </p:sp>
      <p:sp>
        <p:nvSpPr>
          <p:cNvPr id="6" name="Footer Placeholder 5">
            <a:extLst>
              <a:ext uri="{FF2B5EF4-FFF2-40B4-BE49-F238E27FC236}">
                <a16:creationId xmlns:a16="http://schemas.microsoft.com/office/drawing/2014/main" id="{8033DA53-00F6-D48C-2BB9-A93B47933D94}"/>
              </a:ext>
            </a:extLst>
          </p:cNvPr>
          <p:cNvSpPr>
            <a:spLocks noGrp="1"/>
          </p:cNvSpPr>
          <p:nvPr>
            <p:ph type="ftr" sz="quarter" idx="11"/>
          </p:nvPr>
        </p:nvSpPr>
        <p:spPr/>
        <p:txBody>
          <a:bodyPr/>
          <a:lstStyle/>
          <a:p>
            <a:endParaRPr lang="en-NL"/>
          </a:p>
        </p:txBody>
      </p:sp>
      <p:sp>
        <p:nvSpPr>
          <p:cNvPr id="7" name="Slide Number Placeholder 6">
            <a:extLst>
              <a:ext uri="{FF2B5EF4-FFF2-40B4-BE49-F238E27FC236}">
                <a16:creationId xmlns:a16="http://schemas.microsoft.com/office/drawing/2014/main" id="{7E638C84-AE4F-070F-B28E-AA0771CB5F2A}"/>
              </a:ext>
            </a:extLst>
          </p:cNvPr>
          <p:cNvSpPr>
            <a:spLocks noGrp="1"/>
          </p:cNvSpPr>
          <p:nvPr>
            <p:ph type="sldNum" sz="quarter" idx="12"/>
          </p:nvPr>
        </p:nvSpPr>
        <p:spPr/>
        <p:txBody>
          <a:bodyPr/>
          <a:lstStyle/>
          <a:p>
            <a:fld id="{47E48EB9-2789-E542-A607-F7F1FA8E6D7E}" type="slidenum">
              <a:rPr lang="en-NL" smtClean="0"/>
              <a:t>‹nr.›</a:t>
            </a:fld>
            <a:endParaRPr lang="en-NL"/>
          </a:p>
        </p:txBody>
      </p:sp>
    </p:spTree>
    <p:extLst>
      <p:ext uri="{BB962C8B-B14F-4D97-AF65-F5344CB8AC3E}">
        <p14:creationId xmlns:p14="http://schemas.microsoft.com/office/powerpoint/2010/main" val="2887196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9ECC03-4ACD-C5E7-777A-473A456CDDA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NL"/>
          </a:p>
        </p:txBody>
      </p:sp>
      <p:sp>
        <p:nvSpPr>
          <p:cNvPr id="3" name="Picture Placeholder 2">
            <a:extLst>
              <a:ext uri="{FF2B5EF4-FFF2-40B4-BE49-F238E27FC236}">
                <a16:creationId xmlns:a16="http://schemas.microsoft.com/office/drawing/2014/main" id="{E73C5729-7E4B-427A-CC58-A706B1500D4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L"/>
          </a:p>
        </p:txBody>
      </p:sp>
      <p:sp>
        <p:nvSpPr>
          <p:cNvPr id="4" name="Text Placeholder 3">
            <a:extLst>
              <a:ext uri="{FF2B5EF4-FFF2-40B4-BE49-F238E27FC236}">
                <a16:creationId xmlns:a16="http://schemas.microsoft.com/office/drawing/2014/main" id="{F276A7CC-70C2-ED58-0A4E-D60C4F5AC0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62C5A2E-3548-ADB5-502C-10310AD49532}"/>
              </a:ext>
            </a:extLst>
          </p:cNvPr>
          <p:cNvSpPr>
            <a:spLocks noGrp="1"/>
          </p:cNvSpPr>
          <p:nvPr>
            <p:ph type="dt" sz="half" idx="10"/>
          </p:nvPr>
        </p:nvSpPr>
        <p:spPr/>
        <p:txBody>
          <a:bodyPr/>
          <a:lstStyle/>
          <a:p>
            <a:fld id="{8EA4DB60-D7C4-424E-9461-597E89AE71E5}" type="datetimeFigureOut">
              <a:rPr lang="en-NL" smtClean="0"/>
              <a:t>01/17/2025</a:t>
            </a:fld>
            <a:endParaRPr lang="en-NL"/>
          </a:p>
        </p:txBody>
      </p:sp>
      <p:sp>
        <p:nvSpPr>
          <p:cNvPr id="6" name="Footer Placeholder 5">
            <a:extLst>
              <a:ext uri="{FF2B5EF4-FFF2-40B4-BE49-F238E27FC236}">
                <a16:creationId xmlns:a16="http://schemas.microsoft.com/office/drawing/2014/main" id="{1A9E616C-21AF-7526-B861-E6404A24C7D2}"/>
              </a:ext>
            </a:extLst>
          </p:cNvPr>
          <p:cNvSpPr>
            <a:spLocks noGrp="1"/>
          </p:cNvSpPr>
          <p:nvPr>
            <p:ph type="ftr" sz="quarter" idx="11"/>
          </p:nvPr>
        </p:nvSpPr>
        <p:spPr/>
        <p:txBody>
          <a:bodyPr/>
          <a:lstStyle/>
          <a:p>
            <a:endParaRPr lang="en-NL"/>
          </a:p>
        </p:txBody>
      </p:sp>
      <p:sp>
        <p:nvSpPr>
          <p:cNvPr id="7" name="Slide Number Placeholder 6">
            <a:extLst>
              <a:ext uri="{FF2B5EF4-FFF2-40B4-BE49-F238E27FC236}">
                <a16:creationId xmlns:a16="http://schemas.microsoft.com/office/drawing/2014/main" id="{7BFCCDEB-82F7-D58F-787A-AB7DCE08DAE6}"/>
              </a:ext>
            </a:extLst>
          </p:cNvPr>
          <p:cNvSpPr>
            <a:spLocks noGrp="1"/>
          </p:cNvSpPr>
          <p:nvPr>
            <p:ph type="sldNum" sz="quarter" idx="12"/>
          </p:nvPr>
        </p:nvSpPr>
        <p:spPr/>
        <p:txBody>
          <a:bodyPr/>
          <a:lstStyle/>
          <a:p>
            <a:fld id="{47E48EB9-2789-E542-A607-F7F1FA8E6D7E}" type="slidenum">
              <a:rPr lang="en-NL" smtClean="0"/>
              <a:t>‹nr.›</a:t>
            </a:fld>
            <a:endParaRPr lang="en-NL"/>
          </a:p>
        </p:txBody>
      </p:sp>
    </p:spTree>
    <p:extLst>
      <p:ext uri="{BB962C8B-B14F-4D97-AF65-F5344CB8AC3E}">
        <p14:creationId xmlns:p14="http://schemas.microsoft.com/office/powerpoint/2010/main" val="3765235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3D2B4E-FFC5-6F69-50C1-70C6BCAAA5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NL"/>
          </a:p>
        </p:txBody>
      </p:sp>
      <p:sp>
        <p:nvSpPr>
          <p:cNvPr id="3" name="Text Placeholder 2">
            <a:extLst>
              <a:ext uri="{FF2B5EF4-FFF2-40B4-BE49-F238E27FC236}">
                <a16:creationId xmlns:a16="http://schemas.microsoft.com/office/drawing/2014/main" id="{D4271C8A-2C0F-9262-1D61-77145D1734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4" name="Date Placeholder 3">
            <a:extLst>
              <a:ext uri="{FF2B5EF4-FFF2-40B4-BE49-F238E27FC236}">
                <a16:creationId xmlns:a16="http://schemas.microsoft.com/office/drawing/2014/main" id="{A7DF6351-4F91-B34B-C352-302E602E11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A4DB60-D7C4-424E-9461-597E89AE71E5}" type="datetimeFigureOut">
              <a:rPr lang="en-NL" smtClean="0"/>
              <a:t>01/17/2025</a:t>
            </a:fld>
            <a:endParaRPr lang="en-NL"/>
          </a:p>
        </p:txBody>
      </p:sp>
      <p:sp>
        <p:nvSpPr>
          <p:cNvPr id="5" name="Footer Placeholder 4">
            <a:extLst>
              <a:ext uri="{FF2B5EF4-FFF2-40B4-BE49-F238E27FC236}">
                <a16:creationId xmlns:a16="http://schemas.microsoft.com/office/drawing/2014/main" id="{FBABF8E9-690C-3CF3-C95A-C47B3D608F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L"/>
          </a:p>
        </p:txBody>
      </p:sp>
      <p:sp>
        <p:nvSpPr>
          <p:cNvPr id="6" name="Slide Number Placeholder 5">
            <a:extLst>
              <a:ext uri="{FF2B5EF4-FFF2-40B4-BE49-F238E27FC236}">
                <a16:creationId xmlns:a16="http://schemas.microsoft.com/office/drawing/2014/main" id="{01045745-1FD1-A1D2-2647-2D33DA0075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E48EB9-2789-E542-A607-F7F1FA8E6D7E}" type="slidenum">
              <a:rPr lang="en-NL" smtClean="0"/>
              <a:t>‹nr.›</a:t>
            </a:fld>
            <a:endParaRPr lang="en-NL"/>
          </a:p>
        </p:txBody>
      </p:sp>
    </p:spTree>
    <p:extLst>
      <p:ext uri="{BB962C8B-B14F-4D97-AF65-F5344CB8AC3E}">
        <p14:creationId xmlns:p14="http://schemas.microsoft.com/office/powerpoint/2010/main" val="23387805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venvn.nl/media/hdkojzft/beter-doen-lijst-algemeen.pdf"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https://www.venvn.nl/media/as0eq5vk/beter-laten-aanbevelingen-2020-versie2-2022.pdf"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venvn.nl/media/gqkhjtco/kathetermanagement_lr.pdf"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sri-richtlijnen.nl/blaaskatheterisatie" TargetMode="External"/><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cms.venvn.nl/media/02nb2kws/stappenplan-blaas-katheterzorg.pdf" TargetMode="Externa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venvn.nl/media/evyjlabh/gesprekstool-clienten_v4.pdf"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group of people holding a purple sign&#10;&#10;Description automatically generated">
            <a:extLst>
              <a:ext uri="{FF2B5EF4-FFF2-40B4-BE49-F238E27FC236}">
                <a16:creationId xmlns:a16="http://schemas.microsoft.com/office/drawing/2014/main" id="{224C429B-499E-2C9D-C146-E57778331064}"/>
              </a:ext>
            </a:extLst>
          </p:cNvPr>
          <p:cNvPicPr>
            <a:picLocks noChangeAspect="1"/>
          </p:cNvPicPr>
          <p:nvPr/>
        </p:nvPicPr>
        <p:blipFill>
          <a:blip r:embed="rId2"/>
          <a:stretch>
            <a:fillRect/>
          </a:stretch>
        </p:blipFill>
        <p:spPr>
          <a:xfrm>
            <a:off x="0" y="0"/>
            <a:ext cx="12192000" cy="6858000"/>
          </a:xfrm>
          <a:prstGeom prst="rect">
            <a:avLst/>
          </a:prstGeom>
        </p:spPr>
      </p:pic>
      <p:sp>
        <p:nvSpPr>
          <p:cNvPr id="7" name="TextBox 6">
            <a:extLst>
              <a:ext uri="{FF2B5EF4-FFF2-40B4-BE49-F238E27FC236}">
                <a16:creationId xmlns:a16="http://schemas.microsoft.com/office/drawing/2014/main" id="{9E84777D-8F8F-2682-EB7A-1B5024027B9D}"/>
              </a:ext>
            </a:extLst>
          </p:cNvPr>
          <p:cNvSpPr txBox="1"/>
          <p:nvPr/>
        </p:nvSpPr>
        <p:spPr>
          <a:xfrm>
            <a:off x="1289132" y="4854733"/>
            <a:ext cx="9832395" cy="1569660"/>
          </a:xfrm>
          <a:prstGeom prst="rect">
            <a:avLst/>
          </a:prstGeom>
          <a:noFill/>
        </p:spPr>
        <p:txBody>
          <a:bodyPr wrap="square" lIns="91440" tIns="45720" rIns="91440" bIns="45720" anchor="t">
            <a:spAutoFit/>
          </a:bodyPr>
          <a:lstStyle/>
          <a:p>
            <a:pPr algn="ctr"/>
            <a:r>
              <a:rPr lang="nl-NL" sz="4800" b="1" dirty="0">
                <a:solidFill>
                  <a:schemeClr val="bg1"/>
                </a:solidFill>
                <a:latin typeface="Aptos"/>
              </a:rPr>
              <a:t>Feiten en fabels over</a:t>
            </a:r>
            <a:br>
              <a:rPr lang="nl-NL" sz="4800" b="1" dirty="0">
                <a:latin typeface="Aptos"/>
              </a:rPr>
            </a:br>
            <a:r>
              <a:rPr lang="nl-NL" sz="4800" b="1" dirty="0">
                <a:solidFill>
                  <a:schemeClr val="bg1"/>
                </a:solidFill>
                <a:latin typeface="Aptos"/>
              </a:rPr>
              <a:t> blaas- en katheterzorg</a:t>
            </a:r>
          </a:p>
        </p:txBody>
      </p:sp>
      <p:sp>
        <p:nvSpPr>
          <p:cNvPr id="9" name="TextBox 8">
            <a:extLst>
              <a:ext uri="{FF2B5EF4-FFF2-40B4-BE49-F238E27FC236}">
                <a16:creationId xmlns:a16="http://schemas.microsoft.com/office/drawing/2014/main" id="{5908B132-DE2C-4180-BD81-3C5826D18665}"/>
              </a:ext>
            </a:extLst>
          </p:cNvPr>
          <p:cNvSpPr txBox="1"/>
          <p:nvPr/>
        </p:nvSpPr>
        <p:spPr>
          <a:xfrm>
            <a:off x="3995530" y="3764831"/>
            <a:ext cx="3707295" cy="707886"/>
          </a:xfrm>
          <a:prstGeom prst="rect">
            <a:avLst/>
          </a:prstGeom>
          <a:noFill/>
        </p:spPr>
        <p:txBody>
          <a:bodyPr wrap="square" lIns="91440" tIns="45720" rIns="91440" bIns="45720" anchor="t">
            <a:spAutoFit/>
          </a:bodyPr>
          <a:lstStyle/>
          <a:p>
            <a:pPr algn="ctr"/>
            <a:r>
              <a:rPr lang="nl-NL" sz="4000" b="1">
                <a:solidFill>
                  <a:schemeClr val="bg1"/>
                </a:solidFill>
                <a:latin typeface="Aptos"/>
              </a:rPr>
              <a:t>Katheters</a:t>
            </a:r>
            <a:endParaRPr lang="nl-NL" sz="4000">
              <a:solidFill>
                <a:schemeClr val="bg1"/>
              </a:solidFill>
              <a:latin typeface="Aptos"/>
            </a:endParaRPr>
          </a:p>
        </p:txBody>
      </p:sp>
      <p:sp>
        <p:nvSpPr>
          <p:cNvPr id="10" name="TextBox 9">
            <a:extLst>
              <a:ext uri="{FF2B5EF4-FFF2-40B4-BE49-F238E27FC236}">
                <a16:creationId xmlns:a16="http://schemas.microsoft.com/office/drawing/2014/main" id="{FFF10307-BC3F-BC55-CA44-DF941C4D941D}"/>
              </a:ext>
            </a:extLst>
          </p:cNvPr>
          <p:cNvSpPr txBox="1"/>
          <p:nvPr/>
        </p:nvSpPr>
        <p:spPr>
          <a:xfrm>
            <a:off x="8879661" y="587287"/>
            <a:ext cx="2888269" cy="400110"/>
          </a:xfrm>
          <a:prstGeom prst="rect">
            <a:avLst/>
          </a:prstGeom>
          <a:noFill/>
        </p:spPr>
        <p:txBody>
          <a:bodyPr wrap="square">
            <a:spAutoFit/>
          </a:bodyPr>
          <a:lstStyle/>
          <a:p>
            <a:pPr algn="l"/>
            <a:r>
              <a:rPr lang="nl-NL" sz="2000" dirty="0">
                <a:solidFill>
                  <a:srgbClr val="FFFFFF"/>
                </a:solidFill>
                <a:cs typeface="Calibri"/>
              </a:rPr>
              <a:t>Naam organisatie:</a:t>
            </a:r>
            <a:endParaRPr lang="nl-NL" sz="2000" dirty="0">
              <a:solidFill>
                <a:srgbClr val="000000"/>
              </a:solidFill>
              <a:cs typeface="Calibri"/>
            </a:endParaRPr>
          </a:p>
        </p:txBody>
      </p:sp>
      <p:sp>
        <p:nvSpPr>
          <p:cNvPr id="12" name="TextBox 11">
            <a:extLst>
              <a:ext uri="{FF2B5EF4-FFF2-40B4-BE49-F238E27FC236}">
                <a16:creationId xmlns:a16="http://schemas.microsoft.com/office/drawing/2014/main" id="{36CC9F63-46CD-06C9-964F-8B910C993AE4}"/>
              </a:ext>
            </a:extLst>
          </p:cNvPr>
          <p:cNvSpPr txBox="1"/>
          <p:nvPr/>
        </p:nvSpPr>
        <p:spPr>
          <a:xfrm>
            <a:off x="2999232" y="6447986"/>
            <a:ext cx="7449312" cy="307777"/>
          </a:xfrm>
          <a:prstGeom prst="rect">
            <a:avLst/>
          </a:prstGeom>
          <a:noFill/>
        </p:spPr>
        <p:txBody>
          <a:bodyPr wrap="square" lIns="91440" tIns="45720" rIns="91440" bIns="45720" anchor="t">
            <a:spAutoFit/>
          </a:bodyPr>
          <a:lstStyle/>
          <a:p>
            <a:r>
              <a:rPr lang="nl-NL" sz="1400" dirty="0">
                <a:solidFill>
                  <a:schemeClr val="bg1"/>
                </a:solidFill>
              </a:rPr>
              <a:t>*Deze PowerPoint is gebaseerd op de </a:t>
            </a:r>
            <a:r>
              <a:rPr lang="nl-NL" sz="1400" dirty="0">
                <a:solidFill>
                  <a:schemeClr val="bg1"/>
                </a:solidFill>
                <a:hlinkClick r:id="rId3">
                  <a:extLst>
                    <a:ext uri="{A12FA001-AC4F-418D-AE19-62706E023703}">
                      <ahyp:hlinkClr xmlns:ahyp="http://schemas.microsoft.com/office/drawing/2018/hyperlinkcolor" val="tx"/>
                    </a:ext>
                  </a:extLst>
                </a:hlinkClick>
              </a:rPr>
              <a:t>Beter Doen Lijst</a:t>
            </a:r>
            <a:r>
              <a:rPr lang="nl-NL" sz="1400" dirty="0">
                <a:solidFill>
                  <a:schemeClr val="bg1"/>
                </a:solidFill>
              </a:rPr>
              <a:t> en </a:t>
            </a:r>
            <a:r>
              <a:rPr lang="nl-NL" sz="1400" dirty="0">
                <a:solidFill>
                  <a:schemeClr val="bg1"/>
                </a:solidFill>
                <a:hlinkClick r:id="rId4">
                  <a:extLst>
                    <a:ext uri="{A12FA001-AC4F-418D-AE19-62706E023703}">
                      <ahyp:hlinkClr xmlns:ahyp="http://schemas.microsoft.com/office/drawing/2018/hyperlinkcolor" val="tx"/>
                    </a:ext>
                  </a:extLst>
                </a:hlinkClick>
              </a:rPr>
              <a:t>Beter Laten lijst</a:t>
            </a:r>
            <a:r>
              <a:rPr lang="nl-NL" sz="1400" dirty="0">
                <a:solidFill>
                  <a:schemeClr val="bg1"/>
                </a:solidFill>
              </a:rPr>
              <a:t> van de V en VN</a:t>
            </a:r>
          </a:p>
        </p:txBody>
      </p:sp>
    </p:spTree>
    <p:extLst>
      <p:ext uri="{BB962C8B-B14F-4D97-AF65-F5344CB8AC3E}">
        <p14:creationId xmlns:p14="http://schemas.microsoft.com/office/powerpoint/2010/main" val="12378119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DCF3580-D18C-1551-7B82-9EF2B554815F}"/>
              </a:ext>
            </a:extLst>
          </p:cNvPr>
          <p:cNvSpPr txBox="1"/>
          <p:nvPr/>
        </p:nvSpPr>
        <p:spPr>
          <a:xfrm>
            <a:off x="1983813" y="344813"/>
            <a:ext cx="8188348" cy="769441"/>
          </a:xfrm>
          <a:prstGeom prst="rect">
            <a:avLst/>
          </a:prstGeom>
          <a:noFill/>
        </p:spPr>
        <p:txBody>
          <a:bodyPr wrap="square" lIns="91440" tIns="45720" rIns="91440" bIns="45720" anchor="t">
            <a:spAutoFit/>
          </a:bodyPr>
          <a:lstStyle/>
          <a:p>
            <a:r>
              <a:rPr lang="en-US" sz="4400" kern="1200" err="1">
                <a:solidFill>
                  <a:schemeClr val="bg1"/>
                </a:solidFill>
                <a:latin typeface="Aptos"/>
                <a:ea typeface="+mj-ea"/>
                <a:cs typeface="+mj-cs"/>
              </a:rPr>
              <a:t>Urinesediment</a:t>
            </a:r>
            <a:r>
              <a:rPr lang="en-US" sz="4400" kern="1200">
                <a:solidFill>
                  <a:schemeClr val="bg1"/>
                </a:solidFill>
                <a:latin typeface="Aptos"/>
                <a:ea typeface="+mj-ea"/>
                <a:cs typeface="+mj-cs"/>
              </a:rPr>
              <a:t> of </a:t>
            </a:r>
            <a:r>
              <a:rPr lang="en-US" sz="4400" kern="1200" err="1">
                <a:solidFill>
                  <a:schemeClr val="bg1"/>
                </a:solidFill>
                <a:latin typeface="Aptos"/>
                <a:ea typeface="+mj-ea"/>
                <a:cs typeface="+mj-cs"/>
              </a:rPr>
              <a:t>dipslide</a:t>
            </a:r>
            <a:endParaRPr lang="en-NL" sz="4400">
              <a:solidFill>
                <a:schemeClr val="bg1"/>
              </a:solidFill>
              <a:latin typeface="Aptos"/>
            </a:endParaRPr>
          </a:p>
        </p:txBody>
      </p:sp>
      <p:pic>
        <p:nvPicPr>
          <p:cNvPr id="5" name="Picture 1">
            <a:extLst>
              <a:ext uri="{FF2B5EF4-FFF2-40B4-BE49-F238E27FC236}">
                <a16:creationId xmlns:a16="http://schemas.microsoft.com/office/drawing/2014/main" id="{907AB046-1D8F-16EB-338C-E6E6E003EB50}"/>
              </a:ext>
            </a:extLst>
          </p:cNvPr>
          <p:cNvPicPr>
            <a:picLocks noChangeAspect="1"/>
          </p:cNvPicPr>
          <p:nvPr/>
        </p:nvPicPr>
        <p:blipFill>
          <a:blip r:embed="rId2"/>
          <a:srcRect/>
          <a:stretch/>
        </p:blipFill>
        <p:spPr>
          <a:xfrm>
            <a:off x="9525" y="-1987"/>
            <a:ext cx="12192000" cy="6858000"/>
          </a:xfrm>
          <a:prstGeom prst="rect">
            <a:avLst/>
          </a:prstGeom>
        </p:spPr>
      </p:pic>
      <p:sp>
        <p:nvSpPr>
          <p:cNvPr id="8" name="TextBox 7">
            <a:extLst>
              <a:ext uri="{FF2B5EF4-FFF2-40B4-BE49-F238E27FC236}">
                <a16:creationId xmlns:a16="http://schemas.microsoft.com/office/drawing/2014/main" id="{AB834091-ACEF-CAE0-C356-353F034A2AF5}"/>
              </a:ext>
            </a:extLst>
          </p:cNvPr>
          <p:cNvSpPr txBox="1"/>
          <p:nvPr/>
        </p:nvSpPr>
        <p:spPr>
          <a:xfrm>
            <a:off x="2083905" y="2374742"/>
            <a:ext cx="8743328" cy="4686411"/>
          </a:xfrm>
          <a:prstGeom prst="rect">
            <a:avLst/>
          </a:prstGeom>
          <a:noFill/>
        </p:spPr>
        <p:txBody>
          <a:bodyPr wrap="square" lIns="91440" tIns="45720" rIns="91440" bIns="45720" anchor="t">
            <a:spAutoFit/>
          </a:bodyPr>
          <a:lstStyle/>
          <a:p>
            <a:pPr algn="l" rtl="0" fontAlgn="base"/>
            <a:endParaRPr lang="nl-NL" sz="2000" b="1" i="0">
              <a:solidFill>
                <a:srgbClr val="000000"/>
              </a:solidFill>
              <a:effectLst/>
              <a:latin typeface="Aptos" panose="020B0004020202020204" pitchFamily="34" charset="0"/>
            </a:endParaRPr>
          </a:p>
          <a:p>
            <a:pPr algn="l" rtl="0" fontAlgn="base"/>
            <a:endParaRPr lang="nl-NL" sz="2000" b="1">
              <a:solidFill>
                <a:srgbClr val="000000"/>
              </a:solidFill>
              <a:latin typeface="Aptos" panose="020B0004020202020204" pitchFamily="34" charset="0"/>
            </a:endParaRPr>
          </a:p>
          <a:p>
            <a:r>
              <a:rPr lang="nl-NL">
                <a:latin typeface="Aptos"/>
              </a:rPr>
              <a:t>Met een urinestick kun je geen urineweginfectie aantonen. Een positieve urinestick geeft alleen aan dat er bacteriën in de urine zitten. </a:t>
            </a:r>
            <a:br>
              <a:rPr lang="nl-NL">
                <a:latin typeface="Aptos"/>
              </a:rPr>
            </a:br>
            <a:endParaRPr lang="nl-NL"/>
          </a:p>
          <a:p>
            <a:r>
              <a:rPr lang="nl-NL">
                <a:latin typeface="Aptos"/>
              </a:rPr>
              <a:t>Bij kwetsbare ouderen weten we dat er heel vaak bacteriën in de urine zitten. Ook als er geen klachten zijn en er geen sprake is van een urineweginfectie (UWI). </a:t>
            </a:r>
            <a:br>
              <a:rPr lang="nl-NL">
                <a:latin typeface="Aptos"/>
              </a:rPr>
            </a:br>
            <a:endParaRPr lang="nl-NL">
              <a:latin typeface="Aptos"/>
            </a:endParaRPr>
          </a:p>
          <a:p>
            <a:pPr marL="285750" indent="-285750">
              <a:buFont typeface="Arial"/>
              <a:buChar char="•"/>
            </a:pPr>
            <a:r>
              <a:rPr lang="en-US">
                <a:latin typeface="Aptos"/>
              </a:rPr>
              <a:t>De </a:t>
            </a:r>
            <a:r>
              <a:rPr lang="nl-NL">
                <a:latin typeface="Aptos"/>
              </a:rPr>
              <a:t>diagnose UWI stelt de (huis)arts op basis van specifieke klachten. Alleen als de (huis)arts twijfelt of de klachten bij een urineweginfectie horen, wordt een urinestick gebruikt om een UWI uit te sluiten. </a:t>
            </a:r>
            <a:endParaRPr lang="nl-NL">
              <a:latin typeface="Calibri" panose="020F0502020204030204"/>
              <a:cs typeface="Calibri" panose="020F0502020204030204"/>
            </a:endParaRPr>
          </a:p>
          <a:p>
            <a:pPr marL="285750" indent="-285750">
              <a:buFont typeface="Arial"/>
              <a:buChar char="•"/>
            </a:pPr>
            <a:r>
              <a:rPr lang="nl-NL">
                <a:latin typeface="Aptos"/>
              </a:rPr>
              <a:t>Een urinestick afnemen zonder indicatie leidt tot onnodig antibioticagebruik. Dit heeft nadelige gevolgen zoals bijwerkingen en antibioticaresistentie.</a:t>
            </a:r>
            <a:endParaRPr lang="nl-NL">
              <a:cs typeface="Calibri" panose="020F0502020204030204"/>
            </a:endParaRPr>
          </a:p>
          <a:p>
            <a:endParaRPr lang="nl-NL">
              <a:latin typeface="Aptos" panose="020B0004020202020204" pitchFamily="34" charset="0"/>
            </a:endParaRPr>
          </a:p>
          <a:p>
            <a:pPr>
              <a:lnSpc>
                <a:spcPct val="90000"/>
              </a:lnSpc>
              <a:spcBef>
                <a:spcPts val="1000"/>
              </a:spcBef>
              <a:defRPr/>
            </a:pPr>
            <a:endParaRPr lang="nl-NL" noProof="0">
              <a:latin typeface="Aptos"/>
              <a:ea typeface="+mn-lt"/>
              <a:cs typeface="+mn-lt"/>
            </a:endParaRPr>
          </a:p>
          <a:p>
            <a:pPr fontAlgn="base">
              <a:defRPr/>
            </a:pPr>
            <a:endParaRPr lang="en-US">
              <a:latin typeface="Aptos"/>
              <a:ea typeface="+mn-lt"/>
              <a:cs typeface="+mn-lt"/>
            </a:endParaRPr>
          </a:p>
        </p:txBody>
      </p:sp>
      <p:sp>
        <p:nvSpPr>
          <p:cNvPr id="4" name="Rechthoek: afgeronde hoeken 3">
            <a:extLst>
              <a:ext uri="{FF2B5EF4-FFF2-40B4-BE49-F238E27FC236}">
                <a16:creationId xmlns:a16="http://schemas.microsoft.com/office/drawing/2014/main" id="{22583827-A398-D928-3E88-813BE87E6C00}"/>
              </a:ext>
            </a:extLst>
          </p:cNvPr>
          <p:cNvSpPr/>
          <p:nvPr/>
        </p:nvSpPr>
        <p:spPr>
          <a:xfrm>
            <a:off x="1768415" y="1732157"/>
            <a:ext cx="9042460" cy="847725"/>
          </a:xfrm>
          <a:prstGeom prst="roundRect">
            <a:avLst/>
          </a:prstGeom>
          <a:solidFill>
            <a:srgbClr val="E6432E"/>
          </a:solidFill>
          <a:ln>
            <a:noFill/>
          </a:ln>
        </p:spPr>
        <p:style>
          <a:lnRef idx="2">
            <a:schemeClr val="accent2">
              <a:shade val="15000"/>
            </a:schemeClr>
          </a:lnRef>
          <a:fillRef idx="1">
            <a:schemeClr val="accent2"/>
          </a:fillRef>
          <a:effectRef idx="0">
            <a:schemeClr val="accent2"/>
          </a:effectRef>
          <a:fontRef idx="minor">
            <a:schemeClr val="lt1"/>
          </a:fontRef>
        </p:style>
        <p:txBody>
          <a:bodyPr lIns="91440" tIns="45720" rIns="91440" bIns="45720" rtlCol="0" anchor="ctr"/>
          <a:lstStyle/>
          <a:p>
            <a:pPr marL="0" lvl="0" indent="0" algn="r">
              <a:lnSpc>
                <a:spcPct val="100000"/>
              </a:lnSpc>
              <a:buNone/>
            </a:pPr>
            <a:r>
              <a:rPr lang="nl-NL" sz="2000" b="1" i="0" u="none" strike="noStrike" baseline="0" noProof="0">
                <a:solidFill>
                  <a:schemeClr val="bg1"/>
                </a:solidFill>
                <a:effectLst/>
                <a:latin typeface="Aptos"/>
              </a:rPr>
              <a:t>Beter Laten</a:t>
            </a:r>
            <a:br>
              <a:rPr lang="nl-NL" sz="2000" b="1" i="0" u="none" strike="noStrike" baseline="0" noProof="0">
                <a:solidFill>
                  <a:schemeClr val="bg1"/>
                </a:solidFill>
                <a:effectLst/>
                <a:latin typeface="Aptos"/>
              </a:rPr>
            </a:br>
            <a:r>
              <a:rPr lang="nl-NL" sz="2000" b="0" i="1" u="none" strike="noStrike" baseline="0" noProof="0">
                <a:solidFill>
                  <a:schemeClr val="bg1"/>
                </a:solidFill>
                <a:effectLst/>
                <a:latin typeface="Aptos"/>
              </a:rPr>
              <a:t>‘Met een urinestick kun je een urineweginfectie vaststellen.’</a:t>
            </a:r>
          </a:p>
        </p:txBody>
      </p:sp>
      <p:pic>
        <p:nvPicPr>
          <p:cNvPr id="3" name="Picture 2" descr="Dossier Gepaste zorg | Beter laten in het LUMC - TvZ">
            <a:extLst>
              <a:ext uri="{FF2B5EF4-FFF2-40B4-BE49-F238E27FC236}">
                <a16:creationId xmlns:a16="http://schemas.microsoft.com/office/drawing/2014/main" id="{085BAC6B-A75D-E47E-991E-03E0EB7037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5325" y="1461054"/>
            <a:ext cx="1492253" cy="148773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8F8C9D1C-FC14-E00A-120E-2404C467FF3D}"/>
              </a:ext>
            </a:extLst>
          </p:cNvPr>
          <p:cNvSpPr txBox="1"/>
          <p:nvPr/>
        </p:nvSpPr>
        <p:spPr>
          <a:xfrm>
            <a:off x="1975187" y="362066"/>
            <a:ext cx="8032040" cy="769441"/>
          </a:xfrm>
          <a:prstGeom prst="rect">
            <a:avLst/>
          </a:prstGeom>
          <a:noFill/>
        </p:spPr>
        <p:txBody>
          <a:bodyPr wrap="square" lIns="91440" tIns="45720" rIns="91440" bIns="45720" anchor="t">
            <a:spAutoFit/>
          </a:bodyPr>
          <a:lstStyle/>
          <a:p>
            <a:r>
              <a:rPr lang="en-US" sz="4400" kern="1200" dirty="0" err="1">
                <a:solidFill>
                  <a:schemeClr val="bg1"/>
                </a:solidFill>
                <a:latin typeface="Aptos"/>
                <a:ea typeface="+mj-ea"/>
                <a:cs typeface="+mj-cs"/>
              </a:rPr>
              <a:t>Urineonderzoek</a:t>
            </a:r>
            <a:endParaRPr lang="en-NL" sz="4400" dirty="0">
              <a:solidFill>
                <a:schemeClr val="bg1"/>
              </a:solidFill>
              <a:latin typeface="Aptos"/>
            </a:endParaRPr>
          </a:p>
        </p:txBody>
      </p:sp>
    </p:spTree>
    <p:extLst>
      <p:ext uri="{BB962C8B-B14F-4D97-AF65-F5344CB8AC3E}">
        <p14:creationId xmlns:p14="http://schemas.microsoft.com/office/powerpoint/2010/main" val="7843916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DCF3580-D18C-1551-7B82-9EF2B554815F}"/>
              </a:ext>
            </a:extLst>
          </p:cNvPr>
          <p:cNvSpPr txBox="1"/>
          <p:nvPr/>
        </p:nvSpPr>
        <p:spPr>
          <a:xfrm>
            <a:off x="1983813" y="344813"/>
            <a:ext cx="8188348" cy="769441"/>
          </a:xfrm>
          <a:prstGeom prst="rect">
            <a:avLst/>
          </a:prstGeom>
          <a:noFill/>
        </p:spPr>
        <p:txBody>
          <a:bodyPr wrap="square" lIns="91440" tIns="45720" rIns="91440" bIns="45720" anchor="t">
            <a:spAutoFit/>
          </a:bodyPr>
          <a:lstStyle/>
          <a:p>
            <a:r>
              <a:rPr lang="en-US" sz="4400" kern="1200" err="1">
                <a:solidFill>
                  <a:schemeClr val="bg1"/>
                </a:solidFill>
                <a:latin typeface="Aptos"/>
                <a:ea typeface="+mj-ea"/>
                <a:cs typeface="+mj-cs"/>
              </a:rPr>
              <a:t>Urinesediment</a:t>
            </a:r>
            <a:r>
              <a:rPr lang="en-US" sz="4400" kern="1200">
                <a:solidFill>
                  <a:schemeClr val="bg1"/>
                </a:solidFill>
                <a:latin typeface="Aptos"/>
                <a:ea typeface="+mj-ea"/>
                <a:cs typeface="+mj-cs"/>
              </a:rPr>
              <a:t> of </a:t>
            </a:r>
            <a:r>
              <a:rPr lang="en-US" sz="4400" kern="1200" err="1">
                <a:solidFill>
                  <a:schemeClr val="bg1"/>
                </a:solidFill>
                <a:latin typeface="Aptos"/>
                <a:ea typeface="+mj-ea"/>
                <a:cs typeface="+mj-cs"/>
              </a:rPr>
              <a:t>dipslide</a:t>
            </a:r>
            <a:endParaRPr lang="en-NL" sz="4400">
              <a:solidFill>
                <a:schemeClr val="bg1"/>
              </a:solidFill>
              <a:latin typeface="Aptos"/>
            </a:endParaRPr>
          </a:p>
        </p:txBody>
      </p:sp>
      <p:pic>
        <p:nvPicPr>
          <p:cNvPr id="5" name="Picture 1">
            <a:extLst>
              <a:ext uri="{FF2B5EF4-FFF2-40B4-BE49-F238E27FC236}">
                <a16:creationId xmlns:a16="http://schemas.microsoft.com/office/drawing/2014/main" id="{7D57B645-8534-8184-AA8D-4BB99FEFDC63}"/>
              </a:ext>
            </a:extLst>
          </p:cNvPr>
          <p:cNvPicPr>
            <a:picLocks noChangeAspect="1"/>
          </p:cNvPicPr>
          <p:nvPr/>
        </p:nvPicPr>
        <p:blipFill>
          <a:blip r:embed="rId2"/>
          <a:srcRect t="776" b="776"/>
          <a:stretch/>
        </p:blipFill>
        <p:spPr>
          <a:xfrm>
            <a:off x="0" y="-52350"/>
            <a:ext cx="12192000" cy="6910350"/>
          </a:xfrm>
          <a:prstGeom prst="rect">
            <a:avLst/>
          </a:prstGeom>
        </p:spPr>
      </p:pic>
      <p:sp>
        <p:nvSpPr>
          <p:cNvPr id="8" name="TextBox 7">
            <a:extLst>
              <a:ext uri="{FF2B5EF4-FFF2-40B4-BE49-F238E27FC236}">
                <a16:creationId xmlns:a16="http://schemas.microsoft.com/office/drawing/2014/main" id="{AB834091-ACEF-CAE0-C356-353F034A2AF5}"/>
              </a:ext>
            </a:extLst>
          </p:cNvPr>
          <p:cNvSpPr txBox="1"/>
          <p:nvPr/>
        </p:nvSpPr>
        <p:spPr>
          <a:xfrm>
            <a:off x="1983813" y="1682866"/>
            <a:ext cx="8743328" cy="3911840"/>
          </a:xfrm>
          <a:prstGeom prst="rect">
            <a:avLst/>
          </a:prstGeom>
          <a:noFill/>
        </p:spPr>
        <p:txBody>
          <a:bodyPr wrap="square" lIns="91440" tIns="45720" rIns="91440" bIns="45720" anchor="t">
            <a:spAutoFit/>
          </a:bodyPr>
          <a:lstStyle/>
          <a:p>
            <a:pPr>
              <a:lnSpc>
                <a:spcPct val="90000"/>
              </a:lnSpc>
              <a:spcBef>
                <a:spcPts val="1000"/>
              </a:spcBef>
            </a:pPr>
            <a:r>
              <a:rPr lang="nl-NL" sz="2000" b="1">
                <a:solidFill>
                  <a:srgbClr val="000000"/>
                </a:solidFill>
                <a:latin typeface="Aptos"/>
              </a:rPr>
              <a:t>Stel vast wat je </a:t>
            </a:r>
            <a:r>
              <a:rPr lang="nl-NL" sz="2000" b="1" noProof="0">
                <a:solidFill>
                  <a:srgbClr val="000000"/>
                </a:solidFill>
                <a:latin typeface="Aptos"/>
              </a:rPr>
              <a:t>nu </a:t>
            </a:r>
            <a:r>
              <a:rPr lang="nl-NL" sz="2000" b="1">
                <a:solidFill>
                  <a:srgbClr val="000000"/>
                </a:solidFill>
                <a:latin typeface="Aptos"/>
              </a:rPr>
              <a:t>doet en</a:t>
            </a:r>
            <a:r>
              <a:rPr lang="nl-NL" sz="2000" b="1" noProof="0">
                <a:solidFill>
                  <a:srgbClr val="000000"/>
                </a:solidFill>
                <a:latin typeface="Aptos"/>
              </a:rPr>
              <a:t> bespreek </a:t>
            </a:r>
            <a:r>
              <a:rPr lang="nl-NL" sz="2000" b="1">
                <a:solidFill>
                  <a:srgbClr val="000000"/>
                </a:solidFill>
                <a:latin typeface="Aptos"/>
              </a:rPr>
              <a:t>dit met</a:t>
            </a:r>
            <a:r>
              <a:rPr lang="nl-NL" sz="2000" b="1" noProof="0">
                <a:solidFill>
                  <a:srgbClr val="000000"/>
                </a:solidFill>
                <a:latin typeface="Aptos"/>
              </a:rPr>
              <a:t> elkaar</a:t>
            </a:r>
            <a:r>
              <a:rPr lang="nl-NL" b="1" noProof="0">
                <a:solidFill>
                  <a:srgbClr val="000000"/>
                </a:solidFill>
                <a:latin typeface="Aptos"/>
              </a:rPr>
              <a:t>: </a:t>
            </a:r>
            <a:r>
              <a:rPr lang="nl-NL">
                <a:solidFill>
                  <a:srgbClr val="000000"/>
                </a:solidFill>
                <a:latin typeface="Aptos"/>
              </a:rPr>
              <a:t>Is er</a:t>
            </a:r>
            <a:r>
              <a:rPr lang="nl-NL" noProof="0">
                <a:solidFill>
                  <a:srgbClr val="000000"/>
                </a:solidFill>
                <a:latin typeface="Aptos"/>
              </a:rPr>
              <a:t> een cliënt met</a:t>
            </a:r>
            <a:r>
              <a:rPr lang="nl-NL">
                <a:solidFill>
                  <a:srgbClr val="000000"/>
                </a:solidFill>
                <a:latin typeface="Aptos"/>
              </a:rPr>
              <a:t> </a:t>
            </a:r>
            <a:r>
              <a:rPr lang="nl-NL" noProof="0">
                <a:solidFill>
                  <a:srgbClr val="000000"/>
                </a:solidFill>
                <a:latin typeface="Aptos"/>
              </a:rPr>
              <a:t>een </a:t>
            </a:r>
            <a:r>
              <a:rPr lang="nl-NL">
                <a:solidFill>
                  <a:srgbClr val="000000"/>
                </a:solidFill>
                <a:latin typeface="Aptos"/>
              </a:rPr>
              <a:t>mogelijke urineweginfectie? Wat</a:t>
            </a:r>
            <a:r>
              <a:rPr lang="nl-NL" noProof="0">
                <a:solidFill>
                  <a:srgbClr val="000000"/>
                </a:solidFill>
                <a:latin typeface="Aptos"/>
              </a:rPr>
              <a:t> doe je dan</a:t>
            </a:r>
            <a:r>
              <a:rPr lang="nl-NL">
                <a:solidFill>
                  <a:srgbClr val="000000"/>
                </a:solidFill>
                <a:latin typeface="Aptos"/>
              </a:rPr>
              <a:t>?</a:t>
            </a:r>
            <a:r>
              <a:rPr lang="nl-NL" noProof="0">
                <a:solidFill>
                  <a:srgbClr val="000000"/>
                </a:solidFill>
                <a:latin typeface="Aptos"/>
              </a:rPr>
              <a:t> </a:t>
            </a:r>
            <a:r>
              <a:rPr lang="nl-NL">
                <a:solidFill>
                  <a:srgbClr val="000000"/>
                </a:solidFill>
                <a:latin typeface="Aptos"/>
              </a:rPr>
              <a:t>En</a:t>
            </a:r>
            <a:r>
              <a:rPr lang="nl-NL" noProof="0">
                <a:solidFill>
                  <a:srgbClr val="000000"/>
                </a:solidFill>
                <a:latin typeface="Aptos"/>
              </a:rPr>
              <a:t> welke afspraken hebben jullie hierover met elkaar gemaakt? Wie heeft welke verantwoordelijkheid?</a:t>
            </a:r>
          </a:p>
          <a:p>
            <a:pPr>
              <a:lnSpc>
                <a:spcPct val="90000"/>
              </a:lnSpc>
              <a:spcBef>
                <a:spcPts val="1000"/>
              </a:spcBef>
            </a:pPr>
            <a:br>
              <a:rPr lang="nl-NL" b="1">
                <a:latin typeface="Aptos" panose="020B0004020202020204" pitchFamily="34" charset="0"/>
              </a:rPr>
            </a:br>
            <a:r>
              <a:rPr lang="nl-NL" sz="2000" b="1">
                <a:solidFill>
                  <a:srgbClr val="000000"/>
                </a:solidFill>
                <a:latin typeface="Aptos"/>
              </a:rPr>
              <a:t>Wat kun jij doen?</a:t>
            </a:r>
            <a:endParaRPr lang="nl-NL" sz="2000">
              <a:latin typeface="Aptos"/>
            </a:endParaRPr>
          </a:p>
          <a:p>
            <a:pPr marL="342900" indent="-342900" algn="l" rtl="0" fontAlgn="base">
              <a:buFont typeface="Arial" panose="020B0604020202020204" pitchFamily="34" charset="0"/>
              <a:buChar char="•"/>
            </a:pPr>
            <a:r>
              <a:rPr lang="nl-NL">
                <a:solidFill>
                  <a:srgbClr val="000000"/>
                </a:solidFill>
                <a:latin typeface="Aptos"/>
              </a:rPr>
              <a:t>Neem alleen urine af voor onderzoek in opdracht van de (huis)arts </a:t>
            </a:r>
          </a:p>
          <a:p>
            <a:pPr marL="342900" indent="-342900" fontAlgn="base">
              <a:buFont typeface="Arial" panose="020B0604020202020204" pitchFamily="34" charset="0"/>
              <a:buChar char="•"/>
            </a:pPr>
            <a:r>
              <a:rPr lang="nl-NL">
                <a:solidFill>
                  <a:srgbClr val="000000"/>
                </a:solidFill>
                <a:latin typeface="Aptos"/>
              </a:rPr>
              <a:t>Bij het opvangen van urine voor onderzoek is het vooraf wassen van de geslachtsdelen niet nodig. </a:t>
            </a:r>
          </a:p>
          <a:p>
            <a:pPr fontAlgn="base"/>
            <a:endParaRPr lang="nl-NL" b="1" noProof="0">
              <a:latin typeface="Aptos" panose="020B0004020202020204" pitchFamily="34" charset="0"/>
              <a:ea typeface="+mn-lt"/>
              <a:cs typeface="+mn-lt"/>
            </a:endParaRPr>
          </a:p>
          <a:p>
            <a:pPr>
              <a:lnSpc>
                <a:spcPct val="90000"/>
              </a:lnSpc>
              <a:spcBef>
                <a:spcPts val="1000"/>
              </a:spcBef>
              <a:defRPr/>
            </a:pPr>
            <a:r>
              <a:rPr lang="nl-NL" sz="2000" b="1">
                <a:latin typeface="Aptos"/>
                <a:ea typeface="+mn-lt"/>
                <a:cs typeface="+mn-lt"/>
              </a:rPr>
              <a:t>Tip:</a:t>
            </a:r>
            <a:r>
              <a:rPr lang="nl-NL" b="1">
                <a:latin typeface="Aptos"/>
                <a:ea typeface="+mn-lt"/>
                <a:cs typeface="+mn-lt"/>
              </a:rPr>
              <a:t> </a:t>
            </a:r>
            <a:r>
              <a:rPr lang="nl-NL">
                <a:latin typeface="Aptos"/>
                <a:ea typeface="+mn-lt"/>
                <a:cs typeface="+mn-lt"/>
              </a:rPr>
              <a:t>Een urinekweek wordt alleen afgenomen om te bepalen welke bacteriën in de urine zitten. De kweek geeft niet aan of er sprake is van een urineweginfectie. </a:t>
            </a:r>
          </a:p>
          <a:p>
            <a:pPr>
              <a:lnSpc>
                <a:spcPct val="90000"/>
              </a:lnSpc>
              <a:spcBef>
                <a:spcPts val="1000"/>
              </a:spcBef>
              <a:defRPr/>
            </a:pPr>
            <a:endParaRPr lang="nl-NL">
              <a:latin typeface="Aptos" panose="020B0004020202020204" pitchFamily="34" charset="0"/>
              <a:ea typeface="+mn-lt"/>
              <a:cs typeface="+mn-lt"/>
            </a:endParaRPr>
          </a:p>
          <a:p>
            <a:pPr marL="285750" indent="-285750">
              <a:buFont typeface="Arial" panose="020B0604020202020204" pitchFamily="34" charset="0"/>
              <a:buChar char="•"/>
              <a:defRPr/>
            </a:pPr>
            <a:endParaRPr lang="en-US"/>
          </a:p>
        </p:txBody>
      </p:sp>
      <p:sp>
        <p:nvSpPr>
          <p:cNvPr id="2" name="TextBox 1">
            <a:extLst>
              <a:ext uri="{FF2B5EF4-FFF2-40B4-BE49-F238E27FC236}">
                <a16:creationId xmlns:a16="http://schemas.microsoft.com/office/drawing/2014/main" id="{3E38969D-D442-12C8-D44F-716645B2298F}"/>
              </a:ext>
            </a:extLst>
          </p:cNvPr>
          <p:cNvSpPr txBox="1"/>
          <p:nvPr/>
        </p:nvSpPr>
        <p:spPr>
          <a:xfrm>
            <a:off x="1975187" y="362066"/>
            <a:ext cx="8032040" cy="769441"/>
          </a:xfrm>
          <a:prstGeom prst="rect">
            <a:avLst/>
          </a:prstGeom>
          <a:noFill/>
        </p:spPr>
        <p:txBody>
          <a:bodyPr wrap="square" lIns="91440" tIns="45720" rIns="91440" bIns="45720" anchor="t">
            <a:spAutoFit/>
          </a:bodyPr>
          <a:lstStyle/>
          <a:p>
            <a:r>
              <a:rPr lang="en-US" sz="4400" kern="1200" dirty="0" err="1">
                <a:solidFill>
                  <a:schemeClr val="bg1"/>
                </a:solidFill>
                <a:latin typeface="Aptos"/>
                <a:ea typeface="+mj-ea"/>
                <a:cs typeface="+mj-cs"/>
              </a:rPr>
              <a:t>Urineonderzoek</a:t>
            </a:r>
            <a:endParaRPr lang="en-NL" sz="4400" dirty="0">
              <a:solidFill>
                <a:schemeClr val="bg1"/>
              </a:solidFill>
              <a:latin typeface="Aptos"/>
            </a:endParaRPr>
          </a:p>
        </p:txBody>
      </p:sp>
    </p:spTree>
    <p:extLst>
      <p:ext uri="{BB962C8B-B14F-4D97-AF65-F5344CB8AC3E}">
        <p14:creationId xmlns:p14="http://schemas.microsoft.com/office/powerpoint/2010/main" val="9847012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DCF3580-D18C-1551-7B82-9EF2B554815F}"/>
              </a:ext>
            </a:extLst>
          </p:cNvPr>
          <p:cNvSpPr txBox="1"/>
          <p:nvPr/>
        </p:nvSpPr>
        <p:spPr>
          <a:xfrm>
            <a:off x="1983813" y="344813"/>
            <a:ext cx="6107502" cy="769441"/>
          </a:xfrm>
          <a:prstGeom prst="rect">
            <a:avLst/>
          </a:prstGeom>
          <a:noFill/>
        </p:spPr>
        <p:txBody>
          <a:bodyPr wrap="square" lIns="91440" tIns="45720" rIns="91440" bIns="45720" anchor="t">
            <a:spAutoFit/>
          </a:bodyPr>
          <a:lstStyle/>
          <a:p>
            <a:r>
              <a:rPr lang="en-US" sz="4400" err="1">
                <a:solidFill>
                  <a:schemeClr val="bg1"/>
                </a:solidFill>
                <a:latin typeface="Aptos"/>
                <a:ea typeface="+mj-ea"/>
                <a:cs typeface="+mj-cs"/>
              </a:rPr>
              <a:t>Blaasspoelen</a:t>
            </a:r>
            <a:endParaRPr lang="en-US" sz="4400">
              <a:solidFill>
                <a:schemeClr val="bg1"/>
              </a:solidFill>
              <a:latin typeface="Aptos"/>
            </a:endParaRPr>
          </a:p>
        </p:txBody>
      </p:sp>
      <p:pic>
        <p:nvPicPr>
          <p:cNvPr id="5" name="Picture 1">
            <a:extLst>
              <a:ext uri="{FF2B5EF4-FFF2-40B4-BE49-F238E27FC236}">
                <a16:creationId xmlns:a16="http://schemas.microsoft.com/office/drawing/2014/main" id="{8C460BCF-4305-271E-992F-DBC86BF57B3B}"/>
              </a:ext>
            </a:extLst>
          </p:cNvPr>
          <p:cNvPicPr>
            <a:picLocks noChangeAspect="1"/>
          </p:cNvPicPr>
          <p:nvPr/>
        </p:nvPicPr>
        <p:blipFill>
          <a:blip r:embed="rId2"/>
          <a:srcRect/>
          <a:stretch/>
        </p:blipFill>
        <p:spPr>
          <a:xfrm>
            <a:off x="9524" y="0"/>
            <a:ext cx="12192000" cy="6858000"/>
          </a:xfrm>
          <a:prstGeom prst="rect">
            <a:avLst/>
          </a:prstGeom>
        </p:spPr>
      </p:pic>
      <p:sp>
        <p:nvSpPr>
          <p:cNvPr id="4" name="TextBox 7">
            <a:extLst>
              <a:ext uri="{FF2B5EF4-FFF2-40B4-BE49-F238E27FC236}">
                <a16:creationId xmlns:a16="http://schemas.microsoft.com/office/drawing/2014/main" id="{4C81E927-737D-4615-3991-F7299C03EC21}"/>
              </a:ext>
            </a:extLst>
          </p:cNvPr>
          <p:cNvSpPr txBox="1"/>
          <p:nvPr/>
        </p:nvSpPr>
        <p:spPr>
          <a:xfrm>
            <a:off x="2100262" y="1808164"/>
            <a:ext cx="9488764" cy="3139321"/>
          </a:xfrm>
          <a:prstGeom prst="rect">
            <a:avLst/>
          </a:prstGeom>
          <a:noFill/>
        </p:spPr>
        <p:txBody>
          <a:bodyPr wrap="square">
            <a:spAutoFit/>
          </a:bodyPr>
          <a:lstStyle/>
          <a:p>
            <a:pPr algn="l" rtl="0" fontAlgn="base"/>
            <a:r>
              <a:rPr lang="nl-NL" sz="2400" b="1" i="0" dirty="0">
                <a:solidFill>
                  <a:srgbClr val="000000"/>
                </a:solidFill>
                <a:effectLst/>
                <a:latin typeface="Aptos" panose="020B0004020202020204" pitchFamily="34" charset="0"/>
              </a:rPr>
              <a:t>Feit of fabel?</a:t>
            </a:r>
          </a:p>
          <a:p>
            <a:pPr algn="l" rtl="0" fontAlgn="base"/>
            <a:endParaRPr lang="nl-NL" sz="2000" b="1" i="0" dirty="0">
              <a:solidFill>
                <a:srgbClr val="000000"/>
              </a:solidFill>
              <a:effectLst/>
              <a:latin typeface="Aptos" panose="020B0004020202020204" pitchFamily="34" charset="0"/>
            </a:endParaRPr>
          </a:p>
          <a:p>
            <a:pPr algn="l" rtl="0" fontAlgn="base"/>
            <a:r>
              <a:rPr lang="nl-NL" sz="2000" i="1" dirty="0">
                <a:solidFill>
                  <a:srgbClr val="000000"/>
                </a:solidFill>
                <a:effectLst/>
                <a:latin typeface="Aptos" panose="020B0004020202020204" pitchFamily="34" charset="0"/>
              </a:rPr>
              <a:t>‘Spoel de blaas niet </a:t>
            </a:r>
            <a:r>
              <a:rPr lang="nl-NL" sz="2000" i="1" dirty="0">
                <a:effectLst/>
                <a:latin typeface="Aptos" panose="020B0004020202020204" pitchFamily="34" charset="0"/>
              </a:rPr>
              <a:t>om een urineweginfectie </a:t>
            </a:r>
            <a:r>
              <a:rPr lang="nl-NL" sz="2000" i="1" dirty="0">
                <a:solidFill>
                  <a:srgbClr val="000000"/>
                </a:solidFill>
                <a:effectLst/>
                <a:latin typeface="Aptos" panose="020B0004020202020204" pitchFamily="34" charset="0"/>
              </a:rPr>
              <a:t>te voorkomen.’ </a:t>
            </a:r>
            <a:endParaRPr lang="nl-NL" sz="2000" i="1" dirty="0">
              <a:solidFill>
                <a:srgbClr val="000000"/>
              </a:solidFill>
              <a:effectLst/>
              <a:latin typeface="Segoe UI" panose="020B0502040204020203" pitchFamily="34" charset="0"/>
            </a:endParaRPr>
          </a:p>
          <a:p>
            <a:pPr algn="l" rtl="0" fontAlgn="base"/>
            <a:endParaRPr lang="nl-NL" sz="2000" b="0" i="0" dirty="0">
              <a:solidFill>
                <a:srgbClr val="000000"/>
              </a:solidFill>
              <a:effectLst/>
              <a:latin typeface="Aptos" panose="020B0004020202020204" pitchFamily="34" charset="0"/>
            </a:endParaRPr>
          </a:p>
          <a:p>
            <a:pPr marL="285750" indent="-285750" algn="l" rtl="0" fontAlgn="base">
              <a:buFont typeface="Arial" panose="020B0604020202020204" pitchFamily="34" charset="0"/>
              <a:buChar char="•"/>
            </a:pPr>
            <a:endParaRPr lang="nl-NL" dirty="0">
              <a:solidFill>
                <a:srgbClr val="000000"/>
              </a:solidFill>
              <a:latin typeface="Aptos" panose="020B0004020202020204" pitchFamily="34" charset="0"/>
            </a:endParaRPr>
          </a:p>
          <a:p>
            <a:pPr algn="l" rtl="0" fontAlgn="base"/>
            <a:br>
              <a:rPr lang="nl-NL" dirty="0"/>
            </a:br>
            <a:br>
              <a:rPr lang="nl-NL" dirty="0"/>
            </a:br>
            <a:br>
              <a:rPr lang="nl-NL" dirty="0"/>
            </a:br>
            <a:endParaRPr lang="nl-NL" sz="2400" b="0" i="0" dirty="0">
              <a:solidFill>
                <a:srgbClr val="000000"/>
              </a:solidFill>
              <a:effectLst/>
              <a:latin typeface="Segoe UI" panose="020B0502040204020203" pitchFamily="34" charset="0"/>
            </a:endParaRPr>
          </a:p>
          <a:p>
            <a:pPr algn="l" rtl="0" fontAlgn="base"/>
            <a:r>
              <a:rPr lang="nl-NL" sz="1800" b="0" i="0" dirty="0">
                <a:solidFill>
                  <a:srgbClr val="000000"/>
                </a:solidFill>
                <a:effectLst/>
                <a:latin typeface="Aptos" panose="020B0004020202020204" pitchFamily="34" charset="0"/>
              </a:rPr>
              <a:t> </a:t>
            </a:r>
            <a:endParaRPr lang="nl-NL" sz="2400" b="0" i="0" dirty="0">
              <a:solidFill>
                <a:srgbClr val="000000"/>
              </a:solidFill>
              <a:effectLst/>
              <a:latin typeface="Segoe UI" panose="020B0502040204020203" pitchFamily="34" charset="0"/>
            </a:endParaRPr>
          </a:p>
        </p:txBody>
      </p:sp>
      <p:sp>
        <p:nvSpPr>
          <p:cNvPr id="10" name="TextBox 5">
            <a:extLst>
              <a:ext uri="{FF2B5EF4-FFF2-40B4-BE49-F238E27FC236}">
                <a16:creationId xmlns:a16="http://schemas.microsoft.com/office/drawing/2014/main" id="{BAB11A5C-A9DA-DB2A-79F4-58CC611EFD37}"/>
              </a:ext>
            </a:extLst>
          </p:cNvPr>
          <p:cNvSpPr txBox="1"/>
          <p:nvPr/>
        </p:nvSpPr>
        <p:spPr>
          <a:xfrm>
            <a:off x="1983813" y="344813"/>
            <a:ext cx="8662100" cy="769441"/>
          </a:xfrm>
          <a:prstGeom prst="rect">
            <a:avLst/>
          </a:prstGeom>
          <a:noFill/>
        </p:spPr>
        <p:txBody>
          <a:bodyPr wrap="square" lIns="91440" tIns="45720" rIns="91440" bIns="45720" anchor="t">
            <a:spAutoFit/>
          </a:bodyPr>
          <a:lstStyle/>
          <a:p>
            <a:r>
              <a:rPr lang="en-US" sz="4400" dirty="0" err="1">
                <a:solidFill>
                  <a:schemeClr val="bg1"/>
                </a:solidFill>
                <a:latin typeface="Aptos"/>
                <a:ea typeface="+mj-ea"/>
                <a:cs typeface="+mj-cs"/>
              </a:rPr>
              <a:t>Blaasspoelen</a:t>
            </a:r>
            <a:endParaRPr lang="nl-NL" dirty="0">
              <a:solidFill>
                <a:schemeClr val="bg1"/>
              </a:solidFill>
            </a:endParaRPr>
          </a:p>
        </p:txBody>
      </p:sp>
    </p:spTree>
    <p:extLst>
      <p:ext uri="{BB962C8B-B14F-4D97-AF65-F5344CB8AC3E}">
        <p14:creationId xmlns:p14="http://schemas.microsoft.com/office/powerpoint/2010/main" val="2155852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DCF3580-D18C-1551-7B82-9EF2B554815F}"/>
              </a:ext>
            </a:extLst>
          </p:cNvPr>
          <p:cNvSpPr txBox="1"/>
          <p:nvPr/>
        </p:nvSpPr>
        <p:spPr>
          <a:xfrm>
            <a:off x="1983813" y="344813"/>
            <a:ext cx="6107502" cy="769441"/>
          </a:xfrm>
          <a:prstGeom prst="rect">
            <a:avLst/>
          </a:prstGeom>
          <a:noFill/>
        </p:spPr>
        <p:txBody>
          <a:bodyPr wrap="square" lIns="91440" tIns="45720" rIns="91440" bIns="45720" anchor="t">
            <a:spAutoFit/>
          </a:bodyPr>
          <a:lstStyle/>
          <a:p>
            <a:r>
              <a:rPr lang="en-US" sz="4400" err="1">
                <a:solidFill>
                  <a:schemeClr val="bg1"/>
                </a:solidFill>
                <a:latin typeface="Aptos"/>
                <a:ea typeface="+mj-ea"/>
                <a:cs typeface="+mj-cs"/>
              </a:rPr>
              <a:t>Blaasspoelen</a:t>
            </a:r>
            <a:endParaRPr lang="en-US" sz="4400">
              <a:solidFill>
                <a:schemeClr val="bg1"/>
              </a:solidFill>
              <a:latin typeface="Aptos"/>
            </a:endParaRPr>
          </a:p>
        </p:txBody>
      </p:sp>
      <p:pic>
        <p:nvPicPr>
          <p:cNvPr id="5" name="Picture 1">
            <a:extLst>
              <a:ext uri="{FF2B5EF4-FFF2-40B4-BE49-F238E27FC236}">
                <a16:creationId xmlns:a16="http://schemas.microsoft.com/office/drawing/2014/main" id="{8C460BCF-4305-271E-992F-DBC86BF57B3B}"/>
              </a:ext>
            </a:extLst>
          </p:cNvPr>
          <p:cNvPicPr>
            <a:picLocks noChangeAspect="1"/>
          </p:cNvPicPr>
          <p:nvPr/>
        </p:nvPicPr>
        <p:blipFill>
          <a:blip r:embed="rId2"/>
          <a:srcRect/>
          <a:stretch/>
        </p:blipFill>
        <p:spPr>
          <a:xfrm>
            <a:off x="9524" y="0"/>
            <a:ext cx="12192000" cy="6858000"/>
          </a:xfrm>
          <a:prstGeom prst="rect">
            <a:avLst/>
          </a:prstGeom>
        </p:spPr>
      </p:pic>
      <p:sp>
        <p:nvSpPr>
          <p:cNvPr id="4" name="TextBox 7">
            <a:extLst>
              <a:ext uri="{FF2B5EF4-FFF2-40B4-BE49-F238E27FC236}">
                <a16:creationId xmlns:a16="http://schemas.microsoft.com/office/drawing/2014/main" id="{4C81E927-737D-4615-3991-F7299C03EC21}"/>
              </a:ext>
            </a:extLst>
          </p:cNvPr>
          <p:cNvSpPr txBox="1"/>
          <p:nvPr/>
        </p:nvSpPr>
        <p:spPr>
          <a:xfrm>
            <a:off x="3700484" y="2731990"/>
            <a:ext cx="6945429" cy="1692771"/>
          </a:xfrm>
          <a:prstGeom prst="rect">
            <a:avLst/>
          </a:prstGeom>
          <a:noFill/>
        </p:spPr>
        <p:txBody>
          <a:bodyPr wrap="square">
            <a:spAutoFit/>
          </a:bodyPr>
          <a:lstStyle/>
          <a:p>
            <a:pPr algn="l" rtl="0" fontAlgn="base"/>
            <a:r>
              <a:rPr lang="nl-NL" sz="3600" i="1" dirty="0">
                <a:solidFill>
                  <a:srgbClr val="000000"/>
                </a:solidFill>
                <a:effectLst/>
                <a:latin typeface="Aptos" panose="020B0004020202020204" pitchFamily="34" charset="0"/>
              </a:rPr>
              <a:t>‘Spoel de blaas niet </a:t>
            </a:r>
            <a:r>
              <a:rPr lang="nl-NL" sz="3600" i="1" dirty="0">
                <a:effectLst/>
                <a:latin typeface="Aptos" panose="020B0004020202020204" pitchFamily="34" charset="0"/>
              </a:rPr>
              <a:t>om een urineweginfectie </a:t>
            </a:r>
            <a:r>
              <a:rPr lang="nl-NL" sz="3600" i="1" dirty="0">
                <a:solidFill>
                  <a:srgbClr val="000000"/>
                </a:solidFill>
                <a:effectLst/>
                <a:latin typeface="Aptos" panose="020B0004020202020204" pitchFamily="34" charset="0"/>
              </a:rPr>
              <a:t>te voorkomen.’ </a:t>
            </a:r>
            <a:endParaRPr lang="nl-NL" sz="4000" b="0" i="0" dirty="0">
              <a:solidFill>
                <a:srgbClr val="000000"/>
              </a:solidFill>
              <a:effectLst/>
              <a:latin typeface="Segoe UI" panose="020B0502040204020203" pitchFamily="34" charset="0"/>
            </a:endParaRPr>
          </a:p>
          <a:p>
            <a:pPr algn="l" rtl="0" fontAlgn="base"/>
            <a:r>
              <a:rPr lang="nl-NL" sz="3200" b="0" i="0" dirty="0">
                <a:solidFill>
                  <a:srgbClr val="000000"/>
                </a:solidFill>
                <a:effectLst/>
                <a:latin typeface="Aptos" panose="020B0004020202020204" pitchFamily="34" charset="0"/>
              </a:rPr>
              <a:t> </a:t>
            </a:r>
            <a:endParaRPr lang="nl-NL" sz="4000" b="0" i="0" dirty="0">
              <a:solidFill>
                <a:srgbClr val="000000"/>
              </a:solidFill>
              <a:effectLst/>
              <a:latin typeface="Segoe UI" panose="020B0502040204020203" pitchFamily="34" charset="0"/>
            </a:endParaRPr>
          </a:p>
        </p:txBody>
      </p:sp>
      <p:sp>
        <p:nvSpPr>
          <p:cNvPr id="10" name="TextBox 5">
            <a:extLst>
              <a:ext uri="{FF2B5EF4-FFF2-40B4-BE49-F238E27FC236}">
                <a16:creationId xmlns:a16="http://schemas.microsoft.com/office/drawing/2014/main" id="{BAB11A5C-A9DA-DB2A-79F4-58CC611EFD37}"/>
              </a:ext>
            </a:extLst>
          </p:cNvPr>
          <p:cNvSpPr txBox="1"/>
          <p:nvPr/>
        </p:nvSpPr>
        <p:spPr>
          <a:xfrm>
            <a:off x="1983813" y="351957"/>
            <a:ext cx="8662100" cy="769441"/>
          </a:xfrm>
          <a:prstGeom prst="rect">
            <a:avLst/>
          </a:prstGeom>
          <a:noFill/>
        </p:spPr>
        <p:txBody>
          <a:bodyPr wrap="square" lIns="91440" tIns="45720" rIns="91440" bIns="45720" anchor="t">
            <a:spAutoFit/>
          </a:bodyPr>
          <a:lstStyle/>
          <a:p>
            <a:r>
              <a:rPr lang="en-US" sz="4400" dirty="0" err="1">
                <a:solidFill>
                  <a:schemeClr val="bg1"/>
                </a:solidFill>
                <a:latin typeface="Aptos"/>
                <a:ea typeface="+mj-ea"/>
                <a:cs typeface="+mj-cs"/>
              </a:rPr>
              <a:t>Blaasspoelen</a:t>
            </a:r>
            <a:endParaRPr lang="nl-NL" dirty="0">
              <a:solidFill>
                <a:schemeClr val="bg1"/>
              </a:solidFill>
            </a:endParaRPr>
          </a:p>
        </p:txBody>
      </p:sp>
      <p:pic>
        <p:nvPicPr>
          <p:cNvPr id="2" name="Picture 1">
            <a:extLst>
              <a:ext uri="{FF2B5EF4-FFF2-40B4-BE49-F238E27FC236}">
                <a16:creationId xmlns:a16="http://schemas.microsoft.com/office/drawing/2014/main" id="{58FE834F-27A4-B714-78D3-19FEFA4E04D5}"/>
              </a:ext>
            </a:extLst>
          </p:cNvPr>
          <p:cNvPicPr>
            <a:picLocks noChangeAspect="1"/>
          </p:cNvPicPr>
          <p:nvPr/>
        </p:nvPicPr>
        <p:blipFill>
          <a:blip r:embed="rId3"/>
          <a:srcRect/>
          <a:stretch/>
        </p:blipFill>
        <p:spPr>
          <a:xfrm>
            <a:off x="1983813" y="1679045"/>
            <a:ext cx="1597217" cy="1597217"/>
          </a:xfrm>
          <a:prstGeom prst="rect">
            <a:avLst/>
          </a:prstGeom>
        </p:spPr>
      </p:pic>
    </p:spTree>
    <p:extLst>
      <p:ext uri="{BB962C8B-B14F-4D97-AF65-F5344CB8AC3E}">
        <p14:creationId xmlns:p14="http://schemas.microsoft.com/office/powerpoint/2010/main" val="8175813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DCF3580-D18C-1551-7B82-9EF2B554815F}"/>
              </a:ext>
            </a:extLst>
          </p:cNvPr>
          <p:cNvSpPr txBox="1"/>
          <p:nvPr/>
        </p:nvSpPr>
        <p:spPr>
          <a:xfrm>
            <a:off x="1983813" y="344813"/>
            <a:ext cx="8662100" cy="769441"/>
          </a:xfrm>
          <a:prstGeom prst="rect">
            <a:avLst/>
          </a:prstGeom>
          <a:noFill/>
        </p:spPr>
        <p:txBody>
          <a:bodyPr wrap="square" lIns="91440" tIns="45720" rIns="91440" bIns="45720" anchor="t">
            <a:spAutoFit/>
          </a:bodyPr>
          <a:lstStyle/>
          <a:p>
            <a:r>
              <a:rPr lang="en-US" sz="4400" err="1">
                <a:solidFill>
                  <a:schemeClr val="bg1"/>
                </a:solidFill>
                <a:latin typeface="Aptos"/>
                <a:ea typeface="+mj-ea"/>
                <a:cs typeface="+mj-cs"/>
              </a:rPr>
              <a:t>Blaasspoelen</a:t>
            </a:r>
            <a:endParaRPr lang="nl-NL">
              <a:solidFill>
                <a:schemeClr val="bg1"/>
              </a:solidFill>
            </a:endParaRPr>
          </a:p>
        </p:txBody>
      </p:sp>
      <p:pic>
        <p:nvPicPr>
          <p:cNvPr id="4" name="Picture 1">
            <a:extLst>
              <a:ext uri="{FF2B5EF4-FFF2-40B4-BE49-F238E27FC236}">
                <a16:creationId xmlns:a16="http://schemas.microsoft.com/office/drawing/2014/main" id="{9882D848-E680-CD6A-AB12-0C41833F872C}"/>
              </a:ext>
            </a:extLst>
          </p:cNvPr>
          <p:cNvPicPr>
            <a:picLocks noChangeAspect="1"/>
          </p:cNvPicPr>
          <p:nvPr/>
        </p:nvPicPr>
        <p:blipFill>
          <a:blip r:embed="rId2"/>
          <a:srcRect/>
          <a:stretch/>
        </p:blipFill>
        <p:spPr>
          <a:xfrm>
            <a:off x="9525" y="0"/>
            <a:ext cx="12192000" cy="6858000"/>
          </a:xfrm>
          <a:prstGeom prst="rect">
            <a:avLst/>
          </a:prstGeom>
        </p:spPr>
      </p:pic>
      <p:sp>
        <p:nvSpPr>
          <p:cNvPr id="9" name="TextBox 7">
            <a:extLst>
              <a:ext uri="{FF2B5EF4-FFF2-40B4-BE49-F238E27FC236}">
                <a16:creationId xmlns:a16="http://schemas.microsoft.com/office/drawing/2014/main" id="{BD15E1A3-2CFE-32DE-E4DC-8FC054124751}"/>
              </a:ext>
            </a:extLst>
          </p:cNvPr>
          <p:cNvSpPr txBox="1"/>
          <p:nvPr/>
        </p:nvSpPr>
        <p:spPr>
          <a:xfrm>
            <a:off x="2100263" y="3010019"/>
            <a:ext cx="9488764" cy="4462760"/>
          </a:xfrm>
          <a:prstGeom prst="rect">
            <a:avLst/>
          </a:prstGeom>
          <a:noFill/>
        </p:spPr>
        <p:txBody>
          <a:bodyPr wrap="square" lIns="91440" tIns="45720" rIns="91440" bIns="45720" anchor="t">
            <a:spAutoFit/>
          </a:bodyPr>
          <a:lstStyle/>
          <a:p>
            <a:pPr fontAlgn="base"/>
            <a:r>
              <a:rPr lang="nl-NL" b="0" i="0">
                <a:solidFill>
                  <a:srgbClr val="000000"/>
                </a:solidFill>
                <a:effectLst/>
                <a:latin typeface="Aptos"/>
              </a:rPr>
              <a:t>Spoel</a:t>
            </a:r>
            <a:r>
              <a:rPr lang="nl-NL">
                <a:solidFill>
                  <a:srgbClr val="000000"/>
                </a:solidFill>
                <a:latin typeface="Aptos"/>
              </a:rPr>
              <a:t> </a:t>
            </a:r>
            <a:r>
              <a:rPr lang="nl-NL">
                <a:latin typeface="Aptos"/>
              </a:rPr>
              <a:t>de blaas </a:t>
            </a:r>
            <a:r>
              <a:rPr lang="nl-NL" b="0" i="0">
                <a:effectLst/>
                <a:latin typeface="Aptos"/>
              </a:rPr>
              <a:t>niet als een</a:t>
            </a:r>
            <a:r>
              <a:rPr lang="nl-NL" b="0" i="0">
                <a:solidFill>
                  <a:srgbClr val="FF0000"/>
                </a:solidFill>
                <a:effectLst/>
                <a:latin typeface="Aptos"/>
              </a:rPr>
              <a:t> </a:t>
            </a:r>
            <a:r>
              <a:rPr lang="nl-NL" b="0" i="0">
                <a:solidFill>
                  <a:srgbClr val="000000"/>
                </a:solidFill>
                <a:effectLst/>
                <a:latin typeface="Aptos"/>
              </a:rPr>
              <a:t>infectiepreventiemaatregel, tenzij hiervoor een medische indicatie bestaat. </a:t>
            </a:r>
          </a:p>
          <a:p>
            <a:pPr fontAlgn="base"/>
            <a:endParaRPr lang="nl-NL">
              <a:solidFill>
                <a:srgbClr val="000000"/>
              </a:solidFill>
              <a:latin typeface="Aptos"/>
            </a:endParaRPr>
          </a:p>
          <a:p>
            <a:pPr fontAlgn="base"/>
            <a:r>
              <a:rPr lang="nl-NL" i="0">
                <a:solidFill>
                  <a:srgbClr val="000000"/>
                </a:solidFill>
                <a:effectLst/>
                <a:latin typeface="Aptos"/>
              </a:rPr>
              <a:t>Wat is het doel van </a:t>
            </a:r>
            <a:r>
              <a:rPr lang="nl-NL" b="1" i="0">
                <a:solidFill>
                  <a:srgbClr val="000000"/>
                </a:solidFill>
                <a:effectLst/>
                <a:latin typeface="Aptos"/>
              </a:rPr>
              <a:t>blaasspoelen</a:t>
            </a:r>
            <a:r>
              <a:rPr lang="nl-NL" i="0">
                <a:solidFill>
                  <a:srgbClr val="000000"/>
                </a:solidFill>
                <a:effectLst/>
                <a:latin typeface="Aptos"/>
              </a:rPr>
              <a:t> of </a:t>
            </a:r>
            <a:r>
              <a:rPr lang="nl-NL" b="1" i="0">
                <a:solidFill>
                  <a:srgbClr val="000000"/>
                </a:solidFill>
                <a:effectLst/>
                <a:latin typeface="Aptos"/>
              </a:rPr>
              <a:t>katheterspoelen</a:t>
            </a:r>
            <a:r>
              <a:rPr lang="nl-NL" i="0">
                <a:solidFill>
                  <a:srgbClr val="000000"/>
                </a:solidFill>
                <a:effectLst/>
                <a:latin typeface="Aptos"/>
              </a:rPr>
              <a:t>? </a:t>
            </a:r>
            <a:endParaRPr lang="nl-NL" i="0">
              <a:effectLst/>
              <a:latin typeface="Aptos" panose="020B0004020202020204" pitchFamily="34" charset="0"/>
            </a:endParaRPr>
          </a:p>
          <a:p>
            <a:pPr marL="285750" indent="-285750" fontAlgn="base">
              <a:buFont typeface="Arial" panose="020B0604020202020204" pitchFamily="34" charset="0"/>
              <a:buChar char="•"/>
            </a:pPr>
            <a:r>
              <a:rPr lang="nl-NL">
                <a:solidFill>
                  <a:srgbClr val="000000"/>
                </a:solidFill>
                <a:latin typeface="Aptos"/>
              </a:rPr>
              <a:t>katheter</a:t>
            </a:r>
            <a:r>
              <a:rPr lang="nl-NL" sz="1800" i="0">
                <a:solidFill>
                  <a:srgbClr val="000000"/>
                </a:solidFill>
                <a:effectLst/>
                <a:latin typeface="Aptos"/>
              </a:rPr>
              <a:t> doorgankelijk</a:t>
            </a:r>
            <a:r>
              <a:rPr lang="nl-NL">
                <a:solidFill>
                  <a:srgbClr val="000000"/>
                </a:solidFill>
                <a:latin typeface="Aptos"/>
              </a:rPr>
              <a:t> </a:t>
            </a:r>
            <a:r>
              <a:rPr lang="nl-NL" sz="1800" i="0">
                <a:solidFill>
                  <a:srgbClr val="000000"/>
                </a:solidFill>
                <a:effectLst/>
                <a:latin typeface="Aptos"/>
              </a:rPr>
              <a:t>houden</a:t>
            </a:r>
            <a:r>
              <a:rPr lang="nl-NL">
                <a:solidFill>
                  <a:srgbClr val="000000"/>
                </a:solidFill>
                <a:latin typeface="Aptos"/>
              </a:rPr>
              <a:t>;</a:t>
            </a:r>
            <a:endParaRPr lang="nl-NL" sz="1800" i="0">
              <a:solidFill>
                <a:srgbClr val="000000"/>
              </a:solidFill>
              <a:effectLst/>
              <a:latin typeface="Aptos"/>
            </a:endParaRPr>
          </a:p>
          <a:p>
            <a:pPr marL="285750" indent="-285750" algn="l" rtl="0" fontAlgn="base">
              <a:buFont typeface="Arial" panose="020B0604020202020204" pitchFamily="34" charset="0"/>
              <a:buChar char="•"/>
            </a:pPr>
            <a:r>
              <a:rPr lang="nl-NL">
                <a:solidFill>
                  <a:srgbClr val="000000"/>
                </a:solidFill>
                <a:latin typeface="Aptos"/>
              </a:rPr>
              <a:t>medicijnen</a:t>
            </a:r>
            <a:r>
              <a:rPr lang="nl-NL" sz="1800" i="0">
                <a:solidFill>
                  <a:srgbClr val="000000"/>
                </a:solidFill>
                <a:effectLst/>
                <a:latin typeface="Aptos"/>
              </a:rPr>
              <a:t> aanbrengen </a:t>
            </a:r>
            <a:r>
              <a:rPr lang="nl-NL">
                <a:solidFill>
                  <a:srgbClr val="000000"/>
                </a:solidFill>
                <a:latin typeface="Aptos"/>
              </a:rPr>
              <a:t>op</a:t>
            </a:r>
            <a:r>
              <a:rPr lang="nl-NL" sz="1800" i="0">
                <a:solidFill>
                  <a:srgbClr val="000000"/>
                </a:solidFill>
                <a:effectLst/>
                <a:latin typeface="Aptos"/>
              </a:rPr>
              <a:t> de blaaswand</a:t>
            </a:r>
            <a:r>
              <a:rPr lang="nl-NL">
                <a:solidFill>
                  <a:srgbClr val="000000"/>
                </a:solidFill>
                <a:latin typeface="Aptos"/>
              </a:rPr>
              <a:t>;</a:t>
            </a:r>
            <a:endParaRPr lang="nl-NL" sz="1800" i="0">
              <a:solidFill>
                <a:srgbClr val="000000"/>
              </a:solidFill>
              <a:effectLst/>
              <a:latin typeface="Aptos"/>
            </a:endParaRPr>
          </a:p>
          <a:p>
            <a:pPr marL="285750" indent="-285750" algn="l" rtl="0" fontAlgn="base">
              <a:buFont typeface="Arial" panose="020B0604020202020204" pitchFamily="34" charset="0"/>
              <a:buChar char="•"/>
            </a:pPr>
            <a:r>
              <a:rPr lang="nl-NL">
                <a:solidFill>
                  <a:srgbClr val="000000"/>
                </a:solidFill>
                <a:latin typeface="Aptos"/>
              </a:rPr>
              <a:t>verwijderen</a:t>
            </a:r>
            <a:r>
              <a:rPr lang="nl-NL" sz="1800" i="0">
                <a:solidFill>
                  <a:srgbClr val="000000"/>
                </a:solidFill>
                <a:effectLst/>
                <a:latin typeface="Aptos"/>
              </a:rPr>
              <a:t> van bloedstolsels of bezinksel uit de blaas</a:t>
            </a:r>
            <a:r>
              <a:rPr lang="nl-NL">
                <a:solidFill>
                  <a:srgbClr val="000000"/>
                </a:solidFill>
                <a:latin typeface="Aptos"/>
              </a:rPr>
              <a:t>;</a:t>
            </a:r>
            <a:endParaRPr lang="nl-NL" sz="1800" i="0">
              <a:solidFill>
                <a:srgbClr val="000000"/>
              </a:solidFill>
              <a:effectLst/>
              <a:latin typeface="Aptos"/>
            </a:endParaRPr>
          </a:p>
          <a:p>
            <a:pPr fontAlgn="base"/>
            <a:endParaRPr lang="nl-NL" b="0" i="0">
              <a:solidFill>
                <a:srgbClr val="000000"/>
              </a:solidFill>
              <a:effectLst/>
              <a:latin typeface="Aptos"/>
            </a:endParaRPr>
          </a:p>
          <a:p>
            <a:pPr fontAlgn="base"/>
            <a:r>
              <a:rPr lang="nl-NL" sz="2000" b="1">
                <a:solidFill>
                  <a:srgbClr val="000000"/>
                </a:solidFill>
                <a:latin typeface="Aptos"/>
              </a:rPr>
              <a:t>Stel vast wat je nu doet en</a:t>
            </a:r>
            <a:r>
              <a:rPr lang="nl-NL" sz="2000" b="1" i="0">
                <a:solidFill>
                  <a:srgbClr val="000000"/>
                </a:solidFill>
                <a:effectLst/>
                <a:latin typeface="Aptos"/>
              </a:rPr>
              <a:t> bespreek </a:t>
            </a:r>
            <a:r>
              <a:rPr lang="nl-NL" sz="2000" b="1">
                <a:solidFill>
                  <a:srgbClr val="000000"/>
                </a:solidFill>
                <a:latin typeface="Aptos"/>
              </a:rPr>
              <a:t>dit met</a:t>
            </a:r>
            <a:r>
              <a:rPr lang="nl-NL" sz="2000" b="1" i="0">
                <a:solidFill>
                  <a:srgbClr val="000000"/>
                </a:solidFill>
                <a:effectLst/>
                <a:latin typeface="Aptos"/>
              </a:rPr>
              <a:t> elkaar</a:t>
            </a:r>
            <a:r>
              <a:rPr lang="nl-NL" b="1" i="0">
                <a:solidFill>
                  <a:srgbClr val="000000"/>
                </a:solidFill>
                <a:effectLst/>
                <a:latin typeface="Aptos"/>
              </a:rPr>
              <a:t>: </a:t>
            </a:r>
            <a:r>
              <a:rPr lang="nl-NL">
                <a:solidFill>
                  <a:srgbClr val="000000"/>
                </a:solidFill>
                <a:effectLst/>
                <a:latin typeface="Aptos"/>
              </a:rPr>
              <a:t>Wat zijn de gevolgen van routinematig blaasspoelen / </a:t>
            </a:r>
            <a:r>
              <a:rPr lang="nl-NL">
                <a:effectLst/>
                <a:latin typeface="Aptos"/>
              </a:rPr>
              <a:t>katheterspoelen? Welk </a:t>
            </a:r>
            <a:r>
              <a:rPr lang="nl-NL">
                <a:solidFill>
                  <a:srgbClr val="000000"/>
                </a:solidFill>
                <a:effectLst/>
                <a:latin typeface="Aptos"/>
              </a:rPr>
              <a:t>risico heeft het regelmatig loskoppelen van de urineopvangzak aan de verblijfskatheter?</a:t>
            </a:r>
          </a:p>
          <a:p>
            <a:pPr algn="l" rtl="0" fontAlgn="base"/>
            <a:endParaRPr lang="nl-NL" sz="1800" b="0" i="0">
              <a:solidFill>
                <a:srgbClr val="000000"/>
              </a:solidFill>
              <a:effectLst/>
              <a:latin typeface="Aptos" panose="020B0004020202020204" pitchFamily="34" charset="0"/>
            </a:endParaRPr>
          </a:p>
          <a:p>
            <a:pPr algn="l" rtl="0" fontAlgn="base"/>
            <a:endParaRPr lang="nl-NL" sz="1800" b="0" i="0">
              <a:solidFill>
                <a:srgbClr val="000000"/>
              </a:solidFill>
              <a:effectLst/>
              <a:latin typeface="Aptos" panose="020B0004020202020204" pitchFamily="34" charset="0"/>
            </a:endParaRPr>
          </a:p>
          <a:p>
            <a:pPr algn="l" rtl="0" fontAlgn="base"/>
            <a:endParaRPr lang="nl-NL" sz="2400" b="0" i="0">
              <a:solidFill>
                <a:srgbClr val="000000"/>
              </a:solidFill>
              <a:effectLst/>
              <a:latin typeface="Segoe UI" panose="020B0502040204020203" pitchFamily="34" charset="0"/>
            </a:endParaRPr>
          </a:p>
          <a:p>
            <a:pPr algn="l" rtl="0" fontAlgn="base"/>
            <a:endParaRPr lang="nl-NL" sz="2400" b="0" i="0">
              <a:solidFill>
                <a:srgbClr val="000000"/>
              </a:solidFill>
              <a:effectLst/>
              <a:latin typeface="Segoe UI" panose="020B0502040204020203" pitchFamily="34" charset="0"/>
            </a:endParaRPr>
          </a:p>
        </p:txBody>
      </p:sp>
      <p:sp>
        <p:nvSpPr>
          <p:cNvPr id="2" name="Rechthoek: afgeronde hoeken 1">
            <a:extLst>
              <a:ext uri="{FF2B5EF4-FFF2-40B4-BE49-F238E27FC236}">
                <a16:creationId xmlns:a16="http://schemas.microsoft.com/office/drawing/2014/main" id="{718253B0-3110-8573-AE02-A0284779A210}"/>
              </a:ext>
            </a:extLst>
          </p:cNvPr>
          <p:cNvSpPr/>
          <p:nvPr/>
        </p:nvSpPr>
        <p:spPr>
          <a:xfrm>
            <a:off x="1983813" y="1763867"/>
            <a:ext cx="8863012" cy="847725"/>
          </a:xfrm>
          <a:prstGeom prst="roundRect">
            <a:avLst/>
          </a:prstGeom>
          <a:solidFill>
            <a:srgbClr val="88BA14"/>
          </a:solidFill>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r>
              <a:rPr lang="nl-NL" b="1" dirty="0">
                <a:solidFill>
                  <a:schemeClr val="bg1"/>
                </a:solidFill>
                <a:latin typeface="Aptos" panose="020B0004020202020204" pitchFamily="34" charset="0"/>
              </a:rPr>
              <a:t>   Beter doen</a:t>
            </a:r>
          </a:p>
          <a:p>
            <a:pPr algn="l" rtl="0" fontAlgn="base"/>
            <a:r>
              <a:rPr lang="nl-NL" sz="1800" i="1" dirty="0">
                <a:solidFill>
                  <a:schemeClr val="bg1"/>
                </a:solidFill>
                <a:effectLst/>
                <a:latin typeface="Aptos"/>
              </a:rPr>
              <a:t>   ‘Spoel de blaas niet om een urineweginfectie te voorkomen.’</a:t>
            </a:r>
            <a:endParaRPr lang="nl-NL" i="1" dirty="0">
              <a:solidFill>
                <a:schemeClr val="bg1"/>
              </a:solidFill>
              <a:latin typeface="Aptos"/>
            </a:endParaRPr>
          </a:p>
        </p:txBody>
      </p:sp>
      <p:pic>
        <p:nvPicPr>
          <p:cNvPr id="5" name="Picture 2" descr="Dossier Gepaste zorg | Beter laten in het LUMC - TvZ">
            <a:extLst>
              <a:ext uri="{FF2B5EF4-FFF2-40B4-BE49-F238E27FC236}">
                <a16:creationId xmlns:a16="http://schemas.microsoft.com/office/drawing/2014/main" id="{F0B3BEB1-3E40-36EF-1556-180C432FEE5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99786" y="1461054"/>
            <a:ext cx="1492253" cy="1487731"/>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5">
            <a:extLst>
              <a:ext uri="{FF2B5EF4-FFF2-40B4-BE49-F238E27FC236}">
                <a16:creationId xmlns:a16="http://schemas.microsoft.com/office/drawing/2014/main" id="{07E66297-E26A-1824-C380-9D4FA8C64274}"/>
              </a:ext>
            </a:extLst>
          </p:cNvPr>
          <p:cNvSpPr txBox="1"/>
          <p:nvPr/>
        </p:nvSpPr>
        <p:spPr>
          <a:xfrm>
            <a:off x="1983813" y="363046"/>
            <a:ext cx="8662100" cy="769441"/>
          </a:xfrm>
          <a:prstGeom prst="rect">
            <a:avLst/>
          </a:prstGeom>
          <a:noFill/>
        </p:spPr>
        <p:txBody>
          <a:bodyPr wrap="square" lIns="91440" tIns="45720" rIns="91440" bIns="45720" anchor="t">
            <a:spAutoFit/>
          </a:bodyPr>
          <a:lstStyle/>
          <a:p>
            <a:r>
              <a:rPr lang="en-US" sz="4400" dirty="0" err="1">
                <a:solidFill>
                  <a:schemeClr val="bg1"/>
                </a:solidFill>
                <a:latin typeface="Aptos"/>
                <a:ea typeface="+mj-ea"/>
                <a:cs typeface="+mj-cs"/>
              </a:rPr>
              <a:t>Blaasspoelen</a:t>
            </a:r>
            <a:endParaRPr lang="nl-NL" dirty="0">
              <a:solidFill>
                <a:schemeClr val="bg1"/>
              </a:solidFill>
            </a:endParaRPr>
          </a:p>
        </p:txBody>
      </p:sp>
    </p:spTree>
    <p:extLst>
      <p:ext uri="{BB962C8B-B14F-4D97-AF65-F5344CB8AC3E}">
        <p14:creationId xmlns:p14="http://schemas.microsoft.com/office/powerpoint/2010/main" val="36618862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a:extLst>
              <a:ext uri="{FF2B5EF4-FFF2-40B4-BE49-F238E27FC236}">
                <a16:creationId xmlns:a16="http://schemas.microsoft.com/office/drawing/2014/main" id="{20BFB551-5C06-59C0-473D-4EF6A639559E}"/>
              </a:ext>
            </a:extLst>
          </p:cNvPr>
          <p:cNvPicPr>
            <a:picLocks noChangeAspect="1"/>
          </p:cNvPicPr>
          <p:nvPr/>
        </p:nvPicPr>
        <p:blipFill>
          <a:blip r:embed="rId2"/>
          <a:srcRect/>
          <a:stretch/>
        </p:blipFill>
        <p:spPr>
          <a:xfrm>
            <a:off x="9524" y="0"/>
            <a:ext cx="12192000" cy="6858000"/>
          </a:xfrm>
          <a:prstGeom prst="rect">
            <a:avLst/>
          </a:prstGeom>
        </p:spPr>
      </p:pic>
      <p:sp>
        <p:nvSpPr>
          <p:cNvPr id="5" name="TextBox 7">
            <a:extLst>
              <a:ext uri="{FF2B5EF4-FFF2-40B4-BE49-F238E27FC236}">
                <a16:creationId xmlns:a16="http://schemas.microsoft.com/office/drawing/2014/main" id="{EC9B1835-E529-AAFF-8E06-783A534628AB}"/>
              </a:ext>
            </a:extLst>
          </p:cNvPr>
          <p:cNvSpPr txBox="1"/>
          <p:nvPr/>
        </p:nvSpPr>
        <p:spPr>
          <a:xfrm>
            <a:off x="2100262" y="1808164"/>
            <a:ext cx="9488764" cy="4401205"/>
          </a:xfrm>
          <a:prstGeom prst="rect">
            <a:avLst/>
          </a:prstGeom>
          <a:noFill/>
        </p:spPr>
        <p:txBody>
          <a:bodyPr wrap="square" lIns="91440" tIns="45720" rIns="91440" bIns="45720" anchor="t">
            <a:spAutoFit/>
          </a:bodyPr>
          <a:lstStyle/>
          <a:p>
            <a:pPr fontAlgn="base"/>
            <a:r>
              <a:rPr lang="nl-NL" sz="1800" b="0" i="0">
                <a:solidFill>
                  <a:srgbClr val="000000"/>
                </a:solidFill>
                <a:effectLst/>
                <a:latin typeface="Aptos"/>
              </a:rPr>
              <a:t>Spoel de blaas of katheter </a:t>
            </a:r>
            <a:r>
              <a:rPr lang="nl-NL">
                <a:solidFill>
                  <a:srgbClr val="000000"/>
                </a:solidFill>
                <a:latin typeface="Aptos"/>
              </a:rPr>
              <a:t>alleen in</a:t>
            </a:r>
            <a:r>
              <a:rPr lang="nl-NL" sz="1800" b="0" i="0">
                <a:solidFill>
                  <a:srgbClr val="000000"/>
                </a:solidFill>
                <a:effectLst/>
                <a:latin typeface="Aptos"/>
              </a:rPr>
              <a:t> opdracht van de (huis)arts. </a:t>
            </a:r>
          </a:p>
          <a:p>
            <a:pPr algn="l" rtl="0" fontAlgn="base"/>
            <a:r>
              <a:rPr lang="nl-NL" sz="1800" b="0" i="0">
                <a:solidFill>
                  <a:srgbClr val="000000"/>
                </a:solidFill>
                <a:effectLst/>
                <a:latin typeface="Aptos"/>
              </a:rPr>
              <a:t>Er moet een medische indicatie zijn. </a:t>
            </a:r>
            <a:endParaRPr lang="nl-NL"/>
          </a:p>
          <a:p>
            <a:pPr algn="l" rtl="0" fontAlgn="base"/>
            <a:endParaRPr lang="nl-NL">
              <a:solidFill>
                <a:srgbClr val="000000"/>
              </a:solidFill>
              <a:latin typeface="Aptos" panose="020B0004020202020204" pitchFamily="34" charset="0"/>
            </a:endParaRPr>
          </a:p>
          <a:p>
            <a:pPr fontAlgn="base"/>
            <a:r>
              <a:rPr lang="nl-NL" sz="2000" b="1" i="0">
                <a:solidFill>
                  <a:srgbClr val="000000"/>
                </a:solidFill>
                <a:effectLst/>
                <a:latin typeface="Aptos"/>
              </a:rPr>
              <a:t>Tip</a:t>
            </a:r>
            <a:r>
              <a:rPr lang="nl-NL" sz="1800" b="0" i="0">
                <a:solidFill>
                  <a:srgbClr val="000000"/>
                </a:solidFill>
                <a:effectLst/>
                <a:latin typeface="Aptos"/>
              </a:rPr>
              <a:t>:</a:t>
            </a:r>
            <a:r>
              <a:rPr lang="nl-NL">
                <a:solidFill>
                  <a:srgbClr val="000000"/>
                </a:solidFill>
                <a:latin typeface="Aptos"/>
              </a:rPr>
              <a:t> Stel kritische vragen aan de (huis)arts over de opdracht voor blaas- of katheterspoelen. Bespreek en leg vast in het dossier:</a:t>
            </a:r>
            <a:endParaRPr lang="nl-NL" b="0" i="0">
              <a:solidFill>
                <a:srgbClr val="000000"/>
              </a:solidFill>
              <a:effectLst/>
              <a:latin typeface="Aptos"/>
            </a:endParaRPr>
          </a:p>
          <a:p>
            <a:pPr algn="l" rtl="0" fontAlgn="base"/>
            <a:endParaRPr lang="nl-NL">
              <a:solidFill>
                <a:srgbClr val="000000"/>
              </a:solidFill>
              <a:latin typeface="Aptos" panose="020B0004020202020204" pitchFamily="34" charset="0"/>
            </a:endParaRPr>
          </a:p>
          <a:p>
            <a:pPr marL="285750" indent="-285750" algn="l" rtl="0" fontAlgn="base">
              <a:buFont typeface="Arial" panose="020B0604020202020204" pitchFamily="34" charset="0"/>
              <a:buChar char="•"/>
            </a:pPr>
            <a:r>
              <a:rPr lang="nl-NL">
                <a:solidFill>
                  <a:srgbClr val="000000"/>
                </a:solidFill>
                <a:latin typeface="Aptos"/>
              </a:rPr>
              <a:t>indicatie</a:t>
            </a:r>
            <a:r>
              <a:rPr lang="nl-NL" sz="1800" b="0" i="0">
                <a:solidFill>
                  <a:srgbClr val="000000"/>
                </a:solidFill>
                <a:effectLst/>
                <a:latin typeface="Aptos"/>
              </a:rPr>
              <a:t> voor het spoelen (blaas / katheter</a:t>
            </a:r>
            <a:r>
              <a:rPr lang="nl-NL">
                <a:solidFill>
                  <a:srgbClr val="000000"/>
                </a:solidFill>
                <a:latin typeface="Aptos"/>
              </a:rPr>
              <a:t>);</a:t>
            </a:r>
            <a:endParaRPr lang="nl-NL" sz="1800" b="0" i="0">
              <a:solidFill>
                <a:srgbClr val="000000"/>
              </a:solidFill>
              <a:effectLst/>
              <a:latin typeface="Aptos"/>
            </a:endParaRPr>
          </a:p>
          <a:p>
            <a:pPr marL="285750" indent="-285750" algn="l" rtl="0" fontAlgn="base">
              <a:buFont typeface="Arial" panose="020B0604020202020204" pitchFamily="34" charset="0"/>
              <a:buChar char="•"/>
            </a:pPr>
            <a:r>
              <a:rPr lang="nl-NL">
                <a:solidFill>
                  <a:srgbClr val="000000"/>
                </a:solidFill>
                <a:latin typeface="Aptos"/>
              </a:rPr>
              <a:t>soort</a:t>
            </a:r>
            <a:r>
              <a:rPr lang="nl-NL" sz="1800" b="0" i="0">
                <a:solidFill>
                  <a:srgbClr val="000000"/>
                </a:solidFill>
                <a:effectLst/>
                <a:latin typeface="Aptos"/>
              </a:rPr>
              <a:t> </a:t>
            </a:r>
            <a:r>
              <a:rPr lang="nl-NL">
                <a:solidFill>
                  <a:srgbClr val="000000"/>
                </a:solidFill>
                <a:latin typeface="Aptos"/>
              </a:rPr>
              <a:t>en hoeveelheid </a:t>
            </a:r>
            <a:r>
              <a:rPr lang="nl-NL" sz="1800" b="0" i="0">
                <a:solidFill>
                  <a:srgbClr val="000000"/>
                </a:solidFill>
                <a:effectLst/>
                <a:latin typeface="Aptos"/>
              </a:rPr>
              <a:t>spoelvloeistof</a:t>
            </a:r>
            <a:r>
              <a:rPr lang="nl-NL">
                <a:solidFill>
                  <a:srgbClr val="000000"/>
                </a:solidFill>
                <a:latin typeface="Aptos"/>
              </a:rPr>
              <a:t>;</a:t>
            </a:r>
            <a:endParaRPr lang="nl-NL" sz="1800" b="0" i="0">
              <a:solidFill>
                <a:srgbClr val="000000"/>
              </a:solidFill>
              <a:effectLst/>
              <a:latin typeface="Aptos"/>
            </a:endParaRPr>
          </a:p>
          <a:p>
            <a:pPr marL="285750" indent="-285750" algn="l" rtl="0" fontAlgn="base">
              <a:buFont typeface="Arial" panose="020B0604020202020204" pitchFamily="34" charset="0"/>
              <a:buChar char="•"/>
            </a:pPr>
            <a:r>
              <a:rPr lang="nl-NL">
                <a:solidFill>
                  <a:srgbClr val="000000"/>
                </a:solidFill>
                <a:latin typeface="Aptos"/>
              </a:rPr>
              <a:t>manier</a:t>
            </a:r>
            <a:r>
              <a:rPr lang="nl-NL" sz="1800" b="0" i="0">
                <a:solidFill>
                  <a:srgbClr val="000000"/>
                </a:solidFill>
                <a:effectLst/>
                <a:latin typeface="Aptos"/>
              </a:rPr>
              <a:t> van spoelen (spuit / zakje</a:t>
            </a:r>
            <a:r>
              <a:rPr lang="nl-NL">
                <a:solidFill>
                  <a:srgbClr val="000000"/>
                </a:solidFill>
                <a:latin typeface="Aptos"/>
              </a:rPr>
              <a:t>);</a:t>
            </a:r>
            <a:endParaRPr lang="nl-NL" sz="1800" b="0" i="0">
              <a:solidFill>
                <a:srgbClr val="000000"/>
              </a:solidFill>
              <a:effectLst/>
              <a:latin typeface="Aptos"/>
            </a:endParaRPr>
          </a:p>
          <a:p>
            <a:pPr marL="285750" indent="-285750" fontAlgn="base">
              <a:buFont typeface="Arial" panose="020B0604020202020204" pitchFamily="34" charset="0"/>
              <a:buChar char="•"/>
            </a:pPr>
            <a:r>
              <a:rPr lang="nl-NL">
                <a:solidFill>
                  <a:srgbClr val="000000"/>
                </a:solidFill>
                <a:latin typeface="Aptos"/>
              </a:rPr>
              <a:t>waar eventueel op te  letten tijdens het spoelen (bloed/gruis/vlokken);</a:t>
            </a:r>
            <a:endParaRPr lang="nl-NL" sz="1800" b="0" i="0">
              <a:solidFill>
                <a:srgbClr val="000000"/>
              </a:solidFill>
              <a:effectLst/>
              <a:latin typeface="Aptos"/>
            </a:endParaRPr>
          </a:p>
          <a:p>
            <a:pPr marL="285750" indent="-285750" algn="l" rtl="0" fontAlgn="base">
              <a:buFont typeface="Arial" panose="020B0604020202020204" pitchFamily="34" charset="0"/>
              <a:buChar char="•"/>
            </a:pPr>
            <a:r>
              <a:rPr lang="nl-NL">
                <a:solidFill>
                  <a:srgbClr val="000000"/>
                </a:solidFill>
                <a:latin typeface="Aptos"/>
              </a:rPr>
              <a:t>hoe</a:t>
            </a:r>
            <a:r>
              <a:rPr lang="nl-NL" sz="1800" b="0" i="0">
                <a:solidFill>
                  <a:srgbClr val="000000"/>
                </a:solidFill>
                <a:effectLst/>
                <a:latin typeface="Aptos"/>
              </a:rPr>
              <a:t> vaak er gespoeld moet worden (per dag/week</a:t>
            </a:r>
            <a:r>
              <a:rPr lang="nl-NL">
                <a:solidFill>
                  <a:srgbClr val="000000"/>
                </a:solidFill>
                <a:latin typeface="Aptos"/>
              </a:rPr>
              <a:t>);</a:t>
            </a:r>
            <a:endParaRPr lang="nl-NL" sz="1800" b="0" i="0">
              <a:solidFill>
                <a:srgbClr val="000000"/>
              </a:solidFill>
              <a:effectLst/>
              <a:latin typeface="Aptos"/>
            </a:endParaRPr>
          </a:p>
          <a:p>
            <a:pPr marL="285750" indent="-285750">
              <a:buFont typeface="Arial" panose="020B0604020202020204" pitchFamily="34" charset="0"/>
              <a:buChar char="•"/>
            </a:pPr>
            <a:r>
              <a:rPr lang="nl-NL">
                <a:latin typeface="Aptos"/>
              </a:rPr>
              <a:t>evaluatie en einddatum van spoelen.</a:t>
            </a:r>
          </a:p>
          <a:p>
            <a:pPr marL="285750" indent="-285750" algn="l">
              <a:buFont typeface="Arial" panose="020B0604020202020204" pitchFamily="34" charset="0"/>
              <a:buChar char="•"/>
            </a:pPr>
            <a:endParaRPr lang="nl-NL" b="0" i="0">
              <a:solidFill>
                <a:srgbClr val="000000"/>
              </a:solidFill>
              <a:effectLst/>
              <a:latin typeface="Aptos"/>
            </a:endParaRPr>
          </a:p>
          <a:p>
            <a:r>
              <a:rPr lang="nl-NL" sz="2000" b="1">
                <a:latin typeface="Aptos"/>
                <a:cs typeface="Segoe UI"/>
              </a:rPr>
              <a:t>Tip</a:t>
            </a:r>
            <a:r>
              <a:rPr lang="nl-NL">
                <a:latin typeface="Aptos"/>
                <a:cs typeface="Segoe UI"/>
              </a:rPr>
              <a:t>: Ken je de </a:t>
            </a:r>
            <a:r>
              <a:rPr lang="nl-NL">
                <a:latin typeface="Aptos"/>
                <a:cs typeface="Segoe UI"/>
                <a:hlinkClick r:id="rId3"/>
              </a:rPr>
              <a:t>Handreiking</a:t>
            </a:r>
            <a:r>
              <a:rPr lang="nl-NL">
                <a:latin typeface="Aptos"/>
                <a:cs typeface="Segoe UI"/>
              </a:rPr>
              <a:t> kathetermanagement al?</a:t>
            </a:r>
          </a:p>
          <a:p>
            <a:pPr fontAlgn="base"/>
            <a:endParaRPr lang="nl-NL" sz="2400">
              <a:latin typeface="Segoe UI"/>
              <a:cs typeface="Segoe UI"/>
            </a:endParaRPr>
          </a:p>
        </p:txBody>
      </p:sp>
      <p:sp>
        <p:nvSpPr>
          <p:cNvPr id="2" name="TextBox 5">
            <a:extLst>
              <a:ext uri="{FF2B5EF4-FFF2-40B4-BE49-F238E27FC236}">
                <a16:creationId xmlns:a16="http://schemas.microsoft.com/office/drawing/2014/main" id="{0DAAC38C-A60B-1446-DBC2-7B1179CD863E}"/>
              </a:ext>
            </a:extLst>
          </p:cNvPr>
          <p:cNvSpPr txBox="1"/>
          <p:nvPr/>
        </p:nvSpPr>
        <p:spPr>
          <a:xfrm>
            <a:off x="1983813" y="363046"/>
            <a:ext cx="8662100" cy="769441"/>
          </a:xfrm>
          <a:prstGeom prst="rect">
            <a:avLst/>
          </a:prstGeom>
          <a:noFill/>
        </p:spPr>
        <p:txBody>
          <a:bodyPr wrap="square" lIns="91440" tIns="45720" rIns="91440" bIns="45720" anchor="t">
            <a:spAutoFit/>
          </a:bodyPr>
          <a:lstStyle/>
          <a:p>
            <a:r>
              <a:rPr lang="en-US" sz="4400" dirty="0" err="1">
                <a:solidFill>
                  <a:schemeClr val="bg1"/>
                </a:solidFill>
                <a:latin typeface="Aptos"/>
                <a:ea typeface="+mj-ea"/>
                <a:cs typeface="+mj-cs"/>
              </a:rPr>
              <a:t>Blaasspoelen</a:t>
            </a:r>
            <a:endParaRPr lang="nl-NL" dirty="0">
              <a:solidFill>
                <a:schemeClr val="bg1"/>
              </a:solidFill>
            </a:endParaRPr>
          </a:p>
        </p:txBody>
      </p:sp>
    </p:spTree>
    <p:extLst>
      <p:ext uri="{BB962C8B-B14F-4D97-AF65-F5344CB8AC3E}">
        <p14:creationId xmlns:p14="http://schemas.microsoft.com/office/powerpoint/2010/main" val="25760729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a:extLst>
              <a:ext uri="{FF2B5EF4-FFF2-40B4-BE49-F238E27FC236}">
                <a16:creationId xmlns:a16="http://schemas.microsoft.com/office/drawing/2014/main" id="{65274BA0-87EF-8FA0-7F33-2C08C7729AEF}"/>
              </a:ext>
            </a:extLst>
          </p:cNvPr>
          <p:cNvPicPr>
            <a:picLocks noChangeAspect="1"/>
          </p:cNvPicPr>
          <p:nvPr/>
        </p:nvPicPr>
        <p:blipFill>
          <a:blip r:embed="rId3"/>
          <a:srcRect/>
          <a:stretch/>
        </p:blipFill>
        <p:spPr>
          <a:xfrm>
            <a:off x="9524" y="0"/>
            <a:ext cx="12192000" cy="6858000"/>
          </a:xfrm>
          <a:prstGeom prst="rect">
            <a:avLst/>
          </a:prstGeom>
        </p:spPr>
      </p:pic>
      <p:sp>
        <p:nvSpPr>
          <p:cNvPr id="6" name="TextBox 5">
            <a:extLst>
              <a:ext uri="{FF2B5EF4-FFF2-40B4-BE49-F238E27FC236}">
                <a16:creationId xmlns:a16="http://schemas.microsoft.com/office/drawing/2014/main" id="{CDCF3580-D18C-1551-7B82-9EF2B554815F}"/>
              </a:ext>
            </a:extLst>
          </p:cNvPr>
          <p:cNvSpPr txBox="1"/>
          <p:nvPr/>
        </p:nvSpPr>
        <p:spPr>
          <a:xfrm>
            <a:off x="1976081" y="344813"/>
            <a:ext cx="8258887" cy="769441"/>
          </a:xfrm>
          <a:prstGeom prst="rect">
            <a:avLst/>
          </a:prstGeom>
          <a:noFill/>
        </p:spPr>
        <p:txBody>
          <a:bodyPr wrap="square" lIns="91440" tIns="45720" rIns="91440" bIns="45720" anchor="t">
            <a:spAutoFit/>
          </a:bodyPr>
          <a:lstStyle/>
          <a:p>
            <a:r>
              <a:rPr lang="en-US" sz="4400" dirty="0" err="1">
                <a:solidFill>
                  <a:schemeClr val="bg1"/>
                </a:solidFill>
                <a:latin typeface="Aptos"/>
              </a:rPr>
              <a:t>Indicatie</a:t>
            </a:r>
            <a:r>
              <a:rPr lang="en-US" sz="4400" dirty="0">
                <a:solidFill>
                  <a:schemeClr val="bg1"/>
                </a:solidFill>
                <a:latin typeface="Aptos"/>
              </a:rPr>
              <a:t> </a:t>
            </a:r>
            <a:r>
              <a:rPr lang="en-US" sz="4400" dirty="0" err="1">
                <a:solidFill>
                  <a:schemeClr val="bg1"/>
                </a:solidFill>
                <a:latin typeface="Aptos"/>
              </a:rPr>
              <a:t>verblijfskatheter</a:t>
            </a:r>
            <a:endParaRPr lang="en-US" sz="4400" dirty="0">
              <a:solidFill>
                <a:schemeClr val="bg1"/>
              </a:solidFill>
              <a:latin typeface="Aptos"/>
            </a:endParaRPr>
          </a:p>
        </p:txBody>
      </p:sp>
      <p:sp>
        <p:nvSpPr>
          <p:cNvPr id="3" name="TextBox 7">
            <a:extLst>
              <a:ext uri="{FF2B5EF4-FFF2-40B4-BE49-F238E27FC236}">
                <a16:creationId xmlns:a16="http://schemas.microsoft.com/office/drawing/2014/main" id="{A391B4CD-3BA0-2320-A82D-60F66A589D19}"/>
              </a:ext>
            </a:extLst>
          </p:cNvPr>
          <p:cNvSpPr txBox="1"/>
          <p:nvPr/>
        </p:nvSpPr>
        <p:spPr>
          <a:xfrm>
            <a:off x="2100262" y="1808164"/>
            <a:ext cx="9488764" cy="3231654"/>
          </a:xfrm>
          <a:prstGeom prst="rect">
            <a:avLst/>
          </a:prstGeom>
          <a:noFill/>
        </p:spPr>
        <p:txBody>
          <a:bodyPr wrap="square" lIns="91440" tIns="45720" rIns="91440" bIns="45720" anchor="t">
            <a:spAutoFit/>
          </a:bodyPr>
          <a:lstStyle/>
          <a:p>
            <a:pPr algn="l" rtl="0" fontAlgn="base"/>
            <a:r>
              <a:rPr lang="nl-NL" sz="2400" b="1" i="0" dirty="0">
                <a:solidFill>
                  <a:srgbClr val="000000"/>
                </a:solidFill>
                <a:effectLst/>
                <a:latin typeface="Aptos"/>
              </a:rPr>
              <a:t>Feit of fabel?</a:t>
            </a:r>
          </a:p>
          <a:p>
            <a:pPr algn="l" rtl="0" fontAlgn="base"/>
            <a:endParaRPr lang="nl-NL" sz="2000" b="1" i="0" dirty="0">
              <a:solidFill>
                <a:srgbClr val="000000"/>
              </a:solidFill>
              <a:effectLst/>
              <a:latin typeface="Aptos" panose="020B0004020202020204" pitchFamily="34" charset="0"/>
            </a:endParaRPr>
          </a:p>
          <a:p>
            <a:pPr fontAlgn="base"/>
            <a:r>
              <a:rPr lang="nl-NL" sz="2000" i="1" dirty="0">
                <a:solidFill>
                  <a:srgbClr val="000000"/>
                </a:solidFill>
                <a:latin typeface="Aptos"/>
              </a:rPr>
              <a:t>‘Urine-incontinentie en decubitus zijn indicaties voor een verblijfskatheter’</a:t>
            </a:r>
            <a:r>
              <a:rPr lang="nl-NL" sz="2000" i="1" dirty="0">
                <a:solidFill>
                  <a:srgbClr val="000000"/>
                </a:solidFill>
                <a:effectLst/>
                <a:latin typeface="Aptos"/>
              </a:rPr>
              <a:t> </a:t>
            </a:r>
          </a:p>
          <a:p>
            <a:pPr algn="l" rtl="0" fontAlgn="base"/>
            <a:endParaRPr lang="nl-NL" sz="2000" b="0" i="0" dirty="0">
              <a:solidFill>
                <a:srgbClr val="000000"/>
              </a:solidFill>
              <a:effectLst/>
              <a:latin typeface="Aptos" panose="020B0004020202020204" pitchFamily="34" charset="0"/>
            </a:endParaRPr>
          </a:p>
          <a:p>
            <a:pPr marL="285750" indent="-285750" algn="l" rtl="0" fontAlgn="base">
              <a:buFont typeface="Arial" panose="020B0604020202020204" pitchFamily="34" charset="0"/>
              <a:buChar char="•"/>
            </a:pPr>
            <a:endParaRPr lang="nl-NL" dirty="0">
              <a:solidFill>
                <a:srgbClr val="000000"/>
              </a:solidFill>
              <a:latin typeface="Aptos" panose="020B0004020202020204" pitchFamily="34" charset="0"/>
            </a:endParaRPr>
          </a:p>
          <a:p>
            <a:pPr algn="l" rtl="0" fontAlgn="base"/>
            <a:br>
              <a:rPr lang="nl-NL" dirty="0"/>
            </a:br>
            <a:br>
              <a:rPr lang="nl-NL" dirty="0"/>
            </a:br>
            <a:br>
              <a:rPr lang="nl-NL" dirty="0"/>
            </a:br>
            <a:endParaRPr lang="nl-NL" sz="2400" b="0" i="0" dirty="0">
              <a:solidFill>
                <a:srgbClr val="000000"/>
              </a:solidFill>
              <a:effectLst/>
              <a:latin typeface="Segoe UI" panose="020B0502040204020203" pitchFamily="34" charset="0"/>
            </a:endParaRPr>
          </a:p>
          <a:p>
            <a:pPr algn="l" rtl="0" fontAlgn="base"/>
            <a:endParaRPr lang="nl-NL" sz="2400" b="0" i="0" dirty="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20507610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A85876E-D50C-EDB2-550E-FBBFFCFDADCF}"/>
              </a:ext>
            </a:extLst>
          </p:cNvPr>
          <p:cNvPicPr>
            <a:picLocks noChangeAspect="1"/>
          </p:cNvPicPr>
          <p:nvPr/>
        </p:nvPicPr>
        <p:blipFill>
          <a:blip r:embed="rId2"/>
          <a:srcRect/>
          <a:stretch/>
        </p:blipFill>
        <p:spPr>
          <a:xfrm>
            <a:off x="9525" y="0"/>
            <a:ext cx="12192000" cy="6858000"/>
          </a:xfrm>
          <a:prstGeom prst="rect">
            <a:avLst/>
          </a:prstGeom>
        </p:spPr>
      </p:pic>
      <p:sp>
        <p:nvSpPr>
          <p:cNvPr id="6" name="TextBox 5">
            <a:extLst>
              <a:ext uri="{FF2B5EF4-FFF2-40B4-BE49-F238E27FC236}">
                <a16:creationId xmlns:a16="http://schemas.microsoft.com/office/drawing/2014/main" id="{CDCF3580-D18C-1551-7B82-9EF2B554815F}"/>
              </a:ext>
            </a:extLst>
          </p:cNvPr>
          <p:cNvSpPr txBox="1"/>
          <p:nvPr/>
        </p:nvSpPr>
        <p:spPr>
          <a:xfrm>
            <a:off x="1976081" y="344813"/>
            <a:ext cx="8258887" cy="769441"/>
          </a:xfrm>
          <a:prstGeom prst="rect">
            <a:avLst/>
          </a:prstGeom>
          <a:noFill/>
        </p:spPr>
        <p:txBody>
          <a:bodyPr wrap="square" lIns="91440" tIns="45720" rIns="91440" bIns="45720" anchor="t">
            <a:spAutoFit/>
          </a:bodyPr>
          <a:lstStyle/>
          <a:p>
            <a:r>
              <a:rPr lang="en-US" sz="4400" dirty="0" err="1">
                <a:solidFill>
                  <a:schemeClr val="bg1"/>
                </a:solidFill>
                <a:latin typeface="Aptos"/>
              </a:rPr>
              <a:t>Indicatie</a:t>
            </a:r>
            <a:r>
              <a:rPr lang="en-US" sz="4400" dirty="0">
                <a:solidFill>
                  <a:schemeClr val="bg1"/>
                </a:solidFill>
                <a:latin typeface="Aptos"/>
              </a:rPr>
              <a:t> </a:t>
            </a:r>
            <a:r>
              <a:rPr lang="en-US" sz="4400" dirty="0" err="1">
                <a:solidFill>
                  <a:schemeClr val="bg1"/>
                </a:solidFill>
                <a:latin typeface="Aptos"/>
              </a:rPr>
              <a:t>verblijfskatheter</a:t>
            </a:r>
            <a:endParaRPr lang="en-US" sz="4400" dirty="0">
              <a:solidFill>
                <a:schemeClr val="bg1"/>
              </a:solidFill>
              <a:latin typeface="Aptos"/>
            </a:endParaRPr>
          </a:p>
        </p:txBody>
      </p:sp>
      <p:sp>
        <p:nvSpPr>
          <p:cNvPr id="3" name="TextBox 7">
            <a:extLst>
              <a:ext uri="{FF2B5EF4-FFF2-40B4-BE49-F238E27FC236}">
                <a16:creationId xmlns:a16="http://schemas.microsoft.com/office/drawing/2014/main" id="{A391B4CD-3BA0-2320-A82D-60F66A589D19}"/>
              </a:ext>
            </a:extLst>
          </p:cNvPr>
          <p:cNvSpPr txBox="1"/>
          <p:nvPr/>
        </p:nvSpPr>
        <p:spPr>
          <a:xfrm>
            <a:off x="2107854" y="2686350"/>
            <a:ext cx="8053225" cy="1200329"/>
          </a:xfrm>
          <a:prstGeom prst="rect">
            <a:avLst/>
          </a:prstGeom>
          <a:noFill/>
        </p:spPr>
        <p:txBody>
          <a:bodyPr wrap="square" lIns="91440" tIns="45720" rIns="91440" bIns="45720" anchor="t">
            <a:spAutoFit/>
          </a:bodyPr>
          <a:lstStyle/>
          <a:p>
            <a:pPr fontAlgn="base"/>
            <a:r>
              <a:rPr lang="nl-NL" sz="3600" i="1" dirty="0">
                <a:solidFill>
                  <a:srgbClr val="000000"/>
                </a:solidFill>
                <a:latin typeface="Aptos"/>
              </a:rPr>
              <a:t>‘Urine-incontinentie en decubitus zijn indicaties voor een verblijfskatheter’</a:t>
            </a:r>
            <a:r>
              <a:rPr lang="nl-NL" sz="3600" i="1" dirty="0">
                <a:solidFill>
                  <a:srgbClr val="000000"/>
                </a:solidFill>
                <a:effectLst/>
                <a:latin typeface="Aptos"/>
              </a:rPr>
              <a:t> </a:t>
            </a:r>
          </a:p>
        </p:txBody>
      </p:sp>
      <p:pic>
        <p:nvPicPr>
          <p:cNvPr id="4" name="Picture 3">
            <a:extLst>
              <a:ext uri="{FF2B5EF4-FFF2-40B4-BE49-F238E27FC236}">
                <a16:creationId xmlns:a16="http://schemas.microsoft.com/office/drawing/2014/main" id="{60C9A615-A943-B91D-3AE9-B940701518F0}"/>
              </a:ext>
            </a:extLst>
          </p:cNvPr>
          <p:cNvPicPr>
            <a:picLocks noChangeAspect="1"/>
          </p:cNvPicPr>
          <p:nvPr/>
        </p:nvPicPr>
        <p:blipFill>
          <a:blip r:embed="rId3"/>
          <a:srcRect/>
          <a:stretch/>
        </p:blipFill>
        <p:spPr>
          <a:xfrm>
            <a:off x="9540191" y="3380457"/>
            <a:ext cx="1597217" cy="1597217"/>
          </a:xfrm>
          <a:prstGeom prst="rect">
            <a:avLst/>
          </a:prstGeom>
        </p:spPr>
      </p:pic>
    </p:spTree>
    <p:extLst>
      <p:ext uri="{BB962C8B-B14F-4D97-AF65-F5344CB8AC3E}">
        <p14:creationId xmlns:p14="http://schemas.microsoft.com/office/powerpoint/2010/main" val="3999365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09FF94D-A689-EEC3-1C5D-D165990BF3F0}"/>
              </a:ext>
            </a:extLst>
          </p:cNvPr>
          <p:cNvPicPr>
            <a:picLocks noChangeAspect="1"/>
          </p:cNvPicPr>
          <p:nvPr/>
        </p:nvPicPr>
        <p:blipFill>
          <a:blip r:embed="rId3"/>
          <a:srcRect l="64" r="64"/>
          <a:stretch/>
        </p:blipFill>
        <p:spPr>
          <a:xfrm>
            <a:off x="-40030" y="0"/>
            <a:ext cx="12232030" cy="6889381"/>
          </a:xfrm>
          <a:prstGeom prst="rect">
            <a:avLst/>
          </a:prstGeom>
        </p:spPr>
      </p:pic>
      <p:sp>
        <p:nvSpPr>
          <p:cNvPr id="8" name="TextBox 7">
            <a:extLst>
              <a:ext uri="{FF2B5EF4-FFF2-40B4-BE49-F238E27FC236}">
                <a16:creationId xmlns:a16="http://schemas.microsoft.com/office/drawing/2014/main" id="{AB834091-ACEF-CAE0-C356-353F034A2AF5}"/>
              </a:ext>
            </a:extLst>
          </p:cNvPr>
          <p:cNvSpPr txBox="1"/>
          <p:nvPr/>
        </p:nvSpPr>
        <p:spPr>
          <a:xfrm>
            <a:off x="2100263" y="2859160"/>
            <a:ext cx="9488764" cy="3170099"/>
          </a:xfrm>
          <a:prstGeom prst="rect">
            <a:avLst/>
          </a:prstGeom>
          <a:noFill/>
        </p:spPr>
        <p:txBody>
          <a:bodyPr wrap="square" lIns="91440" tIns="45720" rIns="91440" bIns="45720" anchor="t">
            <a:spAutoFit/>
          </a:bodyPr>
          <a:lstStyle/>
          <a:p>
            <a:r>
              <a:rPr lang="nl-NL">
                <a:solidFill>
                  <a:srgbClr val="000000"/>
                </a:solidFill>
                <a:latin typeface="Aptos"/>
              </a:rPr>
              <a:t>De primaire indicatie voor </a:t>
            </a:r>
            <a:r>
              <a:rPr lang="nl-NL" sz="1800" b="0" i="0">
                <a:solidFill>
                  <a:srgbClr val="000000"/>
                </a:solidFill>
                <a:effectLst/>
                <a:latin typeface="Aptos"/>
              </a:rPr>
              <a:t>een </a:t>
            </a:r>
            <a:r>
              <a:rPr lang="nl-NL">
                <a:solidFill>
                  <a:srgbClr val="000000"/>
                </a:solidFill>
                <a:latin typeface="Aptos"/>
              </a:rPr>
              <a:t>verblijfskatheter </a:t>
            </a:r>
            <a:r>
              <a:rPr lang="nl-NL" sz="1800" b="0" i="0">
                <a:solidFill>
                  <a:srgbClr val="000000"/>
                </a:solidFill>
                <a:effectLst/>
                <a:latin typeface="Aptos"/>
              </a:rPr>
              <a:t>is </a:t>
            </a:r>
            <a:r>
              <a:rPr lang="nl-NL">
                <a:solidFill>
                  <a:srgbClr val="000000"/>
                </a:solidFill>
                <a:latin typeface="Aptos"/>
              </a:rPr>
              <a:t>het </a:t>
            </a:r>
            <a:r>
              <a:rPr lang="nl-NL" sz="1800" b="0" i="0">
                <a:solidFill>
                  <a:srgbClr val="000000"/>
                </a:solidFill>
                <a:effectLst/>
                <a:latin typeface="Aptos"/>
              </a:rPr>
              <a:t>niet </a:t>
            </a:r>
            <a:r>
              <a:rPr lang="nl-NL">
                <a:solidFill>
                  <a:srgbClr val="000000"/>
                </a:solidFill>
                <a:latin typeface="Aptos"/>
              </a:rPr>
              <a:t>op natuurlijke wijze kunnen legen van </a:t>
            </a:r>
            <a:r>
              <a:rPr lang="nl-NL" b="0" i="0">
                <a:solidFill>
                  <a:srgbClr val="000000"/>
                </a:solidFill>
                <a:effectLst/>
                <a:latin typeface="Aptos"/>
              </a:rPr>
              <a:t>de </a:t>
            </a:r>
            <a:r>
              <a:rPr lang="nl-NL">
                <a:solidFill>
                  <a:srgbClr val="000000"/>
                </a:solidFill>
                <a:latin typeface="Aptos"/>
              </a:rPr>
              <a:t>blaas.</a:t>
            </a:r>
            <a:endParaRPr lang="nl-NL">
              <a:solidFill>
                <a:srgbClr val="000000"/>
              </a:solidFill>
              <a:latin typeface="Calibri" panose="020F0502020204030204"/>
              <a:cs typeface="Calibri" panose="020F0502020204030204"/>
            </a:endParaRPr>
          </a:p>
          <a:p>
            <a:endParaRPr lang="nl-NL">
              <a:solidFill>
                <a:srgbClr val="000000"/>
              </a:solidFill>
              <a:latin typeface="Aptos"/>
              <a:cs typeface="Calibri" panose="020F0502020204030204"/>
            </a:endParaRPr>
          </a:p>
          <a:p>
            <a:r>
              <a:rPr lang="nl-NL">
                <a:solidFill>
                  <a:srgbClr val="000000"/>
                </a:solidFill>
                <a:latin typeface="Aptos"/>
              </a:rPr>
              <a:t>Breng alleen een verblijfskatheter in op basis van een medische indicatie. Breng een verblijfskatheter pas in als alle andere alternatieven niet (meer) werken. </a:t>
            </a:r>
            <a:endParaRPr lang="nl-NL">
              <a:solidFill>
                <a:srgbClr val="000000"/>
              </a:solidFill>
              <a:latin typeface="Calibri" panose="020F0502020204030204"/>
              <a:ea typeface="Calibri" panose="020F0502020204030204"/>
              <a:cs typeface="Calibri" panose="020F0502020204030204"/>
            </a:endParaRPr>
          </a:p>
          <a:p>
            <a:endParaRPr lang="nl-NL">
              <a:solidFill>
                <a:srgbClr val="000000"/>
              </a:solidFill>
              <a:latin typeface="Aptos"/>
            </a:endParaRPr>
          </a:p>
          <a:p>
            <a:r>
              <a:rPr lang="nl-NL">
                <a:solidFill>
                  <a:srgbClr val="000000"/>
                </a:solidFill>
                <a:latin typeface="Aptos"/>
              </a:rPr>
              <a:t>Verwijder de verblijfskatheter als de indicatie er niet meer is. </a:t>
            </a:r>
          </a:p>
          <a:p>
            <a:endParaRPr lang="nl-NL">
              <a:solidFill>
                <a:srgbClr val="000000"/>
              </a:solidFill>
              <a:latin typeface="Aptos"/>
            </a:endParaRPr>
          </a:p>
          <a:p>
            <a:r>
              <a:rPr lang="nl-NL" sz="2000" b="1">
                <a:solidFill>
                  <a:srgbClr val="000000"/>
                </a:solidFill>
                <a:latin typeface="Aptos"/>
              </a:rPr>
              <a:t>Stel vast wat je nu doet en bespreek dit met elkaar: </a:t>
            </a:r>
            <a:r>
              <a:rPr lang="nl-NL">
                <a:solidFill>
                  <a:srgbClr val="000000"/>
                </a:solidFill>
                <a:latin typeface="Aptos"/>
              </a:rPr>
              <a:t>Wat is het gevolg van het inbrengen van een verblijfskatheter zonder primaire indicatie? Denk aan belasting bij de cliënt, tijd en geld.</a:t>
            </a:r>
            <a:endParaRPr lang="nl-NL">
              <a:solidFill>
                <a:srgbClr val="000000"/>
              </a:solidFill>
              <a:latin typeface="Aptos" panose="020B0004020202020204" pitchFamily="34" charset="0"/>
            </a:endParaRPr>
          </a:p>
        </p:txBody>
      </p:sp>
      <p:sp>
        <p:nvSpPr>
          <p:cNvPr id="5" name="Rechthoek: afgeronde hoeken 4">
            <a:extLst>
              <a:ext uri="{FF2B5EF4-FFF2-40B4-BE49-F238E27FC236}">
                <a16:creationId xmlns:a16="http://schemas.microsoft.com/office/drawing/2014/main" id="{EF88644D-2F6F-4409-4C22-54349EEAB1B0}"/>
              </a:ext>
            </a:extLst>
          </p:cNvPr>
          <p:cNvSpPr/>
          <p:nvPr/>
        </p:nvSpPr>
        <p:spPr>
          <a:xfrm>
            <a:off x="1690777" y="1711760"/>
            <a:ext cx="9123879" cy="847725"/>
          </a:xfrm>
          <a:prstGeom prst="roundRect">
            <a:avLst/>
          </a:prstGeom>
          <a:solidFill>
            <a:srgbClr val="E6432E"/>
          </a:solidFill>
          <a:ln>
            <a:noFill/>
          </a:ln>
        </p:spPr>
        <p:style>
          <a:lnRef idx="2">
            <a:schemeClr val="accent2">
              <a:shade val="15000"/>
            </a:schemeClr>
          </a:lnRef>
          <a:fillRef idx="1">
            <a:schemeClr val="accent2"/>
          </a:fillRef>
          <a:effectRef idx="0">
            <a:schemeClr val="accent2"/>
          </a:effectRef>
          <a:fontRef idx="minor">
            <a:schemeClr val="lt1"/>
          </a:fontRef>
        </p:style>
        <p:txBody>
          <a:bodyPr lIns="91440" tIns="45720" rIns="91440" bIns="45720" rtlCol="0" anchor="ctr"/>
          <a:lstStyle/>
          <a:p>
            <a:pPr algn="r"/>
            <a:r>
              <a:rPr lang="nl-NL" sz="2000" b="1" dirty="0">
                <a:solidFill>
                  <a:schemeClr val="bg1"/>
                </a:solidFill>
                <a:latin typeface="Aptos"/>
              </a:rPr>
              <a:t>Beter laten</a:t>
            </a:r>
            <a:endParaRPr lang="nl-NL" dirty="0">
              <a:solidFill>
                <a:schemeClr val="bg1"/>
              </a:solidFill>
            </a:endParaRPr>
          </a:p>
          <a:p>
            <a:pPr algn="r"/>
            <a:r>
              <a:rPr lang="nl-NL" sz="2000" dirty="0">
                <a:solidFill>
                  <a:schemeClr val="bg1"/>
                </a:solidFill>
                <a:latin typeface="Aptos"/>
              </a:rPr>
              <a:t>'Urine-incontinentie en decubitus zijn indicaties voor een verblijfskatheter.'</a:t>
            </a:r>
          </a:p>
        </p:txBody>
      </p:sp>
      <p:pic>
        <p:nvPicPr>
          <p:cNvPr id="4" name="Picture 2" descr="Dossier Gepaste zorg | Beter laten in het LUMC - TvZ">
            <a:extLst>
              <a:ext uri="{FF2B5EF4-FFF2-40B4-BE49-F238E27FC236}">
                <a16:creationId xmlns:a16="http://schemas.microsoft.com/office/drawing/2014/main" id="{472B593D-A29B-D151-4D10-35CD3376218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5325" y="1461054"/>
            <a:ext cx="1492253" cy="148773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924A90E3-8444-910B-2312-6F90E15C450E}"/>
              </a:ext>
            </a:extLst>
          </p:cNvPr>
          <p:cNvSpPr txBox="1"/>
          <p:nvPr/>
        </p:nvSpPr>
        <p:spPr>
          <a:xfrm>
            <a:off x="1976081" y="344813"/>
            <a:ext cx="8258887" cy="769441"/>
          </a:xfrm>
          <a:prstGeom prst="rect">
            <a:avLst/>
          </a:prstGeom>
          <a:noFill/>
        </p:spPr>
        <p:txBody>
          <a:bodyPr wrap="square" lIns="91440" tIns="45720" rIns="91440" bIns="45720" anchor="t">
            <a:spAutoFit/>
          </a:bodyPr>
          <a:lstStyle/>
          <a:p>
            <a:r>
              <a:rPr lang="en-US" sz="4400" dirty="0" err="1">
                <a:solidFill>
                  <a:schemeClr val="bg1"/>
                </a:solidFill>
                <a:latin typeface="Aptos"/>
              </a:rPr>
              <a:t>Indicatie</a:t>
            </a:r>
            <a:r>
              <a:rPr lang="en-US" sz="4400" dirty="0">
                <a:solidFill>
                  <a:schemeClr val="bg1"/>
                </a:solidFill>
                <a:latin typeface="Aptos"/>
              </a:rPr>
              <a:t> </a:t>
            </a:r>
            <a:r>
              <a:rPr lang="en-US" sz="4400" dirty="0" err="1">
                <a:solidFill>
                  <a:schemeClr val="bg1"/>
                </a:solidFill>
                <a:latin typeface="Aptos"/>
              </a:rPr>
              <a:t>verblijfskatheter</a:t>
            </a:r>
            <a:endParaRPr lang="en-NL" sz="4400" dirty="0">
              <a:solidFill>
                <a:schemeClr val="bg1"/>
              </a:solidFill>
              <a:latin typeface="Aptos"/>
            </a:endParaRPr>
          </a:p>
        </p:txBody>
      </p:sp>
    </p:spTree>
    <p:extLst>
      <p:ext uri="{BB962C8B-B14F-4D97-AF65-F5344CB8AC3E}">
        <p14:creationId xmlns:p14="http://schemas.microsoft.com/office/powerpoint/2010/main" val="2457002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A85876E-D50C-EDB2-550E-FBBFFCFDADCF}"/>
              </a:ext>
            </a:extLst>
          </p:cNvPr>
          <p:cNvPicPr>
            <a:picLocks noChangeAspect="1"/>
          </p:cNvPicPr>
          <p:nvPr/>
        </p:nvPicPr>
        <p:blipFill>
          <a:blip r:embed="rId2"/>
          <a:srcRect/>
          <a:stretch/>
        </p:blipFill>
        <p:spPr>
          <a:xfrm>
            <a:off x="9525" y="0"/>
            <a:ext cx="12192000" cy="6858000"/>
          </a:xfrm>
          <a:prstGeom prst="rect">
            <a:avLst/>
          </a:prstGeom>
        </p:spPr>
      </p:pic>
      <p:sp>
        <p:nvSpPr>
          <p:cNvPr id="8" name="TextBox 7">
            <a:extLst>
              <a:ext uri="{FF2B5EF4-FFF2-40B4-BE49-F238E27FC236}">
                <a16:creationId xmlns:a16="http://schemas.microsoft.com/office/drawing/2014/main" id="{AB834091-ACEF-CAE0-C356-353F034A2AF5}"/>
              </a:ext>
            </a:extLst>
          </p:cNvPr>
          <p:cNvSpPr txBox="1"/>
          <p:nvPr/>
        </p:nvSpPr>
        <p:spPr>
          <a:xfrm>
            <a:off x="2100263" y="2003121"/>
            <a:ext cx="9488764" cy="2646878"/>
          </a:xfrm>
          <a:prstGeom prst="rect">
            <a:avLst/>
          </a:prstGeom>
          <a:noFill/>
        </p:spPr>
        <p:txBody>
          <a:bodyPr wrap="square" lIns="91440" tIns="45720" rIns="91440" bIns="45720" anchor="t">
            <a:spAutoFit/>
          </a:bodyPr>
          <a:lstStyle/>
          <a:p>
            <a:r>
              <a:rPr lang="nl-NL" sz="2000" b="1">
                <a:solidFill>
                  <a:srgbClr val="000000"/>
                </a:solidFill>
                <a:latin typeface="Aptos"/>
              </a:rPr>
              <a:t>Wat kan jij doen:</a:t>
            </a:r>
          </a:p>
          <a:p>
            <a:r>
              <a:rPr lang="nl-NL">
                <a:solidFill>
                  <a:srgbClr val="000000"/>
                </a:solidFill>
                <a:latin typeface="Aptos"/>
              </a:rPr>
              <a:t>Beperk het gebruik en de gebruiksduur van een verblijfskatheter op de volgende manieren:</a:t>
            </a:r>
          </a:p>
          <a:p>
            <a:pPr marL="285750" indent="-285750">
              <a:buFont typeface="Arial" panose="020B0604020202020204" pitchFamily="34" charset="0"/>
              <a:buChar char="•"/>
            </a:pPr>
            <a:r>
              <a:rPr lang="nl-NL">
                <a:solidFill>
                  <a:srgbClr val="000000"/>
                </a:solidFill>
                <a:latin typeface="Aptos"/>
              </a:rPr>
              <a:t>Overweeg alternatieven zoals een condoomkatheter, intermitterende katheterisatie of incontinentiemateriaal.</a:t>
            </a:r>
          </a:p>
          <a:p>
            <a:pPr marL="285750" indent="-285750">
              <a:buFont typeface="Arial" panose="020B0604020202020204" pitchFamily="34" charset="0"/>
              <a:buChar char="•"/>
            </a:pPr>
            <a:r>
              <a:rPr lang="nl-NL">
                <a:solidFill>
                  <a:srgbClr val="000000"/>
                </a:solidFill>
                <a:latin typeface="Aptos"/>
              </a:rPr>
              <a:t>Spreek een evaluatie en einddatum af en</a:t>
            </a:r>
            <a:r>
              <a:rPr lang="nl-NL">
                <a:latin typeface="Aptos"/>
              </a:rPr>
              <a:t> noteer deze.</a:t>
            </a:r>
          </a:p>
          <a:p>
            <a:endParaRPr lang="nl-NL">
              <a:latin typeface="Aptos"/>
            </a:endParaRPr>
          </a:p>
          <a:p>
            <a:endParaRPr lang="nl-NL">
              <a:latin typeface="Aptos"/>
              <a:ea typeface="Calibri"/>
              <a:cs typeface="Calibri"/>
            </a:endParaRPr>
          </a:p>
          <a:p>
            <a:endParaRPr lang="nl-NL">
              <a:latin typeface="Aptos"/>
              <a:ea typeface="Calibri"/>
              <a:cs typeface="Calibri"/>
            </a:endParaRPr>
          </a:p>
          <a:p>
            <a:r>
              <a:rPr lang="nl-NL" sz="2000" b="1">
                <a:latin typeface="Aptos"/>
                <a:ea typeface="Calibri"/>
                <a:cs typeface="Calibri"/>
              </a:rPr>
              <a:t>Tip: </a:t>
            </a:r>
            <a:r>
              <a:rPr lang="nl-NL">
                <a:latin typeface="Aptos"/>
                <a:ea typeface="Calibri"/>
                <a:cs typeface="Calibri"/>
              </a:rPr>
              <a:t>Koppel het evalueren van een verblijfskatheter aan een bestaand overleg met de cliënt. </a:t>
            </a:r>
            <a:endParaRPr lang="nl-NL">
              <a:solidFill>
                <a:srgbClr val="000000"/>
              </a:solidFill>
              <a:latin typeface="Aptos" panose="020B0004020202020204" pitchFamily="34" charset="0"/>
            </a:endParaRPr>
          </a:p>
        </p:txBody>
      </p:sp>
      <p:sp>
        <p:nvSpPr>
          <p:cNvPr id="6" name="TextBox 5">
            <a:extLst>
              <a:ext uri="{FF2B5EF4-FFF2-40B4-BE49-F238E27FC236}">
                <a16:creationId xmlns:a16="http://schemas.microsoft.com/office/drawing/2014/main" id="{CDCF3580-D18C-1551-7B82-9EF2B554815F}"/>
              </a:ext>
            </a:extLst>
          </p:cNvPr>
          <p:cNvSpPr txBox="1"/>
          <p:nvPr/>
        </p:nvSpPr>
        <p:spPr>
          <a:xfrm>
            <a:off x="1976081" y="344813"/>
            <a:ext cx="8258887" cy="769441"/>
          </a:xfrm>
          <a:prstGeom prst="rect">
            <a:avLst/>
          </a:prstGeom>
          <a:noFill/>
        </p:spPr>
        <p:txBody>
          <a:bodyPr wrap="square" lIns="91440" tIns="45720" rIns="91440" bIns="45720" anchor="t">
            <a:spAutoFit/>
          </a:bodyPr>
          <a:lstStyle/>
          <a:p>
            <a:r>
              <a:rPr lang="en-US" sz="4400" dirty="0" err="1">
                <a:solidFill>
                  <a:schemeClr val="bg1"/>
                </a:solidFill>
                <a:latin typeface="Aptos"/>
              </a:rPr>
              <a:t>Indicatie</a:t>
            </a:r>
            <a:r>
              <a:rPr lang="en-US" sz="4400" dirty="0">
                <a:solidFill>
                  <a:schemeClr val="bg1"/>
                </a:solidFill>
                <a:latin typeface="Aptos"/>
              </a:rPr>
              <a:t> </a:t>
            </a:r>
            <a:r>
              <a:rPr lang="en-US" sz="4400" dirty="0" err="1">
                <a:solidFill>
                  <a:schemeClr val="bg1"/>
                </a:solidFill>
                <a:latin typeface="Aptos"/>
              </a:rPr>
              <a:t>verblijfskatheter</a:t>
            </a:r>
            <a:endParaRPr lang="en-US" sz="4400" dirty="0">
              <a:solidFill>
                <a:schemeClr val="bg1"/>
              </a:solidFill>
              <a:latin typeface="Aptos"/>
            </a:endParaRPr>
          </a:p>
        </p:txBody>
      </p:sp>
    </p:spTree>
    <p:extLst>
      <p:ext uri="{BB962C8B-B14F-4D97-AF65-F5344CB8AC3E}">
        <p14:creationId xmlns:p14="http://schemas.microsoft.com/office/powerpoint/2010/main" val="3557308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B804AC9-3E83-3B58-6C18-620F0ACD8606}"/>
              </a:ext>
            </a:extLst>
          </p:cNvPr>
          <p:cNvSpPr/>
          <p:nvPr/>
        </p:nvSpPr>
        <p:spPr>
          <a:xfrm>
            <a:off x="0" y="0"/>
            <a:ext cx="12192000" cy="6858000"/>
          </a:xfrm>
          <a:prstGeom prst="rect">
            <a:avLst/>
          </a:prstGeom>
          <a:solidFill>
            <a:srgbClr val="998EC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 name="Titel 1">
            <a:extLst>
              <a:ext uri="{FF2B5EF4-FFF2-40B4-BE49-F238E27FC236}">
                <a16:creationId xmlns:a16="http://schemas.microsoft.com/office/drawing/2014/main" id="{1647AE67-6D88-D4D8-1195-9A4ADA717570}"/>
              </a:ext>
            </a:extLst>
          </p:cNvPr>
          <p:cNvSpPr txBox="1">
            <a:spLocks/>
          </p:cNvSpPr>
          <p:nvPr/>
        </p:nvSpPr>
        <p:spPr>
          <a:xfrm>
            <a:off x="2138764" y="1859810"/>
            <a:ext cx="7914471" cy="2258166"/>
          </a:xfrm>
          <a:prstGeom prst="rect">
            <a:avLst/>
          </a:prstGeom>
          <a:solidFill>
            <a:srgbClr val="998EC1"/>
          </a:solidFill>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l-NL" sz="3100" dirty="0">
                <a:solidFill>
                  <a:schemeClr val="bg1"/>
                </a:solidFill>
                <a:latin typeface="Aptos"/>
              </a:rPr>
              <a:t>Er zijn feiten en fabels over goede </a:t>
            </a:r>
            <a:endParaRPr lang="nl-NL" dirty="0">
              <a:solidFill>
                <a:schemeClr val="bg1"/>
              </a:solidFill>
              <a:latin typeface="Aptos"/>
              <a:ea typeface="Calibri Light" panose="020F0302020204030204"/>
              <a:cs typeface="Calibri Light" panose="020F0302020204030204"/>
            </a:endParaRPr>
          </a:p>
          <a:p>
            <a:pPr algn="ctr"/>
            <a:r>
              <a:rPr lang="nl-NL" sz="3100" dirty="0">
                <a:solidFill>
                  <a:schemeClr val="bg1"/>
                </a:solidFill>
                <a:latin typeface="Aptos"/>
              </a:rPr>
              <a:t>blaas- en katheterverzorging.</a:t>
            </a:r>
          </a:p>
          <a:p>
            <a:pPr algn="ctr"/>
            <a:endParaRPr lang="nl-NL" dirty="0">
              <a:solidFill>
                <a:schemeClr val="bg1"/>
              </a:solidFill>
              <a:latin typeface="Aptos"/>
              <a:ea typeface="Calibri Light" panose="020F0302020204030204"/>
              <a:cs typeface="Calibri Light" panose="020F0302020204030204"/>
            </a:endParaRPr>
          </a:p>
          <a:p>
            <a:pPr algn="ctr"/>
            <a:r>
              <a:rPr lang="nl-NL" sz="3100" dirty="0">
                <a:solidFill>
                  <a:schemeClr val="bg1"/>
                </a:solidFill>
                <a:latin typeface="Aptos"/>
              </a:rPr>
              <a:t>Zie jij het verschil?</a:t>
            </a:r>
          </a:p>
          <a:p>
            <a:pPr algn="ctr"/>
            <a:endParaRPr lang="nl-NL" sz="3100" dirty="0">
              <a:solidFill>
                <a:schemeClr val="bg1"/>
              </a:solidFill>
              <a:latin typeface="Franklin Gothic Book"/>
            </a:endParaRPr>
          </a:p>
        </p:txBody>
      </p:sp>
    </p:spTree>
    <p:extLst>
      <p:ext uri="{BB962C8B-B14F-4D97-AF65-F5344CB8AC3E}">
        <p14:creationId xmlns:p14="http://schemas.microsoft.com/office/powerpoint/2010/main" val="1784056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7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CA38A1D-7879-C741-FECD-64868516E1F1}"/>
              </a:ext>
            </a:extLst>
          </p:cNvPr>
          <p:cNvPicPr>
            <a:picLocks noChangeAspect="1"/>
          </p:cNvPicPr>
          <p:nvPr/>
        </p:nvPicPr>
        <p:blipFill>
          <a:blip r:embed="rId2"/>
          <a:srcRect/>
          <a:stretch/>
        </p:blipFill>
        <p:spPr>
          <a:xfrm>
            <a:off x="9524" y="0"/>
            <a:ext cx="12192000" cy="6858000"/>
          </a:xfrm>
          <a:prstGeom prst="rect">
            <a:avLst/>
          </a:prstGeom>
        </p:spPr>
      </p:pic>
      <p:sp>
        <p:nvSpPr>
          <p:cNvPr id="6" name="TextBox 5">
            <a:extLst>
              <a:ext uri="{FF2B5EF4-FFF2-40B4-BE49-F238E27FC236}">
                <a16:creationId xmlns:a16="http://schemas.microsoft.com/office/drawing/2014/main" id="{CDCF3580-D18C-1551-7B82-9EF2B554815F}"/>
              </a:ext>
            </a:extLst>
          </p:cNvPr>
          <p:cNvSpPr txBox="1"/>
          <p:nvPr/>
        </p:nvSpPr>
        <p:spPr>
          <a:xfrm>
            <a:off x="1983813" y="423897"/>
            <a:ext cx="9816032" cy="707886"/>
          </a:xfrm>
          <a:prstGeom prst="rect">
            <a:avLst/>
          </a:prstGeom>
          <a:noFill/>
        </p:spPr>
        <p:txBody>
          <a:bodyPr wrap="square" lIns="91440" tIns="45720" rIns="91440" bIns="45720" anchor="t">
            <a:spAutoFit/>
          </a:bodyPr>
          <a:lstStyle/>
          <a:p>
            <a:r>
              <a:rPr lang="en-US" sz="4000" dirty="0">
                <a:solidFill>
                  <a:schemeClr val="bg1"/>
                </a:solidFill>
                <a:latin typeface="Aptos"/>
              </a:rPr>
              <a:t>Schoon </a:t>
            </a:r>
            <a:r>
              <a:rPr lang="en-US" sz="4000" dirty="0" err="1">
                <a:solidFill>
                  <a:schemeClr val="bg1"/>
                </a:solidFill>
                <a:latin typeface="Aptos"/>
              </a:rPr>
              <a:t>inbrengen</a:t>
            </a:r>
            <a:r>
              <a:rPr lang="en-US" sz="4000" dirty="0">
                <a:solidFill>
                  <a:schemeClr val="bg1"/>
                </a:solidFill>
                <a:latin typeface="Aptos"/>
              </a:rPr>
              <a:t> </a:t>
            </a:r>
            <a:r>
              <a:rPr lang="en-US" sz="4000" dirty="0" err="1">
                <a:solidFill>
                  <a:schemeClr val="bg1"/>
                </a:solidFill>
                <a:latin typeface="Aptos"/>
              </a:rPr>
              <a:t>urethrale</a:t>
            </a:r>
            <a:r>
              <a:rPr lang="en-US" sz="4000" dirty="0">
                <a:solidFill>
                  <a:schemeClr val="bg1"/>
                </a:solidFill>
                <a:latin typeface="Aptos"/>
              </a:rPr>
              <a:t> </a:t>
            </a:r>
            <a:r>
              <a:rPr lang="en-US" sz="4000" dirty="0" err="1">
                <a:solidFill>
                  <a:schemeClr val="bg1"/>
                </a:solidFill>
                <a:latin typeface="Aptos"/>
              </a:rPr>
              <a:t>blaaskatheter</a:t>
            </a:r>
            <a:endParaRPr lang="en-US" sz="4000" dirty="0">
              <a:solidFill>
                <a:schemeClr val="bg1"/>
              </a:solidFill>
              <a:latin typeface="Aptos"/>
            </a:endParaRPr>
          </a:p>
        </p:txBody>
      </p:sp>
      <p:sp>
        <p:nvSpPr>
          <p:cNvPr id="8" name="TextBox 7">
            <a:extLst>
              <a:ext uri="{FF2B5EF4-FFF2-40B4-BE49-F238E27FC236}">
                <a16:creationId xmlns:a16="http://schemas.microsoft.com/office/drawing/2014/main" id="{AB834091-ACEF-CAE0-C356-353F034A2AF5}"/>
              </a:ext>
            </a:extLst>
          </p:cNvPr>
          <p:cNvSpPr txBox="1"/>
          <p:nvPr/>
        </p:nvSpPr>
        <p:spPr>
          <a:xfrm>
            <a:off x="2100262" y="1808164"/>
            <a:ext cx="9488764" cy="1723549"/>
          </a:xfrm>
          <a:prstGeom prst="rect">
            <a:avLst/>
          </a:prstGeom>
          <a:noFill/>
        </p:spPr>
        <p:txBody>
          <a:bodyPr wrap="square" lIns="91440" tIns="45720" rIns="91440" bIns="45720" anchor="t">
            <a:spAutoFit/>
          </a:bodyPr>
          <a:lstStyle/>
          <a:p>
            <a:pPr fontAlgn="base"/>
            <a:r>
              <a:rPr lang="nl-NL" sz="2400" b="1" i="0">
                <a:solidFill>
                  <a:srgbClr val="000000"/>
                </a:solidFill>
                <a:effectLst/>
                <a:latin typeface="Aptos"/>
              </a:rPr>
              <a:t>Feit of fabel?</a:t>
            </a:r>
          </a:p>
          <a:p>
            <a:pPr fontAlgn="base"/>
            <a:br>
              <a:rPr lang="nl-NL" sz="2000" i="1">
                <a:effectLst/>
                <a:latin typeface="Aptos" panose="020B0004020202020204" pitchFamily="34" charset="0"/>
              </a:rPr>
            </a:br>
            <a:r>
              <a:rPr lang="nl-NL" sz="2000" i="1">
                <a:solidFill>
                  <a:srgbClr val="000000"/>
                </a:solidFill>
                <a:effectLst/>
                <a:latin typeface="Aptos"/>
              </a:rPr>
              <a:t>‘</a:t>
            </a:r>
            <a:r>
              <a:rPr lang="nl-NL" sz="2000" i="1">
                <a:solidFill>
                  <a:srgbClr val="000000"/>
                </a:solidFill>
                <a:latin typeface="Aptos"/>
              </a:rPr>
              <a:t>Een blaaskatheter breng je altijd steriel in.’</a:t>
            </a:r>
            <a:endParaRPr lang="nl-NL" sz="2000" i="1">
              <a:solidFill>
                <a:srgbClr val="000000"/>
              </a:solidFill>
              <a:effectLst/>
              <a:latin typeface="Aptos"/>
            </a:endParaRPr>
          </a:p>
          <a:p>
            <a:pPr algn="l" rtl="0" fontAlgn="base"/>
            <a:endParaRPr lang="nl-NL" sz="1800" b="0" i="0">
              <a:solidFill>
                <a:srgbClr val="000000"/>
              </a:solidFill>
              <a:effectLst/>
              <a:latin typeface="Aptos" panose="020B0004020202020204" pitchFamily="34" charset="0"/>
            </a:endParaRPr>
          </a:p>
          <a:p>
            <a:pPr algn="l" rtl="0" fontAlgn="base"/>
            <a:endParaRPr lang="nl-NL" sz="2400" b="0" i="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13784708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CA38A1D-7879-C741-FECD-64868516E1F1}"/>
              </a:ext>
            </a:extLst>
          </p:cNvPr>
          <p:cNvPicPr>
            <a:picLocks noChangeAspect="1"/>
          </p:cNvPicPr>
          <p:nvPr/>
        </p:nvPicPr>
        <p:blipFill>
          <a:blip r:embed="rId2"/>
          <a:srcRect/>
          <a:stretch/>
        </p:blipFill>
        <p:spPr>
          <a:xfrm>
            <a:off x="9524" y="0"/>
            <a:ext cx="12192000" cy="6858000"/>
          </a:xfrm>
          <a:prstGeom prst="rect">
            <a:avLst/>
          </a:prstGeom>
        </p:spPr>
      </p:pic>
      <p:sp>
        <p:nvSpPr>
          <p:cNvPr id="8" name="TextBox 7">
            <a:extLst>
              <a:ext uri="{FF2B5EF4-FFF2-40B4-BE49-F238E27FC236}">
                <a16:creationId xmlns:a16="http://schemas.microsoft.com/office/drawing/2014/main" id="{AB834091-ACEF-CAE0-C356-353F034A2AF5}"/>
              </a:ext>
            </a:extLst>
          </p:cNvPr>
          <p:cNvSpPr txBox="1"/>
          <p:nvPr/>
        </p:nvSpPr>
        <p:spPr>
          <a:xfrm>
            <a:off x="1983813" y="2969518"/>
            <a:ext cx="8610295" cy="1261884"/>
          </a:xfrm>
          <a:prstGeom prst="rect">
            <a:avLst/>
          </a:prstGeom>
          <a:noFill/>
        </p:spPr>
        <p:txBody>
          <a:bodyPr wrap="square" lIns="91440" tIns="45720" rIns="91440" bIns="45720" anchor="t">
            <a:spAutoFit/>
          </a:bodyPr>
          <a:lstStyle/>
          <a:p>
            <a:pPr fontAlgn="base"/>
            <a:r>
              <a:rPr lang="nl-NL" sz="3600" i="1" dirty="0">
                <a:solidFill>
                  <a:srgbClr val="000000"/>
                </a:solidFill>
                <a:effectLst/>
                <a:latin typeface="Aptos"/>
              </a:rPr>
              <a:t>‘</a:t>
            </a:r>
            <a:r>
              <a:rPr lang="nl-NL" sz="3600" i="1" dirty="0">
                <a:solidFill>
                  <a:srgbClr val="000000"/>
                </a:solidFill>
                <a:latin typeface="Aptos"/>
              </a:rPr>
              <a:t>Een blaaskatheter breng je altijd steriel in.’</a:t>
            </a:r>
            <a:endParaRPr lang="nl-NL" sz="3600" i="1" dirty="0">
              <a:solidFill>
                <a:srgbClr val="000000"/>
              </a:solidFill>
              <a:effectLst/>
              <a:latin typeface="Aptos"/>
            </a:endParaRPr>
          </a:p>
          <a:p>
            <a:pPr algn="l" rtl="0" fontAlgn="base"/>
            <a:endParaRPr lang="nl-NL" sz="4000" b="0" i="0" dirty="0">
              <a:solidFill>
                <a:srgbClr val="000000"/>
              </a:solidFill>
              <a:effectLst/>
              <a:latin typeface="Segoe UI" panose="020B0502040204020203" pitchFamily="34" charset="0"/>
            </a:endParaRPr>
          </a:p>
        </p:txBody>
      </p:sp>
      <p:pic>
        <p:nvPicPr>
          <p:cNvPr id="4" name="Picture 3">
            <a:extLst>
              <a:ext uri="{FF2B5EF4-FFF2-40B4-BE49-F238E27FC236}">
                <a16:creationId xmlns:a16="http://schemas.microsoft.com/office/drawing/2014/main" id="{21AF51A2-FECF-79D7-CE42-9FDCF4192E9E}"/>
              </a:ext>
            </a:extLst>
          </p:cNvPr>
          <p:cNvPicPr>
            <a:picLocks noChangeAspect="1"/>
          </p:cNvPicPr>
          <p:nvPr/>
        </p:nvPicPr>
        <p:blipFill>
          <a:blip r:embed="rId3"/>
          <a:srcRect/>
          <a:stretch/>
        </p:blipFill>
        <p:spPr>
          <a:xfrm>
            <a:off x="9535927" y="3600460"/>
            <a:ext cx="1597217" cy="1597217"/>
          </a:xfrm>
          <a:prstGeom prst="rect">
            <a:avLst/>
          </a:prstGeom>
        </p:spPr>
      </p:pic>
      <p:sp>
        <p:nvSpPr>
          <p:cNvPr id="5" name="TextBox 4">
            <a:extLst>
              <a:ext uri="{FF2B5EF4-FFF2-40B4-BE49-F238E27FC236}">
                <a16:creationId xmlns:a16="http://schemas.microsoft.com/office/drawing/2014/main" id="{F32A20F8-121E-D607-7476-1316997E6274}"/>
              </a:ext>
            </a:extLst>
          </p:cNvPr>
          <p:cNvSpPr txBox="1"/>
          <p:nvPr/>
        </p:nvSpPr>
        <p:spPr>
          <a:xfrm>
            <a:off x="1983813" y="423897"/>
            <a:ext cx="9816032" cy="707886"/>
          </a:xfrm>
          <a:prstGeom prst="rect">
            <a:avLst/>
          </a:prstGeom>
          <a:noFill/>
        </p:spPr>
        <p:txBody>
          <a:bodyPr wrap="square" lIns="91440" tIns="45720" rIns="91440" bIns="45720" anchor="t">
            <a:spAutoFit/>
          </a:bodyPr>
          <a:lstStyle/>
          <a:p>
            <a:r>
              <a:rPr lang="en-US" sz="4000" dirty="0">
                <a:solidFill>
                  <a:schemeClr val="bg1"/>
                </a:solidFill>
                <a:latin typeface="Aptos"/>
              </a:rPr>
              <a:t>Schoon </a:t>
            </a:r>
            <a:r>
              <a:rPr lang="en-US" sz="4000" dirty="0" err="1">
                <a:solidFill>
                  <a:schemeClr val="bg1"/>
                </a:solidFill>
                <a:latin typeface="Aptos"/>
              </a:rPr>
              <a:t>inbrengen</a:t>
            </a:r>
            <a:r>
              <a:rPr lang="en-US" sz="4000" dirty="0">
                <a:solidFill>
                  <a:schemeClr val="bg1"/>
                </a:solidFill>
                <a:latin typeface="Aptos"/>
              </a:rPr>
              <a:t> </a:t>
            </a:r>
            <a:r>
              <a:rPr lang="en-US" sz="4000" dirty="0" err="1">
                <a:solidFill>
                  <a:schemeClr val="bg1"/>
                </a:solidFill>
                <a:latin typeface="Aptos"/>
              </a:rPr>
              <a:t>urethrale</a:t>
            </a:r>
            <a:r>
              <a:rPr lang="en-US" sz="4000" dirty="0">
                <a:solidFill>
                  <a:schemeClr val="bg1"/>
                </a:solidFill>
                <a:latin typeface="Aptos"/>
              </a:rPr>
              <a:t> </a:t>
            </a:r>
            <a:r>
              <a:rPr lang="en-US" sz="4000" dirty="0" err="1">
                <a:solidFill>
                  <a:schemeClr val="bg1"/>
                </a:solidFill>
                <a:latin typeface="Aptos"/>
              </a:rPr>
              <a:t>blaaskatheter</a:t>
            </a:r>
            <a:endParaRPr lang="en-US" sz="4000" dirty="0">
              <a:solidFill>
                <a:schemeClr val="bg1"/>
              </a:solidFill>
              <a:latin typeface="Aptos"/>
            </a:endParaRPr>
          </a:p>
        </p:txBody>
      </p:sp>
    </p:spTree>
    <p:extLst>
      <p:ext uri="{BB962C8B-B14F-4D97-AF65-F5344CB8AC3E}">
        <p14:creationId xmlns:p14="http://schemas.microsoft.com/office/powerpoint/2010/main" val="9732935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CA38A1D-7879-C741-FECD-64868516E1F1}"/>
              </a:ext>
            </a:extLst>
          </p:cNvPr>
          <p:cNvPicPr>
            <a:picLocks noChangeAspect="1"/>
          </p:cNvPicPr>
          <p:nvPr/>
        </p:nvPicPr>
        <p:blipFill>
          <a:blip r:embed="rId2"/>
          <a:srcRect/>
          <a:stretch/>
        </p:blipFill>
        <p:spPr>
          <a:xfrm>
            <a:off x="9525" y="0"/>
            <a:ext cx="12192000" cy="6858000"/>
          </a:xfrm>
          <a:prstGeom prst="rect">
            <a:avLst/>
          </a:prstGeom>
        </p:spPr>
      </p:pic>
      <p:sp>
        <p:nvSpPr>
          <p:cNvPr id="8" name="TextBox 7">
            <a:extLst>
              <a:ext uri="{FF2B5EF4-FFF2-40B4-BE49-F238E27FC236}">
                <a16:creationId xmlns:a16="http://schemas.microsoft.com/office/drawing/2014/main" id="{AB834091-ACEF-CAE0-C356-353F034A2AF5}"/>
              </a:ext>
            </a:extLst>
          </p:cNvPr>
          <p:cNvSpPr txBox="1"/>
          <p:nvPr/>
        </p:nvSpPr>
        <p:spPr>
          <a:xfrm>
            <a:off x="2100263" y="2761906"/>
            <a:ext cx="9488764" cy="4524315"/>
          </a:xfrm>
          <a:prstGeom prst="rect">
            <a:avLst/>
          </a:prstGeom>
          <a:noFill/>
        </p:spPr>
        <p:txBody>
          <a:bodyPr wrap="square" lIns="91440" tIns="45720" rIns="91440" bIns="45720" anchor="t">
            <a:spAutoFit/>
          </a:bodyPr>
          <a:lstStyle/>
          <a:p>
            <a:r>
              <a:rPr lang="nl-NL" sz="1800">
                <a:solidFill>
                  <a:srgbClr val="000000"/>
                </a:solidFill>
                <a:latin typeface="Aptos"/>
              </a:rPr>
              <a:t>Het </a:t>
            </a:r>
            <a:r>
              <a:rPr lang="nl-NL">
                <a:solidFill>
                  <a:srgbClr val="000000"/>
                </a:solidFill>
                <a:latin typeface="Aptos"/>
              </a:rPr>
              <a:t>inbrengen van de urethrale blaaskatheter met schone materialen is net zo veilig en leidt niet tot méér urineweginfecties.  </a:t>
            </a:r>
          </a:p>
          <a:p>
            <a:endParaRPr lang="nl-NL">
              <a:solidFill>
                <a:srgbClr val="000000"/>
              </a:solidFill>
              <a:latin typeface="Aptos"/>
            </a:endParaRPr>
          </a:p>
          <a:p>
            <a:r>
              <a:rPr lang="nl-NL">
                <a:solidFill>
                  <a:srgbClr val="000000"/>
                </a:solidFill>
                <a:latin typeface="Aptos"/>
              </a:rPr>
              <a:t>Het </a:t>
            </a:r>
            <a:r>
              <a:rPr lang="nl-NL" sz="1800">
                <a:solidFill>
                  <a:srgbClr val="000000"/>
                </a:solidFill>
                <a:latin typeface="Aptos"/>
              </a:rPr>
              <a:t>‘schoon’ inbrengen met de no-</a:t>
            </a:r>
            <a:r>
              <a:rPr lang="nl-NL" sz="1800" err="1">
                <a:solidFill>
                  <a:srgbClr val="000000"/>
                </a:solidFill>
                <a:latin typeface="Aptos"/>
              </a:rPr>
              <a:t>touchtechniek</a:t>
            </a:r>
            <a:r>
              <a:rPr lang="nl-NL">
                <a:solidFill>
                  <a:srgbClr val="000000"/>
                </a:solidFill>
                <a:latin typeface="Aptos"/>
              </a:rPr>
              <a:t> </a:t>
            </a:r>
            <a:r>
              <a:rPr lang="nl-NL" sz="1800">
                <a:solidFill>
                  <a:srgbClr val="000000"/>
                </a:solidFill>
                <a:latin typeface="Aptos"/>
              </a:rPr>
              <a:t>heeft de voorkeur boven het ‘</a:t>
            </a:r>
            <a:r>
              <a:rPr lang="nl-NL">
                <a:solidFill>
                  <a:srgbClr val="000000"/>
                </a:solidFill>
                <a:latin typeface="Aptos"/>
              </a:rPr>
              <a:t>steriel’ inbrengen</a:t>
            </a:r>
            <a:r>
              <a:rPr lang="nl-NL" sz="1800">
                <a:solidFill>
                  <a:srgbClr val="000000"/>
                </a:solidFill>
                <a:latin typeface="Aptos"/>
              </a:rPr>
              <a:t> van een urethrale blaaskatheter. De handeling is eenvoudiger uit te voeren en duurzamer.</a:t>
            </a:r>
            <a:r>
              <a:rPr lang="nl-NL">
                <a:solidFill>
                  <a:srgbClr val="000000"/>
                </a:solidFill>
                <a:latin typeface="Aptos"/>
              </a:rPr>
              <a:t> </a:t>
            </a:r>
          </a:p>
          <a:p>
            <a:endParaRPr lang="nl-NL" sz="1800">
              <a:latin typeface="Aptos"/>
            </a:endParaRPr>
          </a:p>
          <a:p>
            <a:endParaRPr lang="nl-NL" sz="2000" b="1">
              <a:solidFill>
                <a:srgbClr val="000000"/>
              </a:solidFill>
              <a:latin typeface="Aptos"/>
            </a:endParaRPr>
          </a:p>
          <a:p>
            <a:r>
              <a:rPr lang="nl-NL" sz="2000" b="1">
                <a:solidFill>
                  <a:srgbClr val="000000"/>
                </a:solidFill>
                <a:latin typeface="Aptos"/>
              </a:rPr>
              <a:t>Stel vast wat je nu doet en bespreek dit met elkaar</a:t>
            </a:r>
            <a:r>
              <a:rPr lang="nl-NL">
                <a:solidFill>
                  <a:srgbClr val="000000"/>
                </a:solidFill>
                <a:latin typeface="Aptos"/>
              </a:rPr>
              <a:t>: Wat zijn de voor- en nadelen van het ‘schoon’</a:t>
            </a:r>
            <a:r>
              <a:rPr lang="nl-NL" b="0" i="0">
                <a:solidFill>
                  <a:srgbClr val="000000"/>
                </a:solidFill>
                <a:effectLst/>
                <a:latin typeface="Aptos"/>
              </a:rPr>
              <a:t> inbrengen van een </a:t>
            </a:r>
            <a:r>
              <a:rPr lang="nl-NL">
                <a:solidFill>
                  <a:srgbClr val="000000"/>
                </a:solidFill>
                <a:latin typeface="Aptos"/>
              </a:rPr>
              <a:t>urethrale</a:t>
            </a:r>
            <a:r>
              <a:rPr lang="nl-NL" b="0" i="0">
                <a:solidFill>
                  <a:srgbClr val="000000"/>
                </a:solidFill>
                <a:effectLst/>
                <a:latin typeface="Aptos"/>
              </a:rPr>
              <a:t> katheter met de no-</a:t>
            </a:r>
            <a:r>
              <a:rPr lang="nl-NL" b="0" i="0" err="1">
                <a:solidFill>
                  <a:srgbClr val="000000"/>
                </a:solidFill>
                <a:effectLst/>
                <a:latin typeface="Aptos"/>
              </a:rPr>
              <a:t>touchtechniek</a:t>
            </a:r>
            <a:r>
              <a:rPr lang="nl-NL">
                <a:solidFill>
                  <a:srgbClr val="000000"/>
                </a:solidFill>
                <a:latin typeface="Aptos"/>
              </a:rPr>
              <a:t> ten opzichte van ‘steriel’ inbrengen?</a:t>
            </a:r>
            <a:endParaRPr lang="nl-NL" b="0" i="0">
              <a:solidFill>
                <a:srgbClr val="000000"/>
              </a:solidFill>
              <a:effectLst/>
              <a:latin typeface="Aptos"/>
            </a:endParaRPr>
          </a:p>
          <a:p>
            <a:pPr algn="l" rtl="0" fontAlgn="base"/>
            <a:endParaRPr lang="nl-NL" sz="2000" b="0" i="0">
              <a:solidFill>
                <a:srgbClr val="000000"/>
              </a:solidFill>
              <a:effectLst/>
              <a:latin typeface="Segoe UI" panose="020B0502040204020203" pitchFamily="34" charset="0"/>
            </a:endParaRPr>
          </a:p>
          <a:p>
            <a:pPr algn="l" rtl="0" fontAlgn="base"/>
            <a:endParaRPr lang="nl-NL" sz="1800" b="0" i="0">
              <a:solidFill>
                <a:srgbClr val="000000"/>
              </a:solidFill>
              <a:effectLst/>
              <a:latin typeface="Aptos" panose="020B0004020202020204" pitchFamily="34" charset="0"/>
            </a:endParaRPr>
          </a:p>
          <a:p>
            <a:pPr algn="l" rtl="0" fontAlgn="base"/>
            <a:endParaRPr lang="nl-NL" sz="2400" b="0" i="0">
              <a:solidFill>
                <a:srgbClr val="000000"/>
              </a:solidFill>
              <a:effectLst/>
              <a:latin typeface="Segoe UI" panose="020B0502040204020203" pitchFamily="34" charset="0"/>
            </a:endParaRPr>
          </a:p>
          <a:p>
            <a:pPr algn="l" rtl="0" fontAlgn="base"/>
            <a:endParaRPr lang="nl-NL" sz="2400" b="0" i="0">
              <a:solidFill>
                <a:srgbClr val="000000"/>
              </a:solidFill>
              <a:effectLst/>
              <a:latin typeface="Segoe UI" panose="020B0502040204020203" pitchFamily="34" charset="0"/>
            </a:endParaRPr>
          </a:p>
        </p:txBody>
      </p:sp>
      <p:sp>
        <p:nvSpPr>
          <p:cNvPr id="4" name="Rechthoek: afgeronde hoeken 3">
            <a:extLst>
              <a:ext uri="{FF2B5EF4-FFF2-40B4-BE49-F238E27FC236}">
                <a16:creationId xmlns:a16="http://schemas.microsoft.com/office/drawing/2014/main" id="{29700C33-250F-4E8F-411B-5D950C3C5E18}"/>
              </a:ext>
            </a:extLst>
          </p:cNvPr>
          <p:cNvSpPr/>
          <p:nvPr/>
        </p:nvSpPr>
        <p:spPr>
          <a:xfrm>
            <a:off x="1785668" y="1711280"/>
            <a:ext cx="9025207" cy="847725"/>
          </a:xfrm>
          <a:prstGeom prst="roundRect">
            <a:avLst/>
          </a:prstGeom>
          <a:solidFill>
            <a:srgbClr val="E6432E"/>
          </a:solidFill>
          <a:ln>
            <a:noFill/>
          </a:ln>
        </p:spPr>
        <p:style>
          <a:lnRef idx="2">
            <a:schemeClr val="accent2">
              <a:shade val="15000"/>
            </a:schemeClr>
          </a:lnRef>
          <a:fillRef idx="1">
            <a:schemeClr val="accent2"/>
          </a:fillRef>
          <a:effectRef idx="0">
            <a:schemeClr val="accent2"/>
          </a:effectRef>
          <a:fontRef idx="minor">
            <a:schemeClr val="lt1"/>
          </a:fontRef>
        </p:style>
        <p:txBody>
          <a:bodyPr lIns="91440" tIns="45720" rIns="91440" bIns="45720" rtlCol="0" anchor="ctr"/>
          <a:lstStyle/>
          <a:p>
            <a:pPr algn="r"/>
            <a:r>
              <a:rPr lang="nl-NL" sz="2000" b="1" i="0" u="none" strike="noStrike" baseline="0" noProof="0">
                <a:solidFill>
                  <a:schemeClr val="bg1"/>
                </a:solidFill>
                <a:effectLst/>
                <a:latin typeface="Aptos"/>
              </a:rPr>
              <a:t>Beter Laten</a:t>
            </a:r>
            <a:br>
              <a:rPr lang="nl-NL" sz="2000" b="1" i="0" u="none" strike="noStrike" baseline="0" noProof="0">
                <a:solidFill>
                  <a:schemeClr val="bg1"/>
                </a:solidFill>
                <a:effectLst/>
                <a:latin typeface="Aptos"/>
              </a:rPr>
            </a:br>
            <a:r>
              <a:rPr lang="nl-NL" b="0" i="1" u="none" strike="noStrike" baseline="0" noProof="0">
                <a:solidFill>
                  <a:schemeClr val="bg1"/>
                </a:solidFill>
                <a:effectLst/>
                <a:latin typeface="Aptos"/>
              </a:rPr>
              <a:t>‘</a:t>
            </a:r>
            <a:r>
              <a:rPr lang="nl-NL" i="1">
                <a:solidFill>
                  <a:schemeClr val="bg1"/>
                </a:solidFill>
                <a:latin typeface="Aptos"/>
              </a:rPr>
              <a:t>Een blaaskatheter breng </a:t>
            </a:r>
            <a:r>
              <a:rPr lang="nl-NL" b="0" i="1" u="none" strike="noStrike" baseline="0" noProof="0">
                <a:solidFill>
                  <a:schemeClr val="bg1"/>
                </a:solidFill>
                <a:effectLst/>
                <a:latin typeface="Aptos"/>
              </a:rPr>
              <a:t>je </a:t>
            </a:r>
            <a:r>
              <a:rPr lang="nl-NL" i="1">
                <a:solidFill>
                  <a:schemeClr val="bg1"/>
                </a:solidFill>
                <a:latin typeface="Aptos"/>
              </a:rPr>
              <a:t>altijd steriel in</a:t>
            </a:r>
            <a:r>
              <a:rPr lang="nl-NL" b="0" i="1" u="none" strike="noStrike" baseline="0" noProof="0">
                <a:solidFill>
                  <a:schemeClr val="bg1"/>
                </a:solidFill>
                <a:effectLst/>
                <a:latin typeface="Aptos"/>
              </a:rPr>
              <a:t>.’</a:t>
            </a:r>
          </a:p>
        </p:txBody>
      </p:sp>
      <p:pic>
        <p:nvPicPr>
          <p:cNvPr id="3" name="Picture 2" descr="Dossier Gepaste zorg | Beter laten in het LUMC - TvZ">
            <a:extLst>
              <a:ext uri="{FF2B5EF4-FFF2-40B4-BE49-F238E27FC236}">
                <a16:creationId xmlns:a16="http://schemas.microsoft.com/office/drawing/2014/main" id="{A8BA6702-7BFA-3B3E-FC16-1902B2C5AE0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5325" y="1461054"/>
            <a:ext cx="1492253" cy="148773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A6D87116-4151-2672-3971-0605E9845E88}"/>
              </a:ext>
            </a:extLst>
          </p:cNvPr>
          <p:cNvSpPr txBox="1"/>
          <p:nvPr/>
        </p:nvSpPr>
        <p:spPr>
          <a:xfrm>
            <a:off x="1983813" y="423897"/>
            <a:ext cx="9816032" cy="707886"/>
          </a:xfrm>
          <a:prstGeom prst="rect">
            <a:avLst/>
          </a:prstGeom>
          <a:noFill/>
        </p:spPr>
        <p:txBody>
          <a:bodyPr wrap="square" lIns="91440" tIns="45720" rIns="91440" bIns="45720" anchor="t">
            <a:spAutoFit/>
          </a:bodyPr>
          <a:lstStyle/>
          <a:p>
            <a:r>
              <a:rPr lang="en-US" sz="4000" dirty="0">
                <a:solidFill>
                  <a:schemeClr val="bg1"/>
                </a:solidFill>
                <a:latin typeface="Aptos"/>
              </a:rPr>
              <a:t>Schoon </a:t>
            </a:r>
            <a:r>
              <a:rPr lang="en-US" sz="4000" dirty="0" err="1">
                <a:solidFill>
                  <a:schemeClr val="bg1"/>
                </a:solidFill>
                <a:latin typeface="Aptos"/>
              </a:rPr>
              <a:t>inbrengen</a:t>
            </a:r>
            <a:r>
              <a:rPr lang="en-US" sz="4000" dirty="0">
                <a:solidFill>
                  <a:schemeClr val="bg1"/>
                </a:solidFill>
                <a:latin typeface="Aptos"/>
              </a:rPr>
              <a:t> </a:t>
            </a:r>
            <a:r>
              <a:rPr lang="en-US" sz="4000" dirty="0" err="1">
                <a:solidFill>
                  <a:schemeClr val="bg1"/>
                </a:solidFill>
                <a:latin typeface="Aptos"/>
              </a:rPr>
              <a:t>urethrale</a:t>
            </a:r>
            <a:r>
              <a:rPr lang="en-US" sz="4000" dirty="0">
                <a:solidFill>
                  <a:schemeClr val="bg1"/>
                </a:solidFill>
                <a:latin typeface="Aptos"/>
              </a:rPr>
              <a:t> </a:t>
            </a:r>
            <a:r>
              <a:rPr lang="en-US" sz="4000" dirty="0" err="1">
                <a:solidFill>
                  <a:schemeClr val="bg1"/>
                </a:solidFill>
                <a:latin typeface="Aptos"/>
              </a:rPr>
              <a:t>blaaskatheter</a:t>
            </a:r>
            <a:endParaRPr lang="en-US" sz="4000" dirty="0">
              <a:solidFill>
                <a:schemeClr val="bg1"/>
              </a:solidFill>
              <a:latin typeface="Aptos"/>
            </a:endParaRPr>
          </a:p>
        </p:txBody>
      </p:sp>
    </p:spTree>
    <p:extLst>
      <p:ext uri="{BB962C8B-B14F-4D97-AF65-F5344CB8AC3E}">
        <p14:creationId xmlns:p14="http://schemas.microsoft.com/office/powerpoint/2010/main" val="42570979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CA38A1D-7879-C741-FECD-64868516E1F1}"/>
              </a:ext>
            </a:extLst>
          </p:cNvPr>
          <p:cNvPicPr>
            <a:picLocks noChangeAspect="1"/>
          </p:cNvPicPr>
          <p:nvPr/>
        </p:nvPicPr>
        <p:blipFill>
          <a:blip r:embed="rId2"/>
          <a:srcRect/>
          <a:stretch/>
        </p:blipFill>
        <p:spPr>
          <a:xfrm>
            <a:off x="9524" y="0"/>
            <a:ext cx="12192000" cy="6858000"/>
          </a:xfrm>
          <a:prstGeom prst="rect">
            <a:avLst/>
          </a:prstGeom>
        </p:spPr>
      </p:pic>
      <p:sp>
        <p:nvSpPr>
          <p:cNvPr id="8" name="TextBox 7">
            <a:extLst>
              <a:ext uri="{FF2B5EF4-FFF2-40B4-BE49-F238E27FC236}">
                <a16:creationId xmlns:a16="http://schemas.microsoft.com/office/drawing/2014/main" id="{AB834091-ACEF-CAE0-C356-353F034A2AF5}"/>
              </a:ext>
            </a:extLst>
          </p:cNvPr>
          <p:cNvSpPr txBox="1"/>
          <p:nvPr/>
        </p:nvSpPr>
        <p:spPr>
          <a:xfrm>
            <a:off x="2100263" y="1858109"/>
            <a:ext cx="9488764" cy="4247317"/>
          </a:xfrm>
          <a:prstGeom prst="rect">
            <a:avLst/>
          </a:prstGeom>
          <a:noFill/>
        </p:spPr>
        <p:txBody>
          <a:bodyPr wrap="square" lIns="91440" tIns="45720" rIns="91440" bIns="45720" anchor="t">
            <a:spAutoFit/>
          </a:bodyPr>
          <a:lstStyle/>
          <a:p>
            <a:pPr algn="l" rtl="0" fontAlgn="base"/>
            <a:r>
              <a:rPr lang="nl-NL" sz="2000" b="1" i="0">
                <a:solidFill>
                  <a:srgbClr val="000000"/>
                </a:solidFill>
                <a:effectLst/>
                <a:latin typeface="Aptos"/>
              </a:rPr>
              <a:t>Wat kun jij doen? </a:t>
            </a:r>
            <a:endParaRPr lang="nl-NL"/>
          </a:p>
          <a:p>
            <a:pPr marL="285750" indent="-285750" fontAlgn="base">
              <a:buFont typeface="Arial"/>
              <a:buChar char="•"/>
            </a:pPr>
            <a:r>
              <a:rPr lang="nl-NL">
                <a:solidFill>
                  <a:srgbClr val="000000"/>
                </a:solidFill>
                <a:latin typeface="Aptos"/>
              </a:rPr>
              <a:t>School jezelf en collega’s in de no-</a:t>
            </a:r>
            <a:r>
              <a:rPr lang="nl-NL" err="1">
                <a:solidFill>
                  <a:srgbClr val="000000"/>
                </a:solidFill>
                <a:latin typeface="Aptos"/>
              </a:rPr>
              <a:t>touchtechniek</a:t>
            </a:r>
            <a:r>
              <a:rPr lang="nl-NL">
                <a:solidFill>
                  <a:srgbClr val="000000"/>
                </a:solidFill>
                <a:latin typeface="Aptos"/>
              </a:rPr>
              <a:t>. Leg de nieuwe werkwijze vast in werkafspraken.</a:t>
            </a:r>
          </a:p>
          <a:p>
            <a:pPr marL="285750" indent="-285750">
              <a:buFont typeface="Arial"/>
              <a:buChar char="•"/>
            </a:pPr>
            <a:r>
              <a:rPr lang="nl-NL">
                <a:solidFill>
                  <a:srgbClr val="000000"/>
                </a:solidFill>
                <a:latin typeface="Aptos"/>
              </a:rPr>
              <a:t>Ga na welke materialen je nodig hebt en welke je </a:t>
            </a:r>
            <a:r>
              <a:rPr lang="nl-NL" u="sng">
                <a:solidFill>
                  <a:srgbClr val="000000"/>
                </a:solidFill>
                <a:latin typeface="Aptos"/>
              </a:rPr>
              <a:t>niet </a:t>
            </a:r>
            <a:r>
              <a:rPr lang="nl-NL">
                <a:solidFill>
                  <a:srgbClr val="000000"/>
                </a:solidFill>
                <a:latin typeface="Aptos"/>
              </a:rPr>
              <a:t>meer nodig hebt om een urethrale katheter ‘schoon’ in te brengen.</a:t>
            </a:r>
            <a:endParaRPr lang="nl-NL">
              <a:solidFill>
                <a:srgbClr val="000000"/>
              </a:solidFill>
              <a:latin typeface="Calibri" panose="020F0502020204030204"/>
              <a:cs typeface="Calibri" panose="020F0502020204030204"/>
            </a:endParaRPr>
          </a:p>
          <a:p>
            <a:pPr marL="285750" indent="-285750">
              <a:buFont typeface="Arial"/>
              <a:buChar char="•"/>
            </a:pPr>
            <a:r>
              <a:rPr lang="nl-NL" sz="1800" b="0" i="0">
                <a:solidFill>
                  <a:srgbClr val="000000"/>
                </a:solidFill>
                <a:effectLst/>
                <a:latin typeface="Aptos"/>
              </a:rPr>
              <a:t>Breng een urethrale katheter ‘schoon’ in met de no-</a:t>
            </a:r>
            <a:r>
              <a:rPr lang="nl-NL" sz="1800" b="0" i="0" err="1">
                <a:solidFill>
                  <a:srgbClr val="000000"/>
                </a:solidFill>
                <a:effectLst/>
                <a:latin typeface="Aptos"/>
              </a:rPr>
              <a:t>touchtechniek</a:t>
            </a:r>
            <a:r>
              <a:rPr lang="nl-NL">
                <a:solidFill>
                  <a:srgbClr val="000000"/>
                </a:solidFill>
                <a:latin typeface="Aptos"/>
              </a:rPr>
              <a:t>.</a:t>
            </a:r>
            <a:endParaRPr lang="nl-NL" sz="1800" b="0" i="0">
              <a:solidFill>
                <a:srgbClr val="000000"/>
              </a:solidFill>
              <a:effectLst/>
              <a:latin typeface="Calibri" panose="020F0502020204030204"/>
              <a:cs typeface="Calibri" panose="020F0502020204030204"/>
            </a:endParaRPr>
          </a:p>
          <a:p>
            <a:pPr marL="285750" indent="-285750" algn="l" rtl="0" fontAlgn="base">
              <a:buFontTx/>
              <a:buChar char="-"/>
            </a:pPr>
            <a:endParaRPr lang="nl-NL" sz="1800" b="0" i="0">
              <a:solidFill>
                <a:srgbClr val="000000"/>
              </a:solidFill>
              <a:effectLst/>
              <a:latin typeface="Aptos" panose="020B0004020202020204" pitchFamily="34" charset="0"/>
            </a:endParaRPr>
          </a:p>
          <a:p>
            <a:pPr algn="l" rtl="0" fontAlgn="base"/>
            <a:endParaRPr lang="nl-NL" sz="1800" b="0" i="0">
              <a:solidFill>
                <a:srgbClr val="000000"/>
              </a:solidFill>
              <a:effectLst/>
              <a:latin typeface="Aptos" panose="020B0004020202020204" pitchFamily="34" charset="0"/>
            </a:endParaRPr>
          </a:p>
          <a:p>
            <a:pPr fontAlgn="base"/>
            <a:r>
              <a:rPr lang="nl-NL" sz="2000" b="1">
                <a:solidFill>
                  <a:srgbClr val="000000"/>
                </a:solidFill>
                <a:latin typeface="Aptos"/>
              </a:rPr>
              <a:t>Tip</a:t>
            </a:r>
            <a:r>
              <a:rPr lang="nl-NL" sz="2000">
                <a:solidFill>
                  <a:srgbClr val="000000"/>
                </a:solidFill>
                <a:latin typeface="Aptos"/>
              </a:rPr>
              <a:t>: </a:t>
            </a:r>
            <a:r>
              <a:rPr lang="nl-NL">
                <a:solidFill>
                  <a:srgbClr val="000000"/>
                </a:solidFill>
                <a:latin typeface="Aptos"/>
              </a:rPr>
              <a:t>Gebruik de inbrenghulp van een eenmalige katheter, zodat je de katheter zelf niet hoeft aan te raken</a:t>
            </a:r>
          </a:p>
          <a:p>
            <a:pPr algn="l" rtl="0" fontAlgn="base"/>
            <a:endParaRPr lang="nl-NL">
              <a:solidFill>
                <a:srgbClr val="000000"/>
              </a:solidFill>
              <a:latin typeface="Aptos"/>
            </a:endParaRPr>
          </a:p>
          <a:p>
            <a:pPr algn="l" rtl="0" fontAlgn="base"/>
            <a:r>
              <a:rPr lang="nl-NL" sz="2000" b="1">
                <a:solidFill>
                  <a:srgbClr val="000000"/>
                </a:solidFill>
                <a:latin typeface="Aptos"/>
              </a:rPr>
              <a:t>Tip</a:t>
            </a:r>
            <a:r>
              <a:rPr lang="nl-NL" b="1">
                <a:solidFill>
                  <a:srgbClr val="000000"/>
                </a:solidFill>
                <a:latin typeface="Aptos"/>
              </a:rPr>
              <a:t>: </a:t>
            </a:r>
            <a:r>
              <a:rPr lang="nl-NL">
                <a:solidFill>
                  <a:srgbClr val="000000"/>
                </a:solidFill>
                <a:latin typeface="Aptos"/>
              </a:rPr>
              <a:t>Ken je de </a:t>
            </a:r>
            <a:r>
              <a:rPr lang="nl-NL">
                <a:solidFill>
                  <a:srgbClr val="000000"/>
                </a:solidFill>
                <a:latin typeface="Aptos"/>
                <a:hlinkClick r:id="rId3"/>
              </a:rPr>
              <a:t>SRI richtlijn blaaskathterisatie </a:t>
            </a:r>
            <a:r>
              <a:rPr lang="nl-NL">
                <a:solidFill>
                  <a:srgbClr val="000000"/>
                </a:solidFill>
                <a:latin typeface="Aptos"/>
              </a:rPr>
              <a:t>al? </a:t>
            </a:r>
          </a:p>
          <a:p>
            <a:pPr algn="l" rtl="0" fontAlgn="base"/>
            <a:endParaRPr lang="nl-NL" sz="2400" b="0" i="0">
              <a:solidFill>
                <a:srgbClr val="000000"/>
              </a:solidFill>
              <a:effectLst/>
              <a:latin typeface="Segoe UI" panose="020B0502040204020203" pitchFamily="34" charset="0"/>
            </a:endParaRPr>
          </a:p>
          <a:p>
            <a:pPr algn="l" rtl="0" fontAlgn="base"/>
            <a:endParaRPr lang="nl-NL" sz="2400" b="0" i="0">
              <a:solidFill>
                <a:srgbClr val="000000"/>
              </a:solidFill>
              <a:effectLst/>
              <a:latin typeface="Segoe UI" panose="020B0502040204020203" pitchFamily="34" charset="0"/>
            </a:endParaRPr>
          </a:p>
        </p:txBody>
      </p:sp>
      <p:sp>
        <p:nvSpPr>
          <p:cNvPr id="3" name="TextBox 2">
            <a:extLst>
              <a:ext uri="{FF2B5EF4-FFF2-40B4-BE49-F238E27FC236}">
                <a16:creationId xmlns:a16="http://schemas.microsoft.com/office/drawing/2014/main" id="{B2CAA26B-F422-F3C6-968E-38AAEF06ADE0}"/>
              </a:ext>
            </a:extLst>
          </p:cNvPr>
          <p:cNvSpPr txBox="1"/>
          <p:nvPr/>
        </p:nvSpPr>
        <p:spPr>
          <a:xfrm>
            <a:off x="1983813" y="423897"/>
            <a:ext cx="9816032" cy="707886"/>
          </a:xfrm>
          <a:prstGeom prst="rect">
            <a:avLst/>
          </a:prstGeom>
          <a:noFill/>
        </p:spPr>
        <p:txBody>
          <a:bodyPr wrap="square" lIns="91440" tIns="45720" rIns="91440" bIns="45720" anchor="t">
            <a:spAutoFit/>
          </a:bodyPr>
          <a:lstStyle/>
          <a:p>
            <a:r>
              <a:rPr lang="en-US" sz="4000" dirty="0">
                <a:solidFill>
                  <a:schemeClr val="bg1"/>
                </a:solidFill>
                <a:latin typeface="Aptos"/>
              </a:rPr>
              <a:t>Schoon </a:t>
            </a:r>
            <a:r>
              <a:rPr lang="en-US" sz="4000" dirty="0" err="1">
                <a:solidFill>
                  <a:schemeClr val="bg1"/>
                </a:solidFill>
                <a:latin typeface="Aptos"/>
              </a:rPr>
              <a:t>inbrengen</a:t>
            </a:r>
            <a:r>
              <a:rPr lang="en-US" sz="4000" dirty="0">
                <a:solidFill>
                  <a:schemeClr val="bg1"/>
                </a:solidFill>
                <a:latin typeface="Aptos"/>
              </a:rPr>
              <a:t> </a:t>
            </a:r>
            <a:r>
              <a:rPr lang="en-US" sz="4000" dirty="0" err="1">
                <a:solidFill>
                  <a:schemeClr val="bg1"/>
                </a:solidFill>
                <a:latin typeface="Aptos"/>
              </a:rPr>
              <a:t>urethrale</a:t>
            </a:r>
            <a:r>
              <a:rPr lang="en-US" sz="4000" dirty="0">
                <a:solidFill>
                  <a:schemeClr val="bg1"/>
                </a:solidFill>
                <a:latin typeface="Aptos"/>
              </a:rPr>
              <a:t> </a:t>
            </a:r>
            <a:r>
              <a:rPr lang="en-US" sz="4000" dirty="0" err="1">
                <a:solidFill>
                  <a:schemeClr val="bg1"/>
                </a:solidFill>
                <a:latin typeface="Aptos"/>
              </a:rPr>
              <a:t>blaaskatheter</a:t>
            </a:r>
            <a:endParaRPr lang="en-US" sz="4000" dirty="0">
              <a:solidFill>
                <a:schemeClr val="bg1"/>
              </a:solidFill>
              <a:latin typeface="Aptos"/>
            </a:endParaRPr>
          </a:p>
        </p:txBody>
      </p:sp>
    </p:spTree>
    <p:extLst>
      <p:ext uri="{BB962C8B-B14F-4D97-AF65-F5344CB8AC3E}">
        <p14:creationId xmlns:p14="http://schemas.microsoft.com/office/powerpoint/2010/main" val="40948973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18915B9-B080-556F-B616-B618C058C22B}"/>
              </a:ext>
            </a:extLst>
          </p:cNvPr>
          <p:cNvPicPr>
            <a:picLocks noChangeAspect="1"/>
          </p:cNvPicPr>
          <p:nvPr/>
        </p:nvPicPr>
        <p:blipFill>
          <a:blip r:embed="rId2"/>
          <a:srcRect/>
          <a:stretch/>
        </p:blipFill>
        <p:spPr>
          <a:xfrm>
            <a:off x="-9526" y="0"/>
            <a:ext cx="12192000" cy="6858000"/>
          </a:xfrm>
          <a:prstGeom prst="rect">
            <a:avLst/>
          </a:prstGeom>
        </p:spPr>
      </p:pic>
      <p:sp>
        <p:nvSpPr>
          <p:cNvPr id="6" name="TextBox 5">
            <a:extLst>
              <a:ext uri="{FF2B5EF4-FFF2-40B4-BE49-F238E27FC236}">
                <a16:creationId xmlns:a16="http://schemas.microsoft.com/office/drawing/2014/main" id="{CDCF3580-D18C-1551-7B82-9EF2B554815F}"/>
              </a:ext>
            </a:extLst>
          </p:cNvPr>
          <p:cNvSpPr txBox="1"/>
          <p:nvPr/>
        </p:nvSpPr>
        <p:spPr>
          <a:xfrm>
            <a:off x="1983813" y="344813"/>
            <a:ext cx="6107502" cy="769441"/>
          </a:xfrm>
          <a:prstGeom prst="rect">
            <a:avLst/>
          </a:prstGeom>
          <a:noFill/>
        </p:spPr>
        <p:txBody>
          <a:bodyPr wrap="square" lIns="91440" tIns="45720" rIns="91440" bIns="45720" anchor="t">
            <a:spAutoFit/>
          </a:bodyPr>
          <a:lstStyle/>
          <a:p>
            <a:r>
              <a:rPr lang="en-US" sz="4400" kern="1200" err="1">
                <a:solidFill>
                  <a:schemeClr val="bg1"/>
                </a:solidFill>
                <a:latin typeface="Aptos"/>
                <a:ea typeface="+mj-ea"/>
                <a:cs typeface="+mj-cs"/>
              </a:rPr>
              <a:t>Gesloten</a:t>
            </a:r>
            <a:r>
              <a:rPr lang="en-US" sz="4400" kern="1200">
                <a:solidFill>
                  <a:schemeClr val="bg1"/>
                </a:solidFill>
                <a:latin typeface="Aptos"/>
                <a:ea typeface="+mj-ea"/>
                <a:cs typeface="+mj-cs"/>
              </a:rPr>
              <a:t> </a:t>
            </a:r>
            <a:r>
              <a:rPr lang="en-US" sz="4400" kern="1200" err="1">
                <a:solidFill>
                  <a:schemeClr val="bg1"/>
                </a:solidFill>
                <a:latin typeface="Aptos"/>
                <a:ea typeface="+mj-ea"/>
                <a:cs typeface="+mj-cs"/>
              </a:rPr>
              <a:t>systeem</a:t>
            </a:r>
            <a:endParaRPr lang="en-NL" sz="4400">
              <a:solidFill>
                <a:schemeClr val="bg1"/>
              </a:solidFill>
              <a:latin typeface="Aptos"/>
            </a:endParaRPr>
          </a:p>
        </p:txBody>
      </p:sp>
      <p:sp>
        <p:nvSpPr>
          <p:cNvPr id="8" name="TextBox 7">
            <a:extLst>
              <a:ext uri="{FF2B5EF4-FFF2-40B4-BE49-F238E27FC236}">
                <a16:creationId xmlns:a16="http://schemas.microsoft.com/office/drawing/2014/main" id="{AB834091-ACEF-CAE0-C356-353F034A2AF5}"/>
              </a:ext>
            </a:extLst>
          </p:cNvPr>
          <p:cNvSpPr txBox="1"/>
          <p:nvPr/>
        </p:nvSpPr>
        <p:spPr>
          <a:xfrm>
            <a:off x="2100263" y="1808163"/>
            <a:ext cx="8514728" cy="1723549"/>
          </a:xfrm>
          <a:prstGeom prst="rect">
            <a:avLst/>
          </a:prstGeom>
          <a:noFill/>
        </p:spPr>
        <p:txBody>
          <a:bodyPr wrap="square" lIns="91440" tIns="45720" rIns="91440" bIns="45720" anchor="t">
            <a:spAutoFit/>
          </a:bodyPr>
          <a:lstStyle/>
          <a:p>
            <a:pPr fontAlgn="base"/>
            <a:r>
              <a:rPr lang="nl-NL" sz="2400" b="1" i="0">
                <a:solidFill>
                  <a:srgbClr val="000000"/>
                </a:solidFill>
                <a:effectLst/>
                <a:latin typeface="Aptos"/>
              </a:rPr>
              <a:t>Feit of fabel?</a:t>
            </a:r>
            <a:br>
              <a:rPr lang="nl-NL" sz="2400" b="1" i="0">
                <a:effectLst/>
                <a:latin typeface="Aptos" panose="020B0004020202020204" pitchFamily="34" charset="0"/>
              </a:rPr>
            </a:br>
            <a:endParaRPr lang="nl-NL" sz="2400" b="1" i="0">
              <a:solidFill>
                <a:srgbClr val="000000"/>
              </a:solidFill>
              <a:effectLst/>
              <a:latin typeface="Aptos" panose="020B0004020202020204" pitchFamily="34" charset="0"/>
            </a:endParaRPr>
          </a:p>
          <a:p>
            <a:pPr fontAlgn="base"/>
            <a:r>
              <a:rPr lang="nl-NL" sz="2000" i="1">
                <a:solidFill>
                  <a:srgbClr val="000000"/>
                </a:solidFill>
                <a:latin typeface="Aptos"/>
              </a:rPr>
              <a:t>'Onderbreek zo min mogelijk het gesloten systeem tussen verblijfskatheter en urineopvangzak.’</a:t>
            </a:r>
            <a:endParaRPr lang="nl-NL" sz="2000" b="0" i="1">
              <a:solidFill>
                <a:srgbClr val="000000"/>
              </a:solidFill>
              <a:effectLst/>
              <a:latin typeface="Aptos"/>
            </a:endParaRPr>
          </a:p>
          <a:p>
            <a:pPr algn="l" rtl="0" fontAlgn="base"/>
            <a:endParaRPr lang="nl-NL" sz="1800" b="0" i="0">
              <a:solidFill>
                <a:srgbClr val="000000"/>
              </a:solidFill>
              <a:effectLst/>
              <a:latin typeface="Aptos" panose="020B0004020202020204" pitchFamily="34" charset="0"/>
            </a:endParaRPr>
          </a:p>
        </p:txBody>
      </p:sp>
    </p:spTree>
    <p:extLst>
      <p:ext uri="{BB962C8B-B14F-4D97-AF65-F5344CB8AC3E}">
        <p14:creationId xmlns:p14="http://schemas.microsoft.com/office/powerpoint/2010/main" val="33396724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44A4E09-9D88-2E7B-6586-2A6929A363A8}"/>
              </a:ext>
            </a:extLst>
          </p:cNvPr>
          <p:cNvPicPr>
            <a:picLocks noChangeAspect="1"/>
          </p:cNvPicPr>
          <p:nvPr/>
        </p:nvPicPr>
        <p:blipFill>
          <a:blip r:embed="rId2"/>
          <a:srcRect/>
          <a:stretch/>
        </p:blipFill>
        <p:spPr>
          <a:xfrm>
            <a:off x="-9526" y="0"/>
            <a:ext cx="12192000" cy="6858000"/>
          </a:xfrm>
          <a:prstGeom prst="rect">
            <a:avLst/>
          </a:prstGeom>
        </p:spPr>
      </p:pic>
      <p:sp>
        <p:nvSpPr>
          <p:cNvPr id="6" name="TextBox 5">
            <a:extLst>
              <a:ext uri="{FF2B5EF4-FFF2-40B4-BE49-F238E27FC236}">
                <a16:creationId xmlns:a16="http://schemas.microsoft.com/office/drawing/2014/main" id="{CDCF3580-D18C-1551-7B82-9EF2B554815F}"/>
              </a:ext>
            </a:extLst>
          </p:cNvPr>
          <p:cNvSpPr txBox="1"/>
          <p:nvPr/>
        </p:nvSpPr>
        <p:spPr>
          <a:xfrm>
            <a:off x="1983813" y="344813"/>
            <a:ext cx="6107502" cy="769441"/>
          </a:xfrm>
          <a:prstGeom prst="rect">
            <a:avLst/>
          </a:prstGeom>
          <a:noFill/>
        </p:spPr>
        <p:txBody>
          <a:bodyPr wrap="square" lIns="91440" tIns="45720" rIns="91440" bIns="45720" anchor="t">
            <a:spAutoFit/>
          </a:bodyPr>
          <a:lstStyle/>
          <a:p>
            <a:r>
              <a:rPr lang="en-US" sz="4400" kern="1200" err="1">
                <a:solidFill>
                  <a:schemeClr val="bg1"/>
                </a:solidFill>
                <a:latin typeface="Aptos"/>
                <a:ea typeface="+mj-ea"/>
                <a:cs typeface="+mj-cs"/>
              </a:rPr>
              <a:t>Gesloten</a:t>
            </a:r>
            <a:r>
              <a:rPr lang="en-US" sz="4400" kern="1200">
                <a:solidFill>
                  <a:schemeClr val="bg1"/>
                </a:solidFill>
                <a:latin typeface="Aptos"/>
                <a:ea typeface="+mj-ea"/>
                <a:cs typeface="+mj-cs"/>
              </a:rPr>
              <a:t> </a:t>
            </a:r>
            <a:r>
              <a:rPr lang="en-US" sz="4400" kern="1200" err="1">
                <a:solidFill>
                  <a:schemeClr val="bg1"/>
                </a:solidFill>
                <a:latin typeface="Aptos"/>
                <a:ea typeface="+mj-ea"/>
                <a:cs typeface="+mj-cs"/>
              </a:rPr>
              <a:t>systeem</a:t>
            </a:r>
            <a:endParaRPr lang="en-NL" sz="4400">
              <a:solidFill>
                <a:schemeClr val="bg1"/>
              </a:solidFill>
              <a:latin typeface="Aptos"/>
            </a:endParaRPr>
          </a:p>
        </p:txBody>
      </p:sp>
      <p:sp>
        <p:nvSpPr>
          <p:cNvPr id="8" name="TextBox 7">
            <a:extLst>
              <a:ext uri="{FF2B5EF4-FFF2-40B4-BE49-F238E27FC236}">
                <a16:creationId xmlns:a16="http://schemas.microsoft.com/office/drawing/2014/main" id="{AB834091-ACEF-CAE0-C356-353F034A2AF5}"/>
              </a:ext>
            </a:extLst>
          </p:cNvPr>
          <p:cNvSpPr txBox="1"/>
          <p:nvPr/>
        </p:nvSpPr>
        <p:spPr>
          <a:xfrm>
            <a:off x="3545708" y="2622964"/>
            <a:ext cx="7958137" cy="1754326"/>
          </a:xfrm>
          <a:prstGeom prst="rect">
            <a:avLst/>
          </a:prstGeom>
          <a:noFill/>
        </p:spPr>
        <p:txBody>
          <a:bodyPr wrap="square" lIns="91440" tIns="45720" rIns="91440" bIns="45720" anchor="t">
            <a:spAutoFit/>
          </a:bodyPr>
          <a:lstStyle/>
          <a:p>
            <a:pPr fontAlgn="base"/>
            <a:r>
              <a:rPr lang="nl-NL" sz="3600" i="1" dirty="0">
                <a:solidFill>
                  <a:srgbClr val="000000"/>
                </a:solidFill>
                <a:latin typeface="Aptos"/>
              </a:rPr>
              <a:t>'Onderbreek zo min mogelijk het gesloten systeem tussen verblijfskatheter en urineopvangzak.’</a:t>
            </a:r>
            <a:endParaRPr lang="nl-NL" sz="3600" b="0" i="1" dirty="0">
              <a:solidFill>
                <a:srgbClr val="000000"/>
              </a:solidFill>
              <a:effectLst/>
              <a:latin typeface="Aptos"/>
            </a:endParaRPr>
          </a:p>
        </p:txBody>
      </p:sp>
      <p:pic>
        <p:nvPicPr>
          <p:cNvPr id="5" name="Picture 4">
            <a:extLst>
              <a:ext uri="{FF2B5EF4-FFF2-40B4-BE49-F238E27FC236}">
                <a16:creationId xmlns:a16="http://schemas.microsoft.com/office/drawing/2014/main" id="{9E2436D6-DFAD-3996-1747-D4512C62398A}"/>
              </a:ext>
            </a:extLst>
          </p:cNvPr>
          <p:cNvPicPr>
            <a:picLocks noChangeAspect="1"/>
          </p:cNvPicPr>
          <p:nvPr/>
        </p:nvPicPr>
        <p:blipFill>
          <a:blip r:embed="rId3"/>
          <a:srcRect/>
          <a:stretch/>
        </p:blipFill>
        <p:spPr>
          <a:xfrm>
            <a:off x="1823846" y="1653482"/>
            <a:ext cx="1597217" cy="1597217"/>
          </a:xfrm>
          <a:prstGeom prst="rect">
            <a:avLst/>
          </a:prstGeom>
        </p:spPr>
      </p:pic>
    </p:spTree>
    <p:extLst>
      <p:ext uri="{BB962C8B-B14F-4D97-AF65-F5344CB8AC3E}">
        <p14:creationId xmlns:p14="http://schemas.microsoft.com/office/powerpoint/2010/main" val="12889244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0A84CED-BCF0-3876-002F-C578149F739E}"/>
              </a:ext>
            </a:extLst>
          </p:cNvPr>
          <p:cNvPicPr>
            <a:picLocks noChangeAspect="1"/>
          </p:cNvPicPr>
          <p:nvPr/>
        </p:nvPicPr>
        <p:blipFill>
          <a:blip r:embed="rId2"/>
          <a:srcRect/>
          <a:stretch/>
        </p:blipFill>
        <p:spPr>
          <a:xfrm>
            <a:off x="-9526" y="0"/>
            <a:ext cx="12192000" cy="6858000"/>
          </a:xfrm>
          <a:prstGeom prst="rect">
            <a:avLst/>
          </a:prstGeom>
        </p:spPr>
      </p:pic>
      <p:sp>
        <p:nvSpPr>
          <p:cNvPr id="6" name="TextBox 5">
            <a:extLst>
              <a:ext uri="{FF2B5EF4-FFF2-40B4-BE49-F238E27FC236}">
                <a16:creationId xmlns:a16="http://schemas.microsoft.com/office/drawing/2014/main" id="{CDCF3580-D18C-1551-7B82-9EF2B554815F}"/>
              </a:ext>
            </a:extLst>
          </p:cNvPr>
          <p:cNvSpPr txBox="1"/>
          <p:nvPr/>
        </p:nvSpPr>
        <p:spPr>
          <a:xfrm>
            <a:off x="1983813" y="344813"/>
            <a:ext cx="6107502" cy="769441"/>
          </a:xfrm>
          <a:prstGeom prst="rect">
            <a:avLst/>
          </a:prstGeom>
          <a:noFill/>
        </p:spPr>
        <p:txBody>
          <a:bodyPr wrap="square" lIns="91440" tIns="45720" rIns="91440" bIns="45720" anchor="t">
            <a:spAutoFit/>
          </a:bodyPr>
          <a:lstStyle/>
          <a:p>
            <a:r>
              <a:rPr lang="en-US" sz="4400" kern="1200" err="1">
                <a:solidFill>
                  <a:schemeClr val="bg1"/>
                </a:solidFill>
                <a:latin typeface="Aptos"/>
                <a:ea typeface="+mj-ea"/>
                <a:cs typeface="+mj-cs"/>
              </a:rPr>
              <a:t>Gesloten</a:t>
            </a:r>
            <a:r>
              <a:rPr lang="en-US" sz="4400" kern="1200">
                <a:solidFill>
                  <a:schemeClr val="bg1"/>
                </a:solidFill>
                <a:latin typeface="Aptos"/>
                <a:ea typeface="+mj-ea"/>
                <a:cs typeface="+mj-cs"/>
              </a:rPr>
              <a:t> </a:t>
            </a:r>
            <a:r>
              <a:rPr lang="en-US" sz="4400" kern="1200" err="1">
                <a:solidFill>
                  <a:schemeClr val="bg1"/>
                </a:solidFill>
                <a:latin typeface="Aptos"/>
                <a:ea typeface="+mj-ea"/>
                <a:cs typeface="+mj-cs"/>
              </a:rPr>
              <a:t>systeem</a:t>
            </a:r>
            <a:endParaRPr lang="en-NL" sz="4400">
              <a:solidFill>
                <a:schemeClr val="bg1"/>
              </a:solidFill>
              <a:latin typeface="Aptos"/>
            </a:endParaRPr>
          </a:p>
        </p:txBody>
      </p:sp>
      <p:sp>
        <p:nvSpPr>
          <p:cNvPr id="8" name="TextBox 7">
            <a:extLst>
              <a:ext uri="{FF2B5EF4-FFF2-40B4-BE49-F238E27FC236}">
                <a16:creationId xmlns:a16="http://schemas.microsoft.com/office/drawing/2014/main" id="{AB834091-ACEF-CAE0-C356-353F034A2AF5}"/>
              </a:ext>
            </a:extLst>
          </p:cNvPr>
          <p:cNvSpPr txBox="1"/>
          <p:nvPr/>
        </p:nvSpPr>
        <p:spPr>
          <a:xfrm>
            <a:off x="2042074" y="3012192"/>
            <a:ext cx="9135084" cy="2431435"/>
          </a:xfrm>
          <a:prstGeom prst="rect">
            <a:avLst/>
          </a:prstGeom>
          <a:noFill/>
        </p:spPr>
        <p:txBody>
          <a:bodyPr wrap="square" lIns="91440" tIns="45720" rIns="91440" bIns="45720" anchor="t">
            <a:spAutoFit/>
          </a:bodyPr>
          <a:lstStyle/>
          <a:p>
            <a:pPr fontAlgn="base"/>
            <a:r>
              <a:rPr lang="nl-NL">
                <a:solidFill>
                  <a:srgbClr val="000000"/>
                </a:solidFill>
                <a:latin typeface="Aptos"/>
              </a:rPr>
              <a:t>Een</a:t>
            </a:r>
            <a:r>
              <a:rPr lang="nl-NL" sz="1800" b="0" i="0">
                <a:solidFill>
                  <a:srgbClr val="000000"/>
                </a:solidFill>
                <a:effectLst/>
                <a:latin typeface="Aptos"/>
              </a:rPr>
              <a:t> gesloten urinekathetersysteem </a:t>
            </a:r>
            <a:r>
              <a:rPr lang="nl-NL">
                <a:solidFill>
                  <a:srgbClr val="000000"/>
                </a:solidFill>
                <a:latin typeface="Aptos"/>
              </a:rPr>
              <a:t>niet loskoppelen verkleint</a:t>
            </a:r>
            <a:r>
              <a:rPr lang="nl-NL" sz="1800" b="0" i="0">
                <a:solidFill>
                  <a:srgbClr val="000000"/>
                </a:solidFill>
                <a:effectLst/>
                <a:latin typeface="Aptos"/>
              </a:rPr>
              <a:t> de kans op </a:t>
            </a:r>
            <a:r>
              <a:rPr lang="nl-NL">
                <a:solidFill>
                  <a:srgbClr val="000000"/>
                </a:solidFill>
                <a:latin typeface="Aptos"/>
              </a:rPr>
              <a:t>de </a:t>
            </a:r>
            <a:r>
              <a:rPr lang="nl-NL">
                <a:latin typeface="Aptos"/>
              </a:rPr>
              <a:t>groei van bacteriën.</a:t>
            </a:r>
            <a:endParaRPr lang="nl-NL">
              <a:latin typeface="Aptos" panose="020B0004020202020204" pitchFamily="34" charset="0"/>
            </a:endParaRPr>
          </a:p>
          <a:p>
            <a:pPr algn="l" rtl="0"/>
            <a:endParaRPr lang="nl-NL" sz="2000" b="0" i="0">
              <a:solidFill>
                <a:srgbClr val="000000"/>
              </a:solidFill>
              <a:effectLst/>
              <a:latin typeface="Segoe UI" panose="020B0502040204020203" pitchFamily="34" charset="0"/>
              <a:cs typeface="Segoe UI"/>
            </a:endParaRPr>
          </a:p>
          <a:p>
            <a:pPr fontAlgn="base"/>
            <a:r>
              <a:rPr lang="nl-NL" sz="2000" b="1">
                <a:latin typeface="Aptos"/>
                <a:ea typeface="+mn-lt"/>
                <a:cs typeface="+mn-lt"/>
              </a:rPr>
              <a:t>Stel vast wat je nu doet </a:t>
            </a:r>
            <a:r>
              <a:rPr lang="nl-NL" sz="2000" b="1" noProof="0">
                <a:latin typeface="Aptos"/>
                <a:ea typeface="+mn-lt"/>
                <a:cs typeface="+mn-lt"/>
              </a:rPr>
              <a:t>en bespreek </a:t>
            </a:r>
            <a:r>
              <a:rPr lang="nl-NL" sz="2000" b="1">
                <a:latin typeface="Aptos"/>
                <a:ea typeface="+mn-lt"/>
                <a:cs typeface="+mn-lt"/>
              </a:rPr>
              <a:t>dit met</a:t>
            </a:r>
            <a:r>
              <a:rPr lang="nl-NL" sz="2000" b="1" noProof="0">
                <a:latin typeface="Aptos"/>
                <a:ea typeface="+mn-lt"/>
                <a:cs typeface="+mn-lt"/>
              </a:rPr>
              <a:t> elkaar: </a:t>
            </a:r>
            <a:r>
              <a:rPr lang="nl-NL" noProof="0">
                <a:latin typeface="Aptos"/>
                <a:ea typeface="+mn-lt"/>
                <a:cs typeface="+mn-lt"/>
              </a:rPr>
              <a:t>Hoe en hoe vaak vervangen jullie de onderdelen van de verblijfskatheter</a:t>
            </a:r>
            <a:r>
              <a:rPr lang="nl-NL">
                <a:latin typeface="Aptos"/>
                <a:ea typeface="+mn-lt"/>
                <a:cs typeface="+mn-lt"/>
              </a:rPr>
              <a:t>?</a:t>
            </a:r>
            <a:r>
              <a:rPr lang="nl-NL" noProof="0">
                <a:latin typeface="Aptos"/>
                <a:ea typeface="+mn-lt"/>
                <a:cs typeface="+mn-lt"/>
              </a:rPr>
              <a:t> </a:t>
            </a:r>
            <a:r>
              <a:rPr lang="nl-NL">
                <a:latin typeface="Aptos"/>
                <a:ea typeface="+mn-lt"/>
                <a:cs typeface="+mn-lt"/>
              </a:rPr>
              <a:t>Wordt</a:t>
            </a:r>
            <a:r>
              <a:rPr lang="nl-NL" noProof="0">
                <a:latin typeface="Aptos"/>
                <a:ea typeface="+mn-lt"/>
                <a:cs typeface="+mn-lt"/>
              </a:rPr>
              <a:t> </a:t>
            </a:r>
            <a:r>
              <a:rPr lang="nl-NL">
                <a:latin typeface="Aptos"/>
                <a:ea typeface="+mn-lt"/>
                <a:cs typeface="+mn-lt"/>
              </a:rPr>
              <a:t>op dat moment</a:t>
            </a:r>
            <a:r>
              <a:rPr lang="nl-NL" noProof="0">
                <a:latin typeface="Aptos"/>
                <a:ea typeface="+mn-lt"/>
                <a:cs typeface="+mn-lt"/>
              </a:rPr>
              <a:t> het gesloten systeem onderbroken? Denk </a:t>
            </a:r>
            <a:r>
              <a:rPr lang="nl-NL">
                <a:latin typeface="Aptos"/>
                <a:ea typeface="+mn-lt"/>
                <a:cs typeface="+mn-lt"/>
              </a:rPr>
              <a:t>bijvoorbeeld aan</a:t>
            </a:r>
            <a:r>
              <a:rPr lang="nl-NL" noProof="0">
                <a:latin typeface="Aptos"/>
                <a:ea typeface="+mn-lt"/>
                <a:cs typeface="+mn-lt"/>
              </a:rPr>
              <a:t> de urineopvangzak, katheterventiel, nachtzak, spoeling</a:t>
            </a:r>
            <a:r>
              <a:rPr lang="nl-NL" sz="2000">
                <a:latin typeface="Aptos"/>
                <a:ea typeface="+mn-lt"/>
                <a:cs typeface="+mn-lt"/>
              </a:rPr>
              <a:t>.</a:t>
            </a:r>
            <a:r>
              <a:rPr lang="nl-NL" sz="2000" noProof="0">
                <a:latin typeface="Aptos"/>
                <a:ea typeface="+mn-lt"/>
                <a:cs typeface="+mn-lt"/>
              </a:rPr>
              <a:t> </a:t>
            </a:r>
          </a:p>
          <a:p>
            <a:pPr algn="l" rtl="0" fontAlgn="base"/>
            <a:endParaRPr lang="nl-NL" sz="2000" b="0" i="0">
              <a:solidFill>
                <a:srgbClr val="000000"/>
              </a:solidFill>
              <a:effectLst/>
              <a:latin typeface="Segoe UI" panose="020B0502040204020203" pitchFamily="34" charset="0"/>
            </a:endParaRPr>
          </a:p>
        </p:txBody>
      </p:sp>
      <p:sp>
        <p:nvSpPr>
          <p:cNvPr id="4" name="Rechthoek: afgeronde hoeken 3">
            <a:extLst>
              <a:ext uri="{FF2B5EF4-FFF2-40B4-BE49-F238E27FC236}">
                <a16:creationId xmlns:a16="http://schemas.microsoft.com/office/drawing/2014/main" id="{CB4B92A0-58A4-5776-4388-1B9B4D377D7A}"/>
              </a:ext>
            </a:extLst>
          </p:cNvPr>
          <p:cNvSpPr/>
          <p:nvPr/>
        </p:nvSpPr>
        <p:spPr>
          <a:xfrm>
            <a:off x="2042074" y="1678520"/>
            <a:ext cx="8710612" cy="847725"/>
          </a:xfrm>
          <a:prstGeom prst="roundRect">
            <a:avLst/>
          </a:prstGeom>
          <a:solidFill>
            <a:srgbClr val="88BA14"/>
          </a:solidFill>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l" rtl="0" fontAlgn="base"/>
            <a:r>
              <a:rPr lang="nl-NL" sz="1800" b="1" i="0">
                <a:solidFill>
                  <a:schemeClr val="bg1"/>
                </a:solidFill>
                <a:effectLst/>
                <a:latin typeface="Aptos"/>
              </a:rPr>
              <a:t>Beter doen</a:t>
            </a:r>
          </a:p>
          <a:p>
            <a:pPr algn="l" rtl="0" fontAlgn="base"/>
            <a:r>
              <a:rPr lang="nl-NL" sz="1800" i="0">
                <a:solidFill>
                  <a:schemeClr val="bg1"/>
                </a:solidFill>
                <a:effectLst/>
                <a:latin typeface="Aptos"/>
              </a:rPr>
              <a:t>Onderbreek het gesloten urinekathetersysteem zo min mogelijk. </a:t>
            </a:r>
          </a:p>
        </p:txBody>
      </p:sp>
      <p:pic>
        <p:nvPicPr>
          <p:cNvPr id="9" name="Picture 2" descr="Dossier Gepaste zorg | Beter laten in het LUMC - TvZ">
            <a:extLst>
              <a:ext uri="{FF2B5EF4-FFF2-40B4-BE49-F238E27FC236}">
                <a16:creationId xmlns:a16="http://schemas.microsoft.com/office/drawing/2014/main" id="{EE905894-FD3F-B1F1-0D83-1325F2F1DC0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99786" y="1461054"/>
            <a:ext cx="1492253" cy="14877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07634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2BBE554-0498-D8E8-B4CE-EDDD50B93758}"/>
              </a:ext>
            </a:extLst>
          </p:cNvPr>
          <p:cNvPicPr>
            <a:picLocks noChangeAspect="1"/>
          </p:cNvPicPr>
          <p:nvPr/>
        </p:nvPicPr>
        <p:blipFill>
          <a:blip r:embed="rId2"/>
          <a:srcRect/>
          <a:stretch/>
        </p:blipFill>
        <p:spPr>
          <a:xfrm>
            <a:off x="-9526" y="0"/>
            <a:ext cx="12192000" cy="6858000"/>
          </a:xfrm>
          <a:prstGeom prst="rect">
            <a:avLst/>
          </a:prstGeom>
        </p:spPr>
      </p:pic>
      <p:sp>
        <p:nvSpPr>
          <p:cNvPr id="6" name="TextBox 5">
            <a:extLst>
              <a:ext uri="{FF2B5EF4-FFF2-40B4-BE49-F238E27FC236}">
                <a16:creationId xmlns:a16="http://schemas.microsoft.com/office/drawing/2014/main" id="{CDCF3580-D18C-1551-7B82-9EF2B554815F}"/>
              </a:ext>
            </a:extLst>
          </p:cNvPr>
          <p:cNvSpPr txBox="1"/>
          <p:nvPr/>
        </p:nvSpPr>
        <p:spPr>
          <a:xfrm>
            <a:off x="1983813" y="344813"/>
            <a:ext cx="6107502" cy="769441"/>
          </a:xfrm>
          <a:prstGeom prst="rect">
            <a:avLst/>
          </a:prstGeom>
          <a:noFill/>
        </p:spPr>
        <p:txBody>
          <a:bodyPr wrap="square" lIns="91440" tIns="45720" rIns="91440" bIns="45720" anchor="t">
            <a:spAutoFit/>
          </a:bodyPr>
          <a:lstStyle/>
          <a:p>
            <a:r>
              <a:rPr lang="en-US" sz="4400" kern="1200" err="1">
                <a:solidFill>
                  <a:schemeClr val="bg1"/>
                </a:solidFill>
                <a:latin typeface="Aptos"/>
                <a:ea typeface="+mj-ea"/>
                <a:cs typeface="+mj-cs"/>
              </a:rPr>
              <a:t>Gesloten</a:t>
            </a:r>
            <a:r>
              <a:rPr lang="en-US" sz="4400" kern="1200">
                <a:solidFill>
                  <a:schemeClr val="bg1"/>
                </a:solidFill>
                <a:latin typeface="Aptos"/>
                <a:ea typeface="+mj-ea"/>
                <a:cs typeface="+mj-cs"/>
              </a:rPr>
              <a:t> </a:t>
            </a:r>
            <a:r>
              <a:rPr lang="en-US" sz="4400" kern="1200" err="1">
                <a:solidFill>
                  <a:schemeClr val="bg1"/>
                </a:solidFill>
                <a:latin typeface="Aptos"/>
                <a:ea typeface="+mj-ea"/>
                <a:cs typeface="+mj-cs"/>
              </a:rPr>
              <a:t>systeem</a:t>
            </a:r>
            <a:endParaRPr lang="en-NL" sz="4400">
              <a:solidFill>
                <a:schemeClr val="bg1"/>
              </a:solidFill>
              <a:latin typeface="Aptos"/>
            </a:endParaRPr>
          </a:p>
        </p:txBody>
      </p:sp>
      <p:sp>
        <p:nvSpPr>
          <p:cNvPr id="8" name="TextBox 7">
            <a:extLst>
              <a:ext uri="{FF2B5EF4-FFF2-40B4-BE49-F238E27FC236}">
                <a16:creationId xmlns:a16="http://schemas.microsoft.com/office/drawing/2014/main" id="{AB834091-ACEF-CAE0-C356-353F034A2AF5}"/>
              </a:ext>
            </a:extLst>
          </p:cNvPr>
          <p:cNvSpPr txBox="1"/>
          <p:nvPr/>
        </p:nvSpPr>
        <p:spPr>
          <a:xfrm>
            <a:off x="1985244" y="1707799"/>
            <a:ext cx="9135084" cy="2646878"/>
          </a:xfrm>
          <a:prstGeom prst="rect">
            <a:avLst/>
          </a:prstGeom>
          <a:noFill/>
        </p:spPr>
        <p:txBody>
          <a:bodyPr wrap="square" lIns="91440" tIns="45720" rIns="91440" bIns="45720" anchor="t">
            <a:spAutoFit/>
          </a:bodyPr>
          <a:lstStyle/>
          <a:p>
            <a:pPr algn="l" rtl="0" fontAlgn="base"/>
            <a:endParaRPr lang="nl-NL" sz="2000" b="0" i="0">
              <a:solidFill>
                <a:srgbClr val="000000"/>
              </a:solidFill>
              <a:effectLst/>
              <a:latin typeface="Segoe UI" panose="020B0502040204020203" pitchFamily="34" charset="0"/>
            </a:endParaRPr>
          </a:p>
          <a:p>
            <a:pPr algn="l" rtl="0" fontAlgn="base"/>
            <a:r>
              <a:rPr lang="nl-NL" sz="2000" b="1" i="0">
                <a:solidFill>
                  <a:srgbClr val="000000"/>
                </a:solidFill>
                <a:effectLst/>
                <a:latin typeface="Aptos"/>
              </a:rPr>
              <a:t>Wat kun jij doen? </a:t>
            </a:r>
          </a:p>
          <a:p>
            <a:pPr marL="285750" indent="-285750" algn="l" rtl="0" fontAlgn="base">
              <a:buFont typeface="Arial" panose="020B0604020202020204" pitchFamily="34" charset="0"/>
              <a:buChar char="•"/>
            </a:pPr>
            <a:r>
              <a:rPr lang="nl-NL" sz="1800" b="0" i="0">
                <a:solidFill>
                  <a:srgbClr val="000000"/>
                </a:solidFill>
                <a:effectLst/>
                <a:latin typeface="Aptos"/>
              </a:rPr>
              <a:t>Sluit voor het inbrengen van een katheter de urineopvangzak aa</a:t>
            </a:r>
            <a:r>
              <a:rPr lang="nl-NL" sz="1800" b="0" i="0">
                <a:effectLst/>
                <a:latin typeface="Aptos"/>
              </a:rPr>
              <a:t>n op </a:t>
            </a:r>
            <a:r>
              <a:rPr lang="nl-NL" sz="1800" b="0" i="0">
                <a:solidFill>
                  <a:srgbClr val="000000"/>
                </a:solidFill>
                <a:effectLst/>
                <a:latin typeface="Aptos"/>
              </a:rPr>
              <a:t>de </a:t>
            </a:r>
            <a:r>
              <a:rPr lang="nl-NL">
                <a:solidFill>
                  <a:srgbClr val="000000"/>
                </a:solidFill>
                <a:latin typeface="Aptos"/>
              </a:rPr>
              <a:t>verblijfskatheter</a:t>
            </a:r>
            <a:r>
              <a:rPr lang="nl-NL" sz="1800" b="0" i="0">
                <a:solidFill>
                  <a:srgbClr val="000000"/>
                </a:solidFill>
                <a:effectLst/>
                <a:latin typeface="Aptos"/>
              </a:rPr>
              <a:t>. </a:t>
            </a:r>
          </a:p>
          <a:p>
            <a:pPr marL="285750" indent="-285750" fontAlgn="base">
              <a:buFont typeface="Arial" panose="020B0604020202020204" pitchFamily="34" charset="0"/>
              <a:buChar char="•"/>
            </a:pPr>
            <a:r>
              <a:rPr lang="nl-NL" sz="1800" b="0" i="0">
                <a:solidFill>
                  <a:srgbClr val="000000"/>
                </a:solidFill>
                <a:effectLst/>
                <a:latin typeface="Aptos"/>
              </a:rPr>
              <a:t>Vermijd zoveel mogelijk het loskoppelen van de urineopvangza</a:t>
            </a:r>
            <a:r>
              <a:rPr lang="nl-NL" sz="1800" b="0" i="0">
                <a:effectLst/>
                <a:latin typeface="Aptos"/>
              </a:rPr>
              <a:t>k van</a:t>
            </a:r>
            <a:r>
              <a:rPr lang="nl-NL" sz="1800" b="0" i="0">
                <a:solidFill>
                  <a:srgbClr val="FF0000"/>
                </a:solidFill>
                <a:effectLst/>
                <a:latin typeface="Aptos"/>
              </a:rPr>
              <a:t> </a:t>
            </a:r>
            <a:r>
              <a:rPr lang="nl-NL" sz="1800" b="0" i="0">
                <a:solidFill>
                  <a:srgbClr val="000000"/>
                </a:solidFill>
                <a:effectLst/>
                <a:latin typeface="Aptos"/>
              </a:rPr>
              <a:t>de </a:t>
            </a:r>
            <a:r>
              <a:rPr lang="nl-NL">
                <a:solidFill>
                  <a:srgbClr val="000000"/>
                </a:solidFill>
                <a:latin typeface="Aptos"/>
              </a:rPr>
              <a:t>verblijfskatheter</a:t>
            </a:r>
            <a:r>
              <a:rPr lang="nl-NL" sz="1800" b="0" i="0">
                <a:solidFill>
                  <a:srgbClr val="000000"/>
                </a:solidFill>
                <a:effectLst/>
                <a:latin typeface="Aptos"/>
              </a:rPr>
              <a:t>. </a:t>
            </a:r>
          </a:p>
          <a:p>
            <a:pPr marL="285750" indent="-285750" algn="l" rtl="0" fontAlgn="base">
              <a:buFont typeface="Arial" panose="020B0604020202020204" pitchFamily="34" charset="0"/>
              <a:buChar char="•"/>
            </a:pPr>
            <a:r>
              <a:rPr lang="nl-NL" sz="1800" b="0" i="0">
                <a:solidFill>
                  <a:srgbClr val="000000"/>
                </a:solidFill>
                <a:effectLst/>
                <a:latin typeface="Aptos"/>
              </a:rPr>
              <a:t>Koppel tijdens de nacht een urineopvangzak aan de </a:t>
            </a:r>
            <a:r>
              <a:rPr lang="nl-NL" sz="1800" b="0" i="0" err="1">
                <a:solidFill>
                  <a:srgbClr val="000000"/>
                </a:solidFill>
                <a:effectLst/>
                <a:latin typeface="Aptos"/>
              </a:rPr>
              <a:t>beenzak</a:t>
            </a:r>
            <a:r>
              <a:rPr lang="nl-NL" sz="1800" b="0" i="0">
                <a:solidFill>
                  <a:srgbClr val="000000"/>
                </a:solidFill>
                <a:effectLst/>
                <a:latin typeface="Aptos"/>
              </a:rPr>
              <a:t>.</a:t>
            </a:r>
          </a:p>
          <a:p>
            <a:pPr marL="285750" indent="-285750">
              <a:buFont typeface="Arial" panose="020B0604020202020204" pitchFamily="34" charset="0"/>
              <a:buChar char="•"/>
              <a:defRPr/>
            </a:pPr>
            <a:r>
              <a:rPr lang="nl-NL">
                <a:latin typeface="Aptos"/>
                <a:ea typeface="+mn-lt"/>
                <a:cs typeface="+mn-lt"/>
              </a:rPr>
              <a:t>Vervang een aangekoppelde urineopvangzak (bed en been) wekelijks </a:t>
            </a:r>
            <a:r>
              <a:rPr lang="nl-NL">
                <a:solidFill>
                  <a:srgbClr val="000000"/>
                </a:solidFill>
                <a:latin typeface="Aptos"/>
                <a:ea typeface="+mn-lt"/>
                <a:cs typeface="+mn-lt"/>
              </a:rPr>
              <a:t>en</a:t>
            </a:r>
            <a:r>
              <a:rPr lang="nl-NL" dirty="0">
                <a:latin typeface="Aptos"/>
                <a:ea typeface="+mn-lt"/>
                <a:cs typeface="+mn-lt"/>
              </a:rPr>
              <a:t> direct bij veel verontreiniging in de zak of bij lekkage.</a:t>
            </a:r>
          </a:p>
          <a:p>
            <a:pPr marL="285750" indent="-285750">
              <a:buFont typeface="Arial" panose="020B0604020202020204" pitchFamily="34" charset="0"/>
              <a:buChar char="•"/>
              <a:defRPr/>
            </a:pPr>
            <a:r>
              <a:rPr lang="nl-NL">
                <a:latin typeface="Aptos"/>
                <a:ea typeface="+mn-lt"/>
                <a:cs typeface="+mn-lt"/>
              </a:rPr>
              <a:t>Vervang de urineopvangzak niet als er sprake is van kortdurende katheterisatie tot 10 dagen. Doe dit wel bij verstopping, bij lekkage of als er een vieze geur ontstaat.</a:t>
            </a:r>
          </a:p>
        </p:txBody>
      </p:sp>
    </p:spTree>
    <p:extLst>
      <p:ext uri="{BB962C8B-B14F-4D97-AF65-F5344CB8AC3E}">
        <p14:creationId xmlns:p14="http://schemas.microsoft.com/office/powerpoint/2010/main" val="4958556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3C023BB-E5BA-DA85-8090-01B1EC05912F}"/>
              </a:ext>
            </a:extLst>
          </p:cNvPr>
          <p:cNvPicPr>
            <a:picLocks noChangeAspect="1"/>
          </p:cNvPicPr>
          <p:nvPr/>
        </p:nvPicPr>
        <p:blipFill>
          <a:blip r:embed="rId2"/>
          <a:srcRect/>
          <a:stretch/>
        </p:blipFill>
        <p:spPr>
          <a:xfrm>
            <a:off x="-9526" y="0"/>
            <a:ext cx="12192000" cy="6858000"/>
          </a:xfrm>
          <a:prstGeom prst="rect">
            <a:avLst/>
          </a:prstGeom>
        </p:spPr>
      </p:pic>
      <p:sp>
        <p:nvSpPr>
          <p:cNvPr id="6" name="TextBox 5">
            <a:extLst>
              <a:ext uri="{FF2B5EF4-FFF2-40B4-BE49-F238E27FC236}">
                <a16:creationId xmlns:a16="http://schemas.microsoft.com/office/drawing/2014/main" id="{CDCF3580-D18C-1551-7B82-9EF2B554815F}"/>
              </a:ext>
            </a:extLst>
          </p:cNvPr>
          <p:cNvSpPr txBox="1"/>
          <p:nvPr/>
        </p:nvSpPr>
        <p:spPr>
          <a:xfrm>
            <a:off x="2100263" y="344813"/>
            <a:ext cx="8258887" cy="769441"/>
          </a:xfrm>
          <a:prstGeom prst="rect">
            <a:avLst/>
          </a:prstGeom>
          <a:noFill/>
        </p:spPr>
        <p:txBody>
          <a:bodyPr wrap="square" lIns="91440" tIns="45720" rIns="91440" bIns="45720" anchor="t">
            <a:spAutoFit/>
          </a:bodyPr>
          <a:lstStyle/>
          <a:p>
            <a:r>
              <a:rPr lang="en-US" sz="4400" err="1">
                <a:solidFill>
                  <a:schemeClr val="bg1"/>
                </a:solidFill>
                <a:latin typeface="Aptos"/>
              </a:rPr>
              <a:t>Verzorging</a:t>
            </a:r>
            <a:r>
              <a:rPr lang="en-US" sz="4400">
                <a:solidFill>
                  <a:schemeClr val="bg1"/>
                </a:solidFill>
                <a:latin typeface="Aptos"/>
              </a:rPr>
              <a:t> van de </a:t>
            </a:r>
            <a:r>
              <a:rPr lang="en-US" sz="4400" err="1">
                <a:solidFill>
                  <a:schemeClr val="bg1"/>
                </a:solidFill>
                <a:latin typeface="Aptos"/>
              </a:rPr>
              <a:t>katheter</a:t>
            </a:r>
            <a:endParaRPr lang="en-NL" sz="4400">
              <a:solidFill>
                <a:schemeClr val="bg1"/>
              </a:solidFill>
              <a:latin typeface="Aptos"/>
            </a:endParaRPr>
          </a:p>
        </p:txBody>
      </p:sp>
      <p:sp>
        <p:nvSpPr>
          <p:cNvPr id="8" name="TextBox 7">
            <a:extLst>
              <a:ext uri="{FF2B5EF4-FFF2-40B4-BE49-F238E27FC236}">
                <a16:creationId xmlns:a16="http://schemas.microsoft.com/office/drawing/2014/main" id="{AB834091-ACEF-CAE0-C356-353F034A2AF5}"/>
              </a:ext>
            </a:extLst>
          </p:cNvPr>
          <p:cNvSpPr txBox="1"/>
          <p:nvPr/>
        </p:nvSpPr>
        <p:spPr>
          <a:xfrm>
            <a:off x="2100262" y="1808164"/>
            <a:ext cx="9488764" cy="1723549"/>
          </a:xfrm>
          <a:prstGeom prst="rect">
            <a:avLst/>
          </a:prstGeom>
          <a:noFill/>
        </p:spPr>
        <p:txBody>
          <a:bodyPr wrap="square" lIns="91440" tIns="45720" rIns="91440" bIns="45720" anchor="t">
            <a:spAutoFit/>
          </a:bodyPr>
          <a:lstStyle/>
          <a:p>
            <a:pPr fontAlgn="base"/>
            <a:r>
              <a:rPr lang="nl-NL" sz="2400" b="1" i="0">
                <a:solidFill>
                  <a:srgbClr val="000000"/>
                </a:solidFill>
                <a:effectLst/>
                <a:latin typeface="Aptos"/>
              </a:rPr>
              <a:t>Feit of fabel?</a:t>
            </a:r>
          </a:p>
          <a:p>
            <a:pPr algn="l" rtl="0" fontAlgn="base"/>
            <a:br>
              <a:rPr lang="nl-NL" sz="2000" i="1">
                <a:effectLst/>
                <a:latin typeface="Aptos" panose="020B0004020202020204" pitchFamily="34" charset="0"/>
              </a:rPr>
            </a:br>
            <a:r>
              <a:rPr lang="nl-NL" sz="2000" i="1">
                <a:solidFill>
                  <a:srgbClr val="000000"/>
                </a:solidFill>
                <a:effectLst/>
                <a:latin typeface="Aptos"/>
              </a:rPr>
              <a:t>‘Gebruik geen </a:t>
            </a:r>
            <a:r>
              <a:rPr lang="nl-NL" sz="2000" i="1">
                <a:solidFill>
                  <a:srgbClr val="000000"/>
                </a:solidFill>
                <a:latin typeface="Aptos"/>
              </a:rPr>
              <a:t>desinfectans</a:t>
            </a:r>
            <a:r>
              <a:rPr lang="nl-NL" sz="2000" i="1">
                <a:solidFill>
                  <a:srgbClr val="000000"/>
                </a:solidFill>
                <a:effectLst/>
                <a:latin typeface="Aptos"/>
              </a:rPr>
              <a:t> bij de dagelijkse verzorging van een verblijfskatheter.’</a:t>
            </a:r>
          </a:p>
          <a:p>
            <a:pPr algn="l" rtl="0" fontAlgn="base"/>
            <a:endParaRPr lang="nl-NL" sz="1800" b="0" i="0">
              <a:solidFill>
                <a:srgbClr val="000000"/>
              </a:solidFill>
              <a:effectLst/>
              <a:latin typeface="Aptos" panose="020B0004020202020204" pitchFamily="34" charset="0"/>
            </a:endParaRPr>
          </a:p>
          <a:p>
            <a:pPr algn="l" rtl="0" fontAlgn="base"/>
            <a:endParaRPr lang="nl-NL" sz="2400" b="0" i="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4504046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DC38C49-71D9-59D8-2D26-489866490A6D}"/>
              </a:ext>
            </a:extLst>
          </p:cNvPr>
          <p:cNvPicPr>
            <a:picLocks noChangeAspect="1"/>
          </p:cNvPicPr>
          <p:nvPr/>
        </p:nvPicPr>
        <p:blipFill>
          <a:blip r:embed="rId2"/>
          <a:srcRect/>
          <a:stretch/>
        </p:blipFill>
        <p:spPr>
          <a:xfrm>
            <a:off x="-9526" y="0"/>
            <a:ext cx="12192000" cy="6858000"/>
          </a:xfrm>
          <a:prstGeom prst="rect">
            <a:avLst/>
          </a:prstGeom>
        </p:spPr>
      </p:pic>
      <p:sp>
        <p:nvSpPr>
          <p:cNvPr id="6" name="TextBox 5">
            <a:extLst>
              <a:ext uri="{FF2B5EF4-FFF2-40B4-BE49-F238E27FC236}">
                <a16:creationId xmlns:a16="http://schemas.microsoft.com/office/drawing/2014/main" id="{CDCF3580-D18C-1551-7B82-9EF2B554815F}"/>
              </a:ext>
            </a:extLst>
          </p:cNvPr>
          <p:cNvSpPr txBox="1"/>
          <p:nvPr/>
        </p:nvSpPr>
        <p:spPr>
          <a:xfrm>
            <a:off x="2100263" y="344813"/>
            <a:ext cx="8258887" cy="769441"/>
          </a:xfrm>
          <a:prstGeom prst="rect">
            <a:avLst/>
          </a:prstGeom>
          <a:noFill/>
        </p:spPr>
        <p:txBody>
          <a:bodyPr wrap="square" lIns="91440" tIns="45720" rIns="91440" bIns="45720" anchor="t">
            <a:spAutoFit/>
          </a:bodyPr>
          <a:lstStyle/>
          <a:p>
            <a:r>
              <a:rPr lang="en-US" sz="4400" err="1">
                <a:solidFill>
                  <a:schemeClr val="bg1"/>
                </a:solidFill>
                <a:latin typeface="Aptos"/>
              </a:rPr>
              <a:t>Verzorging</a:t>
            </a:r>
            <a:r>
              <a:rPr lang="en-US" sz="4400">
                <a:solidFill>
                  <a:schemeClr val="bg1"/>
                </a:solidFill>
                <a:latin typeface="Aptos"/>
              </a:rPr>
              <a:t> van de </a:t>
            </a:r>
            <a:r>
              <a:rPr lang="en-US" sz="4400" err="1">
                <a:solidFill>
                  <a:schemeClr val="bg1"/>
                </a:solidFill>
                <a:latin typeface="Aptos"/>
              </a:rPr>
              <a:t>katheter</a:t>
            </a:r>
            <a:endParaRPr lang="en-NL" sz="4400">
              <a:solidFill>
                <a:schemeClr val="bg1"/>
              </a:solidFill>
              <a:latin typeface="Aptos"/>
            </a:endParaRPr>
          </a:p>
        </p:txBody>
      </p:sp>
      <p:sp>
        <p:nvSpPr>
          <p:cNvPr id="8" name="TextBox 7">
            <a:extLst>
              <a:ext uri="{FF2B5EF4-FFF2-40B4-BE49-F238E27FC236}">
                <a16:creationId xmlns:a16="http://schemas.microsoft.com/office/drawing/2014/main" id="{AB834091-ACEF-CAE0-C356-353F034A2AF5}"/>
              </a:ext>
            </a:extLst>
          </p:cNvPr>
          <p:cNvSpPr txBox="1"/>
          <p:nvPr/>
        </p:nvSpPr>
        <p:spPr>
          <a:xfrm>
            <a:off x="3511286" y="3273846"/>
            <a:ext cx="8043405" cy="1077218"/>
          </a:xfrm>
          <a:prstGeom prst="rect">
            <a:avLst/>
          </a:prstGeom>
          <a:noFill/>
        </p:spPr>
        <p:txBody>
          <a:bodyPr wrap="square" lIns="91440" tIns="45720" rIns="91440" bIns="45720" anchor="t">
            <a:spAutoFit/>
          </a:bodyPr>
          <a:lstStyle/>
          <a:p>
            <a:pPr algn="l" rtl="0" fontAlgn="base"/>
            <a:r>
              <a:rPr lang="nl-NL" sz="3200" i="1" dirty="0">
                <a:solidFill>
                  <a:srgbClr val="000000"/>
                </a:solidFill>
                <a:effectLst/>
                <a:latin typeface="Aptos"/>
              </a:rPr>
              <a:t>‘Gebruik geen </a:t>
            </a:r>
            <a:r>
              <a:rPr lang="nl-NL" sz="3200" i="1" dirty="0">
                <a:solidFill>
                  <a:srgbClr val="000000"/>
                </a:solidFill>
                <a:latin typeface="Aptos"/>
              </a:rPr>
              <a:t>desinfectans</a:t>
            </a:r>
            <a:r>
              <a:rPr lang="nl-NL" sz="3200" i="1" dirty="0">
                <a:solidFill>
                  <a:srgbClr val="000000"/>
                </a:solidFill>
                <a:effectLst/>
                <a:latin typeface="Aptos"/>
              </a:rPr>
              <a:t> bij de dagelijkse verzorging van een verblijfskatheter.’</a:t>
            </a:r>
          </a:p>
        </p:txBody>
      </p:sp>
      <p:pic>
        <p:nvPicPr>
          <p:cNvPr id="5" name="Picture 4">
            <a:extLst>
              <a:ext uri="{FF2B5EF4-FFF2-40B4-BE49-F238E27FC236}">
                <a16:creationId xmlns:a16="http://schemas.microsoft.com/office/drawing/2014/main" id="{2DCA6D32-78E2-724B-B537-B10EEF5F210C}"/>
              </a:ext>
            </a:extLst>
          </p:cNvPr>
          <p:cNvPicPr>
            <a:picLocks noChangeAspect="1"/>
          </p:cNvPicPr>
          <p:nvPr/>
        </p:nvPicPr>
        <p:blipFill>
          <a:blip r:embed="rId3"/>
          <a:srcRect/>
          <a:stretch/>
        </p:blipFill>
        <p:spPr>
          <a:xfrm>
            <a:off x="1914069" y="2461459"/>
            <a:ext cx="1597217" cy="1597217"/>
          </a:xfrm>
          <a:prstGeom prst="rect">
            <a:avLst/>
          </a:prstGeom>
        </p:spPr>
      </p:pic>
    </p:spTree>
    <p:extLst>
      <p:ext uri="{BB962C8B-B14F-4D97-AF65-F5344CB8AC3E}">
        <p14:creationId xmlns:p14="http://schemas.microsoft.com/office/powerpoint/2010/main" val="3087340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7DF6BD1-FD78-DD42-B4CC-7144B8EFC897}"/>
              </a:ext>
            </a:extLst>
          </p:cNvPr>
          <p:cNvPicPr>
            <a:picLocks noChangeAspect="1"/>
          </p:cNvPicPr>
          <p:nvPr/>
        </p:nvPicPr>
        <p:blipFill>
          <a:blip r:embed="rId2"/>
          <a:stretch>
            <a:fillRect/>
          </a:stretch>
        </p:blipFill>
        <p:spPr>
          <a:xfrm>
            <a:off x="-2" y="0"/>
            <a:ext cx="12211051" cy="6858000"/>
          </a:xfrm>
          <a:prstGeom prst="rect">
            <a:avLst/>
          </a:prstGeom>
        </p:spPr>
      </p:pic>
      <p:sp>
        <p:nvSpPr>
          <p:cNvPr id="6" name="TextBox 5">
            <a:extLst>
              <a:ext uri="{FF2B5EF4-FFF2-40B4-BE49-F238E27FC236}">
                <a16:creationId xmlns:a16="http://schemas.microsoft.com/office/drawing/2014/main" id="{CDCF3580-D18C-1551-7B82-9EF2B554815F}"/>
              </a:ext>
            </a:extLst>
          </p:cNvPr>
          <p:cNvSpPr txBox="1"/>
          <p:nvPr/>
        </p:nvSpPr>
        <p:spPr>
          <a:xfrm>
            <a:off x="2012446" y="355598"/>
            <a:ext cx="6107502" cy="769441"/>
          </a:xfrm>
          <a:prstGeom prst="rect">
            <a:avLst/>
          </a:prstGeom>
          <a:noFill/>
        </p:spPr>
        <p:txBody>
          <a:bodyPr wrap="square" lIns="91440" tIns="45720" rIns="91440" bIns="45720" anchor="t">
            <a:spAutoFit/>
          </a:bodyPr>
          <a:lstStyle/>
          <a:p>
            <a:r>
              <a:rPr lang="en-US" sz="4400" kern="1200" err="1">
                <a:solidFill>
                  <a:schemeClr val="bg1"/>
                </a:solidFill>
                <a:latin typeface="Aptos"/>
                <a:ea typeface="+mj-ea"/>
                <a:cs typeface="+mj-cs"/>
              </a:rPr>
              <a:t>Feit</a:t>
            </a:r>
            <a:r>
              <a:rPr lang="en-US" sz="4400" kern="1200">
                <a:solidFill>
                  <a:schemeClr val="bg1"/>
                </a:solidFill>
                <a:latin typeface="Aptos"/>
                <a:ea typeface="+mj-ea"/>
                <a:cs typeface="+mj-cs"/>
              </a:rPr>
              <a:t> of </a:t>
            </a:r>
            <a:r>
              <a:rPr lang="en-US" sz="4400" kern="1200" err="1">
                <a:solidFill>
                  <a:schemeClr val="bg1"/>
                </a:solidFill>
                <a:latin typeface="Aptos"/>
                <a:ea typeface="+mj-ea"/>
                <a:cs typeface="+mj-cs"/>
              </a:rPr>
              <a:t>fabel</a:t>
            </a:r>
            <a:r>
              <a:rPr lang="en-US" sz="4400" kern="1200">
                <a:solidFill>
                  <a:schemeClr val="bg1"/>
                </a:solidFill>
                <a:latin typeface="Aptos"/>
                <a:ea typeface="+mj-ea"/>
                <a:cs typeface="+mj-cs"/>
              </a:rPr>
              <a:t>?</a:t>
            </a:r>
            <a:endParaRPr lang="en-NL" sz="4400">
              <a:solidFill>
                <a:schemeClr val="bg1"/>
              </a:solidFill>
              <a:latin typeface="Aptos"/>
            </a:endParaRPr>
          </a:p>
        </p:txBody>
      </p:sp>
      <p:sp>
        <p:nvSpPr>
          <p:cNvPr id="8" name="TextBox 7">
            <a:extLst>
              <a:ext uri="{FF2B5EF4-FFF2-40B4-BE49-F238E27FC236}">
                <a16:creationId xmlns:a16="http://schemas.microsoft.com/office/drawing/2014/main" id="{AB834091-ACEF-CAE0-C356-353F034A2AF5}"/>
              </a:ext>
            </a:extLst>
          </p:cNvPr>
          <p:cNvSpPr txBox="1"/>
          <p:nvPr/>
        </p:nvSpPr>
        <p:spPr>
          <a:xfrm>
            <a:off x="2014404" y="1528020"/>
            <a:ext cx="8647098" cy="4655377"/>
          </a:xfrm>
          <a:prstGeom prst="rect">
            <a:avLst/>
          </a:prstGeom>
          <a:noFill/>
        </p:spPr>
        <p:txBody>
          <a:bodyPr wrap="square" lIns="91440" tIns="45720" rIns="91440" bIns="45720" anchor="t">
            <a:spAutoFit/>
          </a:bodyPr>
          <a:lstStyle/>
          <a:p>
            <a:pPr>
              <a:lnSpc>
                <a:spcPct val="90000"/>
              </a:lnSpc>
              <a:spcBef>
                <a:spcPts val="1000"/>
              </a:spcBef>
              <a:defRPr/>
            </a:pPr>
            <a:r>
              <a:rPr lang="nl-NL" sz="2000" dirty="0">
                <a:solidFill>
                  <a:prstClr val="black"/>
                </a:solidFill>
                <a:latin typeface="Aptos"/>
              </a:rPr>
              <a:t>In de praktijk is er onduidelijkheid over hoe je handelt bij blaas- en katheterzorg. </a:t>
            </a:r>
            <a:br>
              <a:rPr lang="nl-NL" sz="2000" dirty="0">
                <a:latin typeface="Aptos"/>
              </a:rPr>
            </a:br>
            <a:endParaRPr lang="nl-NL" sz="2000" dirty="0">
              <a:solidFill>
                <a:prstClr val="black"/>
              </a:solidFill>
              <a:latin typeface="Calibri"/>
              <a:ea typeface="Calibri"/>
              <a:cs typeface="Calibri"/>
            </a:endParaRPr>
          </a:p>
          <a:p>
            <a:pPr>
              <a:lnSpc>
                <a:spcPct val="90000"/>
              </a:lnSpc>
              <a:spcBef>
                <a:spcPts val="1000"/>
              </a:spcBef>
              <a:defRPr/>
            </a:pPr>
            <a:r>
              <a:rPr lang="nl-NL" sz="2000" b="1" dirty="0">
                <a:solidFill>
                  <a:prstClr val="black"/>
                </a:solidFill>
                <a:latin typeface="Aptos"/>
              </a:rPr>
              <a:t>Haal jij de feiten en fabels uit elkaar?</a:t>
            </a:r>
            <a:endParaRPr lang="nl-NL" sz="2000" dirty="0">
              <a:solidFill>
                <a:prstClr val="black"/>
              </a:solidFill>
              <a:latin typeface="Aptos"/>
            </a:endParaRPr>
          </a:p>
          <a:p>
            <a:pPr marL="342900" indent="-342900">
              <a:lnSpc>
                <a:spcPct val="90000"/>
              </a:lnSpc>
              <a:spcBef>
                <a:spcPts val="1000"/>
              </a:spcBef>
              <a:buFont typeface="Arial" panose="020B0604020202020204" pitchFamily="34" charset="0"/>
              <a:buChar char="•"/>
              <a:defRPr/>
            </a:pPr>
            <a:r>
              <a:rPr lang="nl-NL" dirty="0">
                <a:solidFill>
                  <a:prstClr val="black"/>
                </a:solidFill>
                <a:latin typeface="Aptos"/>
              </a:rPr>
              <a:t>Gebruik geen cranberries of vitamine C ter preventie van urineweginfectie.</a:t>
            </a:r>
          </a:p>
          <a:p>
            <a:pPr marL="342900" indent="-342900">
              <a:lnSpc>
                <a:spcPct val="90000"/>
              </a:lnSpc>
              <a:spcBef>
                <a:spcPts val="1000"/>
              </a:spcBef>
              <a:buFont typeface="Arial" panose="020B0604020202020204" pitchFamily="34" charset="0"/>
              <a:buChar char="•"/>
              <a:defRPr/>
            </a:pPr>
            <a:r>
              <a:rPr lang="nl-NL" dirty="0">
                <a:solidFill>
                  <a:prstClr val="black"/>
                </a:solidFill>
                <a:latin typeface="Aptos"/>
              </a:rPr>
              <a:t>Met een urinestick kun je een urineweginfectie vaststellen.</a:t>
            </a:r>
          </a:p>
          <a:p>
            <a:pPr marL="342900" indent="-342900">
              <a:lnSpc>
                <a:spcPct val="90000"/>
              </a:lnSpc>
              <a:spcBef>
                <a:spcPts val="1000"/>
              </a:spcBef>
              <a:buFont typeface="Arial" panose="020B0604020202020204" pitchFamily="34" charset="0"/>
              <a:buChar char="•"/>
              <a:defRPr/>
            </a:pPr>
            <a:r>
              <a:rPr lang="nl-NL" dirty="0">
                <a:solidFill>
                  <a:prstClr val="black"/>
                </a:solidFill>
                <a:latin typeface="Aptos"/>
              </a:rPr>
              <a:t>Spoel de blaas niet om een urineweginfectie te voorkomen.</a:t>
            </a:r>
          </a:p>
          <a:p>
            <a:pPr marL="342900" indent="-342900">
              <a:lnSpc>
                <a:spcPct val="90000"/>
              </a:lnSpc>
              <a:spcBef>
                <a:spcPts val="1000"/>
              </a:spcBef>
              <a:buFont typeface="Arial" panose="020B0604020202020204" pitchFamily="34" charset="0"/>
              <a:buChar char="•"/>
              <a:defRPr/>
            </a:pPr>
            <a:r>
              <a:rPr lang="nl-NL" dirty="0">
                <a:solidFill>
                  <a:prstClr val="black"/>
                </a:solidFill>
                <a:latin typeface="Aptos"/>
              </a:rPr>
              <a:t>Plaatsen van verblijfskatheters zonder duidelijke indicatie.</a:t>
            </a:r>
          </a:p>
          <a:p>
            <a:pPr marL="342900" indent="-342900">
              <a:lnSpc>
                <a:spcPct val="90000"/>
              </a:lnSpc>
              <a:spcBef>
                <a:spcPts val="1000"/>
              </a:spcBef>
              <a:buFont typeface="Arial" panose="020B0604020202020204" pitchFamily="34" charset="0"/>
              <a:buChar char="•"/>
              <a:defRPr/>
            </a:pPr>
            <a:r>
              <a:rPr lang="nl-NL" dirty="0">
                <a:solidFill>
                  <a:prstClr val="black"/>
                </a:solidFill>
                <a:latin typeface="Aptos"/>
              </a:rPr>
              <a:t>Breng een urethrale katheter ‘schoon’ in.</a:t>
            </a:r>
          </a:p>
          <a:p>
            <a:pPr marL="342900" indent="-342900">
              <a:lnSpc>
                <a:spcPct val="90000"/>
              </a:lnSpc>
              <a:spcBef>
                <a:spcPts val="1000"/>
              </a:spcBef>
              <a:buFont typeface="Arial" panose="020B0604020202020204" pitchFamily="34" charset="0"/>
              <a:buChar char="•"/>
              <a:defRPr/>
            </a:pPr>
            <a:r>
              <a:rPr lang="nl-NL" dirty="0">
                <a:solidFill>
                  <a:prstClr val="black"/>
                </a:solidFill>
                <a:latin typeface="Aptos"/>
              </a:rPr>
              <a:t>Gebruik geen desinfectans bij de verzorging van een katheter.</a:t>
            </a:r>
          </a:p>
          <a:p>
            <a:pPr marL="342900" indent="-342900">
              <a:lnSpc>
                <a:spcPct val="90000"/>
              </a:lnSpc>
              <a:spcBef>
                <a:spcPts val="1000"/>
              </a:spcBef>
              <a:buFont typeface="Arial" panose="020B0604020202020204" pitchFamily="34" charset="0"/>
              <a:buChar char="•"/>
              <a:defRPr/>
            </a:pPr>
            <a:r>
              <a:rPr lang="nl-NL" dirty="0">
                <a:solidFill>
                  <a:prstClr val="black"/>
                </a:solidFill>
                <a:latin typeface="Aptos"/>
              </a:rPr>
              <a:t>Onderbreek het gesloten systeem zo min mogelijk.</a:t>
            </a:r>
          </a:p>
          <a:p>
            <a:pPr>
              <a:lnSpc>
                <a:spcPct val="90000"/>
              </a:lnSpc>
              <a:spcBef>
                <a:spcPts val="1000"/>
              </a:spcBef>
              <a:defRPr/>
            </a:pPr>
            <a:br>
              <a:rPr lang="nl-NL" sz="2000" b="1" dirty="0">
                <a:solidFill>
                  <a:prstClr val="black"/>
                </a:solidFill>
                <a:latin typeface="Aptos"/>
              </a:rPr>
            </a:br>
            <a:r>
              <a:rPr lang="nl-NL" sz="2000" b="1" dirty="0">
                <a:solidFill>
                  <a:prstClr val="black"/>
                </a:solidFill>
                <a:latin typeface="Aptos"/>
              </a:rPr>
              <a:t>Tip</a:t>
            </a:r>
            <a:r>
              <a:rPr lang="nl-NL" dirty="0">
                <a:solidFill>
                  <a:prstClr val="black"/>
                </a:solidFill>
                <a:latin typeface="Aptos"/>
              </a:rPr>
              <a:t>: </a:t>
            </a:r>
            <a:r>
              <a:rPr lang="nl-NL" dirty="0">
                <a:solidFill>
                  <a:prstClr val="black"/>
                </a:solidFill>
                <a:latin typeface="Aptos"/>
                <a:hlinkClick r:id="rId3"/>
              </a:rPr>
              <a:t>Stappenplan Blaas- en katheterzorg</a:t>
            </a:r>
            <a:r>
              <a:rPr lang="nl-NL" dirty="0">
                <a:solidFill>
                  <a:prstClr val="black"/>
                </a:solidFill>
                <a:latin typeface="Aptos"/>
              </a:rPr>
              <a:t>’. </a:t>
            </a:r>
          </a:p>
        </p:txBody>
      </p:sp>
    </p:spTree>
    <p:extLst>
      <p:ext uri="{BB962C8B-B14F-4D97-AF65-F5344CB8AC3E}">
        <p14:creationId xmlns:p14="http://schemas.microsoft.com/office/powerpoint/2010/main" val="36559253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052A078-3DEC-3FD8-E739-AB75BCD5D0E6}"/>
              </a:ext>
            </a:extLst>
          </p:cNvPr>
          <p:cNvPicPr>
            <a:picLocks noChangeAspect="1"/>
          </p:cNvPicPr>
          <p:nvPr/>
        </p:nvPicPr>
        <p:blipFill>
          <a:blip r:embed="rId2"/>
          <a:srcRect/>
          <a:stretch/>
        </p:blipFill>
        <p:spPr>
          <a:xfrm>
            <a:off x="-9526" y="0"/>
            <a:ext cx="12192000" cy="6858000"/>
          </a:xfrm>
          <a:prstGeom prst="rect">
            <a:avLst/>
          </a:prstGeom>
        </p:spPr>
      </p:pic>
      <p:sp>
        <p:nvSpPr>
          <p:cNvPr id="6" name="TextBox 5">
            <a:extLst>
              <a:ext uri="{FF2B5EF4-FFF2-40B4-BE49-F238E27FC236}">
                <a16:creationId xmlns:a16="http://schemas.microsoft.com/office/drawing/2014/main" id="{CDCF3580-D18C-1551-7B82-9EF2B554815F}"/>
              </a:ext>
            </a:extLst>
          </p:cNvPr>
          <p:cNvSpPr txBox="1"/>
          <p:nvPr/>
        </p:nvSpPr>
        <p:spPr>
          <a:xfrm>
            <a:off x="2100263" y="344813"/>
            <a:ext cx="8258887" cy="769441"/>
          </a:xfrm>
          <a:prstGeom prst="rect">
            <a:avLst/>
          </a:prstGeom>
          <a:noFill/>
        </p:spPr>
        <p:txBody>
          <a:bodyPr wrap="square" lIns="91440" tIns="45720" rIns="91440" bIns="45720" anchor="t">
            <a:spAutoFit/>
          </a:bodyPr>
          <a:lstStyle/>
          <a:p>
            <a:r>
              <a:rPr lang="en-US" sz="4400" err="1">
                <a:solidFill>
                  <a:schemeClr val="bg1"/>
                </a:solidFill>
                <a:latin typeface="Aptos"/>
              </a:rPr>
              <a:t>Verzorging</a:t>
            </a:r>
            <a:r>
              <a:rPr lang="en-US" sz="4400">
                <a:solidFill>
                  <a:schemeClr val="bg1"/>
                </a:solidFill>
                <a:latin typeface="Aptos"/>
              </a:rPr>
              <a:t> van de </a:t>
            </a:r>
            <a:r>
              <a:rPr lang="en-US" sz="4400" err="1">
                <a:solidFill>
                  <a:schemeClr val="bg1"/>
                </a:solidFill>
                <a:latin typeface="Aptos"/>
              </a:rPr>
              <a:t>katheter</a:t>
            </a:r>
            <a:endParaRPr lang="en-NL" sz="4400">
              <a:solidFill>
                <a:schemeClr val="bg1"/>
              </a:solidFill>
              <a:latin typeface="Aptos"/>
            </a:endParaRPr>
          </a:p>
        </p:txBody>
      </p:sp>
      <p:sp>
        <p:nvSpPr>
          <p:cNvPr id="8" name="TextBox 7">
            <a:extLst>
              <a:ext uri="{FF2B5EF4-FFF2-40B4-BE49-F238E27FC236}">
                <a16:creationId xmlns:a16="http://schemas.microsoft.com/office/drawing/2014/main" id="{AB834091-ACEF-CAE0-C356-353F034A2AF5}"/>
              </a:ext>
            </a:extLst>
          </p:cNvPr>
          <p:cNvSpPr txBox="1"/>
          <p:nvPr/>
        </p:nvSpPr>
        <p:spPr>
          <a:xfrm>
            <a:off x="2100263" y="3209581"/>
            <a:ext cx="9488764" cy="2523768"/>
          </a:xfrm>
          <a:prstGeom prst="rect">
            <a:avLst/>
          </a:prstGeom>
          <a:noFill/>
        </p:spPr>
        <p:txBody>
          <a:bodyPr wrap="square" lIns="91440" tIns="45720" rIns="91440" bIns="45720" anchor="t">
            <a:spAutoFit/>
          </a:bodyPr>
          <a:lstStyle/>
          <a:p>
            <a:pPr algn="l" rtl="0" fontAlgn="base"/>
            <a:r>
              <a:rPr lang="nl-NL" sz="1800" b="0" i="0">
                <a:solidFill>
                  <a:srgbClr val="000000"/>
                </a:solidFill>
                <a:effectLst/>
                <a:latin typeface="Aptos"/>
              </a:rPr>
              <a:t>Het gebruik van </a:t>
            </a:r>
            <a:r>
              <a:rPr lang="nl-NL">
                <a:solidFill>
                  <a:srgbClr val="000000"/>
                </a:solidFill>
                <a:latin typeface="Aptos"/>
              </a:rPr>
              <a:t>desinfectans</a:t>
            </a:r>
            <a:r>
              <a:rPr lang="nl-NL" sz="1800" b="0" i="0">
                <a:solidFill>
                  <a:srgbClr val="000000"/>
                </a:solidFill>
                <a:effectLst/>
                <a:latin typeface="Aptos"/>
              </a:rPr>
              <a:t> bij de dagelijkse verzorging van een verblijfskatheter is niet effectief om een urineweginfectie te voorkomen. </a:t>
            </a:r>
          </a:p>
          <a:p>
            <a:pPr fontAlgn="base"/>
            <a:endParaRPr lang="nl-NL">
              <a:latin typeface="Aptos"/>
            </a:endParaRPr>
          </a:p>
          <a:p>
            <a:r>
              <a:rPr lang="nl-NL" sz="2000" b="1">
                <a:latin typeface="Aptos"/>
              </a:rPr>
              <a:t>Stel vast wat </a:t>
            </a:r>
            <a:r>
              <a:rPr lang="nl-NL" sz="2000" b="1" i="0">
                <a:effectLst/>
                <a:latin typeface="Aptos"/>
              </a:rPr>
              <a:t>je nu </a:t>
            </a:r>
            <a:r>
              <a:rPr lang="nl-NL" sz="2000" b="1">
                <a:latin typeface="Aptos"/>
              </a:rPr>
              <a:t>doet </a:t>
            </a:r>
            <a:r>
              <a:rPr lang="nl-NL" sz="2000" b="1" i="0">
                <a:effectLst/>
                <a:latin typeface="Aptos"/>
              </a:rPr>
              <a:t>en bespreek</a:t>
            </a:r>
            <a:r>
              <a:rPr lang="nl-NL" sz="2000" b="1">
                <a:latin typeface="Aptos"/>
              </a:rPr>
              <a:t> dit</a:t>
            </a:r>
            <a:r>
              <a:rPr lang="nl-NL" sz="2000" b="1" i="0">
                <a:effectLst/>
                <a:latin typeface="Aptos"/>
              </a:rPr>
              <a:t> met elkaar</a:t>
            </a:r>
            <a:r>
              <a:rPr lang="nl-NL" b="0" i="0">
                <a:solidFill>
                  <a:srgbClr val="000000"/>
                </a:solidFill>
                <a:effectLst/>
                <a:latin typeface="Aptos"/>
              </a:rPr>
              <a:t>: Wat levert het op als je geen desinfectans gebruikt tijdens de dagelijkse verzorging van een verblijfskatheter?</a:t>
            </a:r>
            <a:endParaRPr lang="nl-NL">
              <a:cs typeface="Calibri"/>
            </a:endParaRPr>
          </a:p>
          <a:p>
            <a:pPr algn="l" rtl="0" fontAlgn="base"/>
            <a:endParaRPr lang="nl-NL" sz="1800" b="0" i="0">
              <a:solidFill>
                <a:srgbClr val="000000"/>
              </a:solidFill>
              <a:effectLst/>
              <a:latin typeface="Aptos" panose="020B0004020202020204" pitchFamily="34" charset="0"/>
            </a:endParaRPr>
          </a:p>
          <a:p>
            <a:pPr algn="l" rtl="0" fontAlgn="base"/>
            <a:endParaRPr lang="nl-NL" sz="2400" b="0" i="0">
              <a:solidFill>
                <a:srgbClr val="000000"/>
              </a:solidFill>
              <a:effectLst/>
              <a:latin typeface="Segoe UI" panose="020B0502040204020203" pitchFamily="34" charset="0"/>
            </a:endParaRPr>
          </a:p>
          <a:p>
            <a:pPr algn="l" rtl="0" fontAlgn="base"/>
            <a:endParaRPr lang="nl-NL" sz="2400" b="0" i="0">
              <a:solidFill>
                <a:srgbClr val="000000"/>
              </a:solidFill>
              <a:effectLst/>
              <a:latin typeface="Segoe UI" panose="020B0502040204020203" pitchFamily="34" charset="0"/>
            </a:endParaRPr>
          </a:p>
        </p:txBody>
      </p:sp>
      <p:sp>
        <p:nvSpPr>
          <p:cNvPr id="3" name="Rechthoek: afgeronde hoeken 2">
            <a:extLst>
              <a:ext uri="{FF2B5EF4-FFF2-40B4-BE49-F238E27FC236}">
                <a16:creationId xmlns:a16="http://schemas.microsoft.com/office/drawing/2014/main" id="{BAE67E8E-34C5-6BBB-501D-9ADC28FAE57A}"/>
              </a:ext>
            </a:extLst>
          </p:cNvPr>
          <p:cNvSpPr/>
          <p:nvPr/>
        </p:nvSpPr>
        <p:spPr>
          <a:xfrm>
            <a:off x="2100263" y="1840912"/>
            <a:ext cx="8710612" cy="847725"/>
          </a:xfrm>
          <a:prstGeom prst="roundRect">
            <a:avLst/>
          </a:prstGeom>
          <a:solidFill>
            <a:srgbClr val="88BA14"/>
          </a:solidFill>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l" rtl="0" fontAlgn="base"/>
            <a:r>
              <a:rPr lang="nl-NL" sz="1800" b="1" i="0">
                <a:solidFill>
                  <a:schemeClr val="bg1"/>
                </a:solidFill>
                <a:effectLst/>
                <a:latin typeface="Aptos"/>
              </a:rPr>
              <a:t>Beter doen</a:t>
            </a:r>
          </a:p>
          <a:p>
            <a:pPr algn="l" rtl="0" fontAlgn="base"/>
            <a:r>
              <a:rPr lang="nl-NL" sz="1800" i="1">
                <a:solidFill>
                  <a:schemeClr val="bg1"/>
                </a:solidFill>
                <a:effectLst/>
                <a:latin typeface="Aptos"/>
              </a:rPr>
              <a:t>‘Gebruik </a:t>
            </a:r>
            <a:r>
              <a:rPr lang="nl-NL" sz="1800" b="0" i="1">
                <a:solidFill>
                  <a:schemeClr val="bg1"/>
                </a:solidFill>
                <a:effectLst/>
                <a:latin typeface="Aptos"/>
              </a:rPr>
              <a:t>geen</a:t>
            </a:r>
            <a:r>
              <a:rPr lang="nl-NL" sz="1800" i="1">
                <a:solidFill>
                  <a:schemeClr val="bg1"/>
                </a:solidFill>
                <a:effectLst/>
                <a:latin typeface="Aptos"/>
              </a:rPr>
              <a:t> desinfectans bij de dagelijkse verzorging van een verblijfskatheter.’</a:t>
            </a:r>
          </a:p>
        </p:txBody>
      </p:sp>
      <p:pic>
        <p:nvPicPr>
          <p:cNvPr id="5" name="Picture 2" descr="Dossier Gepaste zorg | Beter laten in het LUMC - TvZ">
            <a:extLst>
              <a:ext uri="{FF2B5EF4-FFF2-40B4-BE49-F238E27FC236}">
                <a16:creationId xmlns:a16="http://schemas.microsoft.com/office/drawing/2014/main" id="{BF92D3D5-C365-AEBA-9245-13FC817FAF7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53469" y="1461054"/>
            <a:ext cx="1492253" cy="14877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65424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AC6072F-CE59-94DD-2084-9B1D00FB9CF4}"/>
              </a:ext>
            </a:extLst>
          </p:cNvPr>
          <p:cNvPicPr>
            <a:picLocks noChangeAspect="1"/>
          </p:cNvPicPr>
          <p:nvPr/>
        </p:nvPicPr>
        <p:blipFill>
          <a:blip r:embed="rId2"/>
          <a:srcRect/>
          <a:stretch/>
        </p:blipFill>
        <p:spPr>
          <a:xfrm>
            <a:off x="-9526" y="0"/>
            <a:ext cx="12192000" cy="6858000"/>
          </a:xfrm>
          <a:prstGeom prst="rect">
            <a:avLst/>
          </a:prstGeom>
        </p:spPr>
      </p:pic>
      <p:sp>
        <p:nvSpPr>
          <p:cNvPr id="6" name="TextBox 5">
            <a:extLst>
              <a:ext uri="{FF2B5EF4-FFF2-40B4-BE49-F238E27FC236}">
                <a16:creationId xmlns:a16="http://schemas.microsoft.com/office/drawing/2014/main" id="{CDCF3580-D18C-1551-7B82-9EF2B554815F}"/>
              </a:ext>
            </a:extLst>
          </p:cNvPr>
          <p:cNvSpPr txBox="1"/>
          <p:nvPr/>
        </p:nvSpPr>
        <p:spPr>
          <a:xfrm>
            <a:off x="2100263" y="344813"/>
            <a:ext cx="8258887" cy="769441"/>
          </a:xfrm>
          <a:prstGeom prst="rect">
            <a:avLst/>
          </a:prstGeom>
          <a:noFill/>
        </p:spPr>
        <p:txBody>
          <a:bodyPr wrap="square" lIns="91440" tIns="45720" rIns="91440" bIns="45720" anchor="t">
            <a:spAutoFit/>
          </a:bodyPr>
          <a:lstStyle/>
          <a:p>
            <a:r>
              <a:rPr lang="en-US" sz="4400" err="1">
                <a:solidFill>
                  <a:schemeClr val="bg1"/>
                </a:solidFill>
                <a:latin typeface="Aptos"/>
              </a:rPr>
              <a:t>Verzorging</a:t>
            </a:r>
            <a:r>
              <a:rPr lang="en-US" sz="4400">
                <a:solidFill>
                  <a:schemeClr val="bg1"/>
                </a:solidFill>
                <a:latin typeface="Aptos"/>
              </a:rPr>
              <a:t> van de </a:t>
            </a:r>
            <a:r>
              <a:rPr lang="en-US" sz="4400" err="1">
                <a:solidFill>
                  <a:schemeClr val="bg1"/>
                </a:solidFill>
                <a:latin typeface="Aptos"/>
              </a:rPr>
              <a:t>katheter</a:t>
            </a:r>
            <a:endParaRPr lang="en-NL" sz="4400">
              <a:solidFill>
                <a:schemeClr val="bg1"/>
              </a:solidFill>
              <a:latin typeface="Aptos"/>
            </a:endParaRPr>
          </a:p>
        </p:txBody>
      </p:sp>
      <p:sp>
        <p:nvSpPr>
          <p:cNvPr id="8" name="TextBox 7">
            <a:extLst>
              <a:ext uri="{FF2B5EF4-FFF2-40B4-BE49-F238E27FC236}">
                <a16:creationId xmlns:a16="http://schemas.microsoft.com/office/drawing/2014/main" id="{AB834091-ACEF-CAE0-C356-353F034A2AF5}"/>
              </a:ext>
            </a:extLst>
          </p:cNvPr>
          <p:cNvSpPr txBox="1"/>
          <p:nvPr/>
        </p:nvSpPr>
        <p:spPr>
          <a:xfrm>
            <a:off x="2100263" y="1858109"/>
            <a:ext cx="9488764" cy="2185214"/>
          </a:xfrm>
          <a:prstGeom prst="rect">
            <a:avLst/>
          </a:prstGeom>
          <a:noFill/>
        </p:spPr>
        <p:txBody>
          <a:bodyPr wrap="square" lIns="91440" tIns="45720" rIns="91440" bIns="45720" anchor="t">
            <a:spAutoFit/>
          </a:bodyPr>
          <a:lstStyle/>
          <a:p>
            <a:pPr algn="l" rtl="0" fontAlgn="base"/>
            <a:endParaRPr lang="nl-NL" b="0" i="0" dirty="0">
              <a:solidFill>
                <a:srgbClr val="000000"/>
              </a:solidFill>
              <a:effectLst/>
              <a:latin typeface="Aptos"/>
            </a:endParaRPr>
          </a:p>
          <a:p>
            <a:pPr algn="l" rtl="0" fontAlgn="base"/>
            <a:r>
              <a:rPr lang="nl-NL" sz="2000" b="1" dirty="0">
                <a:solidFill>
                  <a:srgbClr val="000000"/>
                </a:solidFill>
                <a:latin typeface="Aptos"/>
              </a:rPr>
              <a:t>Wat</a:t>
            </a:r>
            <a:r>
              <a:rPr lang="nl-NL" sz="2000" b="1" i="0" dirty="0">
                <a:solidFill>
                  <a:srgbClr val="000000"/>
                </a:solidFill>
                <a:effectLst/>
                <a:latin typeface="Aptos"/>
              </a:rPr>
              <a:t> kun jij doen? </a:t>
            </a:r>
          </a:p>
          <a:p>
            <a:pPr algn="l" rtl="0" fontAlgn="base"/>
            <a:r>
              <a:rPr lang="nl-NL" sz="1800" b="0" i="0" dirty="0">
                <a:solidFill>
                  <a:srgbClr val="000000"/>
                </a:solidFill>
                <a:effectLst/>
                <a:latin typeface="Aptos"/>
              </a:rPr>
              <a:t>Reinig de katheter en katheterslang dagelijks met water</a:t>
            </a:r>
            <a:r>
              <a:rPr lang="nl-NL" dirty="0">
                <a:solidFill>
                  <a:srgbClr val="000000"/>
                </a:solidFill>
                <a:latin typeface="Aptos"/>
              </a:rPr>
              <a:t>.</a:t>
            </a:r>
            <a:endParaRPr lang="nl-NL" sz="1800" b="0" i="0" dirty="0">
              <a:solidFill>
                <a:srgbClr val="000000"/>
              </a:solidFill>
              <a:effectLst/>
              <a:latin typeface="Aptos" panose="020B0004020202020204" pitchFamily="34" charset="0"/>
            </a:endParaRPr>
          </a:p>
          <a:p>
            <a:pPr algn="l" rtl="0" fontAlgn="base"/>
            <a:endParaRPr lang="nl-NL" sz="1800" b="0" i="0" dirty="0">
              <a:solidFill>
                <a:srgbClr val="000000"/>
              </a:solidFill>
              <a:effectLst/>
              <a:latin typeface="Aptos" panose="020B0004020202020204" pitchFamily="34" charset="0"/>
            </a:endParaRPr>
          </a:p>
          <a:p>
            <a:pPr algn="l" rtl="0" fontAlgn="base"/>
            <a:r>
              <a:rPr lang="nl-NL" sz="2000" b="1" dirty="0">
                <a:solidFill>
                  <a:srgbClr val="000000"/>
                </a:solidFill>
                <a:latin typeface="Aptos"/>
              </a:rPr>
              <a:t>Tip</a:t>
            </a:r>
            <a:r>
              <a:rPr lang="nl-NL" dirty="0">
                <a:solidFill>
                  <a:srgbClr val="000000"/>
                </a:solidFill>
                <a:latin typeface="Aptos"/>
              </a:rPr>
              <a:t>: Gebruik de verzorgend wassen doekjes niet voor het schoonmaken van de katheter en de katheterslang. </a:t>
            </a:r>
            <a:endParaRPr lang="nl-NL" sz="2400" b="0" i="0" dirty="0">
              <a:solidFill>
                <a:srgbClr val="000000"/>
              </a:solidFill>
              <a:effectLst/>
              <a:latin typeface="Segoe UI" panose="020B0502040204020203" pitchFamily="34" charset="0"/>
            </a:endParaRPr>
          </a:p>
          <a:p>
            <a:pPr algn="l" rtl="0" fontAlgn="base"/>
            <a:endParaRPr lang="nl-NL" sz="2400" b="0" i="0" dirty="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23079082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CF8D736-365C-92F4-C422-C738445473C9}"/>
              </a:ext>
            </a:extLst>
          </p:cNvPr>
          <p:cNvPicPr>
            <a:picLocks noChangeAspect="1"/>
          </p:cNvPicPr>
          <p:nvPr/>
        </p:nvPicPr>
        <p:blipFill>
          <a:blip r:embed="rId2"/>
          <a:stretch>
            <a:fillRect/>
          </a:stretch>
        </p:blipFill>
        <p:spPr>
          <a:xfrm>
            <a:off x="0" y="0"/>
            <a:ext cx="5566188" cy="6858000"/>
          </a:xfrm>
          <a:prstGeom prst="rect">
            <a:avLst/>
          </a:prstGeom>
        </p:spPr>
      </p:pic>
      <p:sp>
        <p:nvSpPr>
          <p:cNvPr id="3" name="TextBox 2">
            <a:extLst>
              <a:ext uri="{FF2B5EF4-FFF2-40B4-BE49-F238E27FC236}">
                <a16:creationId xmlns:a16="http://schemas.microsoft.com/office/drawing/2014/main" id="{3C9E95FB-AD1F-0891-4201-D307B45D2088}"/>
              </a:ext>
            </a:extLst>
          </p:cNvPr>
          <p:cNvSpPr txBox="1"/>
          <p:nvPr/>
        </p:nvSpPr>
        <p:spPr>
          <a:xfrm>
            <a:off x="586839" y="1237669"/>
            <a:ext cx="3416062" cy="3354765"/>
          </a:xfrm>
          <a:prstGeom prst="rect">
            <a:avLst/>
          </a:prstGeom>
          <a:noFill/>
        </p:spPr>
        <p:txBody>
          <a:bodyPr wrap="square" lIns="91440" tIns="45720" rIns="91440" bIns="45720" anchor="t">
            <a:spAutoFit/>
          </a:bodyPr>
          <a:lstStyle/>
          <a:p>
            <a:r>
              <a:rPr lang="en-US" sz="4400">
                <a:solidFill>
                  <a:schemeClr val="bg1"/>
                </a:solidFill>
                <a:latin typeface="Aptos"/>
                <a:cs typeface="Calibri Light"/>
              </a:rPr>
              <a:t>Hoe nu </a:t>
            </a:r>
            <a:r>
              <a:rPr lang="en-US" sz="4400" err="1">
                <a:solidFill>
                  <a:schemeClr val="bg1"/>
                </a:solidFill>
                <a:latin typeface="Aptos"/>
                <a:cs typeface="Calibri Light"/>
              </a:rPr>
              <a:t>verder</a:t>
            </a:r>
            <a:r>
              <a:rPr lang="en-US" sz="4400">
                <a:solidFill>
                  <a:schemeClr val="bg1"/>
                </a:solidFill>
                <a:latin typeface="Aptos"/>
                <a:cs typeface="Calibri Light"/>
              </a:rPr>
              <a:t>?</a:t>
            </a:r>
          </a:p>
          <a:p>
            <a:br>
              <a:rPr lang="en-US" sz="4400">
                <a:latin typeface="Aptos"/>
                <a:cs typeface="Calibri Light"/>
              </a:rPr>
            </a:br>
            <a:r>
              <a:rPr lang="en-US" sz="2000">
                <a:solidFill>
                  <a:schemeClr val="bg1"/>
                </a:solidFill>
                <a:latin typeface="Aptos"/>
                <a:cs typeface="Calibri Light"/>
              </a:rPr>
              <a:t>Met </a:t>
            </a:r>
            <a:r>
              <a:rPr lang="en-US" sz="2000" err="1">
                <a:solidFill>
                  <a:schemeClr val="bg1"/>
                </a:solidFill>
                <a:latin typeface="Aptos"/>
                <a:cs typeface="Calibri Light"/>
              </a:rPr>
              <a:t>welke</a:t>
            </a:r>
            <a:r>
              <a:rPr lang="en-US" sz="2000">
                <a:solidFill>
                  <a:schemeClr val="bg1"/>
                </a:solidFill>
                <a:latin typeface="Aptos"/>
                <a:cs typeface="Calibri Light"/>
              </a:rPr>
              <a:t> </a:t>
            </a:r>
            <a:r>
              <a:rPr lang="en-US" sz="2000" err="1">
                <a:solidFill>
                  <a:schemeClr val="bg1"/>
                </a:solidFill>
                <a:latin typeface="Aptos"/>
                <a:cs typeface="Calibri Light"/>
              </a:rPr>
              <a:t>handeling</a:t>
            </a:r>
            <a:r>
              <a:rPr lang="en-US" sz="2000">
                <a:solidFill>
                  <a:schemeClr val="bg1"/>
                </a:solidFill>
                <a:latin typeface="Aptos"/>
                <a:cs typeface="Calibri Light"/>
              </a:rPr>
              <a:t>(</a:t>
            </a:r>
            <a:r>
              <a:rPr lang="en-US" sz="2000" err="1">
                <a:solidFill>
                  <a:schemeClr val="bg1"/>
                </a:solidFill>
                <a:latin typeface="Aptos"/>
                <a:cs typeface="Calibri Light"/>
              </a:rPr>
              <a:t>en</a:t>
            </a:r>
            <a:r>
              <a:rPr lang="en-US" sz="2000">
                <a:solidFill>
                  <a:schemeClr val="bg1"/>
                </a:solidFill>
                <a:latin typeface="Aptos"/>
                <a:cs typeface="Calibri Light"/>
              </a:rPr>
              <a:t>)</a:t>
            </a:r>
            <a:endParaRPr lang="en-NL" sz="2000">
              <a:solidFill>
                <a:schemeClr val="bg1"/>
              </a:solidFill>
              <a:latin typeface="Aptos"/>
              <a:cs typeface="Calibri Light"/>
            </a:endParaRPr>
          </a:p>
          <a:p>
            <a:r>
              <a:rPr lang="en-US" sz="2000">
                <a:solidFill>
                  <a:schemeClr val="bg1"/>
                </a:solidFill>
                <a:latin typeface="Aptos"/>
                <a:cs typeface="Calibri Light"/>
              </a:rPr>
              <a:t>ga je </a:t>
            </a:r>
            <a:r>
              <a:rPr lang="en-US" sz="2000" err="1">
                <a:solidFill>
                  <a:schemeClr val="bg1"/>
                </a:solidFill>
                <a:latin typeface="Aptos"/>
                <a:cs typeface="Calibri Light"/>
              </a:rPr>
              <a:t>aan</a:t>
            </a:r>
            <a:r>
              <a:rPr lang="en-US" sz="2000">
                <a:solidFill>
                  <a:schemeClr val="bg1"/>
                </a:solidFill>
                <a:latin typeface="Aptos"/>
                <a:cs typeface="Calibri Light"/>
              </a:rPr>
              <a:t> de slag?</a:t>
            </a:r>
            <a:endParaRPr lang="en-NL" sz="2000">
              <a:solidFill>
                <a:schemeClr val="bg1"/>
              </a:solidFill>
              <a:latin typeface="Aptos"/>
              <a:cs typeface="Calibri Light"/>
            </a:endParaRPr>
          </a:p>
          <a:p>
            <a:br>
              <a:rPr lang="en-US" sz="2000">
                <a:latin typeface="Aptos"/>
                <a:cs typeface="Calibri Light"/>
              </a:rPr>
            </a:br>
            <a:endParaRPr lang="en-US" sz="2000">
              <a:solidFill>
                <a:schemeClr val="bg1"/>
              </a:solidFill>
              <a:latin typeface="Aptos"/>
              <a:cs typeface="Calibri Light"/>
            </a:endParaRPr>
          </a:p>
        </p:txBody>
      </p:sp>
      <p:sp>
        <p:nvSpPr>
          <p:cNvPr id="4" name="TextBox 3">
            <a:extLst>
              <a:ext uri="{FF2B5EF4-FFF2-40B4-BE49-F238E27FC236}">
                <a16:creationId xmlns:a16="http://schemas.microsoft.com/office/drawing/2014/main" id="{0E069E9E-0A0D-9489-D8B9-0271281ED1AD}"/>
              </a:ext>
            </a:extLst>
          </p:cNvPr>
          <p:cNvSpPr txBox="1"/>
          <p:nvPr/>
        </p:nvSpPr>
        <p:spPr>
          <a:xfrm>
            <a:off x="4979988" y="2644170"/>
            <a:ext cx="6107502" cy="1569660"/>
          </a:xfrm>
          <a:prstGeom prst="rect">
            <a:avLst/>
          </a:prstGeom>
          <a:noFill/>
        </p:spPr>
        <p:txBody>
          <a:bodyPr wrap="square" lIns="91440" tIns="45720" rIns="91440" bIns="45720" anchor="t">
            <a:spAutoFit/>
          </a:bodyPr>
          <a:lstStyle/>
          <a:p>
            <a:pPr marL="342900" indent="-342900">
              <a:lnSpc>
                <a:spcPct val="90000"/>
              </a:lnSpc>
              <a:spcAft>
                <a:spcPts val="600"/>
              </a:spcAft>
              <a:buAutoNum type="arabicPeriod"/>
              <a:defRPr/>
            </a:pPr>
            <a:r>
              <a:rPr lang="en-US" sz="2400">
                <a:latin typeface="Aptos"/>
                <a:cs typeface="Calibri"/>
              </a:rPr>
              <a:t>…</a:t>
            </a:r>
          </a:p>
          <a:p>
            <a:pPr marL="342900" indent="-342900">
              <a:lnSpc>
                <a:spcPct val="90000"/>
              </a:lnSpc>
              <a:spcAft>
                <a:spcPts val="600"/>
              </a:spcAft>
              <a:buAutoNum type="arabicPeriod"/>
              <a:defRPr/>
            </a:pPr>
            <a:r>
              <a:rPr lang="en-US" sz="2400">
                <a:latin typeface="Aptos"/>
                <a:cs typeface="Calibri"/>
              </a:rPr>
              <a:t>…</a:t>
            </a:r>
          </a:p>
          <a:p>
            <a:pPr marL="342900" indent="-342900">
              <a:lnSpc>
                <a:spcPct val="90000"/>
              </a:lnSpc>
              <a:spcAft>
                <a:spcPts val="600"/>
              </a:spcAft>
              <a:buAutoNum type="arabicPeriod"/>
              <a:defRPr/>
            </a:pPr>
            <a:r>
              <a:rPr lang="en-US" sz="2400">
                <a:latin typeface="Aptos"/>
                <a:cs typeface="Calibri"/>
              </a:rPr>
              <a:t>…</a:t>
            </a:r>
          </a:p>
          <a:p>
            <a:pPr indent="-228600">
              <a:lnSpc>
                <a:spcPct val="90000"/>
              </a:lnSpc>
              <a:spcAft>
                <a:spcPts val="600"/>
              </a:spcAft>
              <a:buFont typeface="Arial" panose="020B0604020202020204" pitchFamily="34" charset="0"/>
              <a:buChar char="•"/>
            </a:pPr>
            <a:endParaRPr lang="en-US">
              <a:cs typeface="Calibri"/>
            </a:endParaRPr>
          </a:p>
        </p:txBody>
      </p:sp>
      <p:sp>
        <p:nvSpPr>
          <p:cNvPr id="5" name="TextBox 4">
            <a:extLst>
              <a:ext uri="{FF2B5EF4-FFF2-40B4-BE49-F238E27FC236}">
                <a16:creationId xmlns:a16="http://schemas.microsoft.com/office/drawing/2014/main" id="{E1FA2076-69AB-E0A1-EB94-890A8D29439C}"/>
              </a:ext>
            </a:extLst>
          </p:cNvPr>
          <p:cNvSpPr txBox="1"/>
          <p:nvPr/>
        </p:nvSpPr>
        <p:spPr>
          <a:xfrm>
            <a:off x="4979988" y="1457723"/>
            <a:ext cx="6107502" cy="830997"/>
          </a:xfrm>
          <a:prstGeom prst="rect">
            <a:avLst/>
          </a:prstGeom>
          <a:noFill/>
        </p:spPr>
        <p:txBody>
          <a:bodyPr wrap="square" lIns="91440" tIns="45720" rIns="91440" bIns="45720" anchor="t">
            <a:spAutoFit/>
          </a:bodyPr>
          <a:lstStyle/>
          <a:p>
            <a:r>
              <a:rPr lang="en-GB" sz="2400" err="1">
                <a:solidFill>
                  <a:srgbClr val="3F3F3F"/>
                </a:solidFill>
                <a:latin typeface="Aptos"/>
              </a:rPr>
              <a:t>Noteer</a:t>
            </a:r>
            <a:r>
              <a:rPr lang="en-GB" sz="2400">
                <a:solidFill>
                  <a:srgbClr val="3F3F3F"/>
                </a:solidFill>
                <a:latin typeface="Aptos"/>
              </a:rPr>
              <a:t> </a:t>
            </a:r>
            <a:r>
              <a:rPr lang="en-GB" sz="2400" err="1">
                <a:solidFill>
                  <a:srgbClr val="3F3F3F"/>
                </a:solidFill>
                <a:effectLst/>
                <a:latin typeface="Aptos"/>
              </a:rPr>
              <a:t>hier</a:t>
            </a:r>
            <a:r>
              <a:rPr lang="en-GB" sz="2400">
                <a:solidFill>
                  <a:srgbClr val="3F3F3F"/>
                </a:solidFill>
                <a:effectLst/>
                <a:latin typeface="Aptos"/>
              </a:rPr>
              <a:t> </a:t>
            </a:r>
            <a:r>
              <a:rPr lang="en-GB" sz="2400">
                <a:solidFill>
                  <a:srgbClr val="3F3F3F"/>
                </a:solidFill>
                <a:latin typeface="Aptos"/>
              </a:rPr>
              <a:t>de </a:t>
            </a:r>
            <a:r>
              <a:rPr lang="en-GB" sz="2400" err="1">
                <a:solidFill>
                  <a:srgbClr val="3F3F3F"/>
                </a:solidFill>
                <a:effectLst/>
                <a:latin typeface="Aptos"/>
              </a:rPr>
              <a:t>afspraken</a:t>
            </a:r>
            <a:r>
              <a:rPr lang="en-GB" sz="2400">
                <a:solidFill>
                  <a:srgbClr val="3F3F3F"/>
                </a:solidFill>
                <a:effectLst/>
                <a:latin typeface="Aptos"/>
              </a:rPr>
              <a:t> </a:t>
            </a:r>
            <a:r>
              <a:rPr lang="en-GB" sz="2400" err="1">
                <a:solidFill>
                  <a:srgbClr val="3F3F3F"/>
                </a:solidFill>
                <a:latin typeface="Aptos"/>
              </a:rPr>
              <a:t>en</a:t>
            </a:r>
            <a:r>
              <a:rPr lang="en-GB" sz="2400">
                <a:solidFill>
                  <a:srgbClr val="3F3F3F"/>
                </a:solidFill>
                <a:latin typeface="Aptos"/>
              </a:rPr>
              <a:t> </a:t>
            </a:r>
            <a:r>
              <a:rPr lang="en-GB" sz="2400" err="1">
                <a:solidFill>
                  <a:srgbClr val="3F3F3F"/>
                </a:solidFill>
                <a:latin typeface="Aptos"/>
              </a:rPr>
              <a:t>bespreekpunten</a:t>
            </a:r>
            <a:r>
              <a:rPr lang="en-GB" sz="2400">
                <a:solidFill>
                  <a:srgbClr val="3F3F3F"/>
                </a:solidFill>
                <a:latin typeface="Aptos"/>
              </a:rPr>
              <a:t> </a:t>
            </a:r>
            <a:r>
              <a:rPr lang="en-GB" sz="2400" err="1">
                <a:solidFill>
                  <a:srgbClr val="3F3F3F"/>
                </a:solidFill>
                <a:effectLst/>
                <a:latin typeface="Aptos"/>
              </a:rPr>
              <a:t>voor</a:t>
            </a:r>
            <a:r>
              <a:rPr lang="en-GB" sz="2400">
                <a:solidFill>
                  <a:srgbClr val="3F3F3F"/>
                </a:solidFill>
                <a:effectLst/>
                <a:latin typeface="Aptos"/>
              </a:rPr>
              <a:t> het </a:t>
            </a:r>
            <a:r>
              <a:rPr lang="en-GB" sz="2400" err="1">
                <a:solidFill>
                  <a:srgbClr val="3F3F3F"/>
                </a:solidFill>
                <a:effectLst/>
                <a:latin typeface="Aptos"/>
              </a:rPr>
              <a:t>vervolg</a:t>
            </a:r>
            <a:r>
              <a:rPr lang="en-GB" sz="2400">
                <a:solidFill>
                  <a:srgbClr val="3F3F3F"/>
                </a:solidFill>
                <a:effectLst/>
                <a:latin typeface="Aptos"/>
              </a:rPr>
              <a:t> van het project</a:t>
            </a:r>
            <a:r>
              <a:rPr lang="en-GB" sz="2400">
                <a:solidFill>
                  <a:srgbClr val="3F3F3F"/>
                </a:solidFill>
                <a:latin typeface="Aptos"/>
              </a:rPr>
              <a:t>:</a:t>
            </a:r>
            <a:endParaRPr lang="nl-NL">
              <a:latin typeface="Aptos"/>
            </a:endParaRPr>
          </a:p>
        </p:txBody>
      </p:sp>
    </p:spTree>
    <p:extLst>
      <p:ext uri="{BB962C8B-B14F-4D97-AF65-F5344CB8AC3E}">
        <p14:creationId xmlns:p14="http://schemas.microsoft.com/office/powerpoint/2010/main" val="353450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CA38A1D-7879-C741-FECD-64868516E1F1}"/>
              </a:ext>
            </a:extLst>
          </p:cNvPr>
          <p:cNvPicPr>
            <a:picLocks noChangeAspect="1"/>
          </p:cNvPicPr>
          <p:nvPr/>
        </p:nvPicPr>
        <p:blipFill>
          <a:blip r:embed="rId2"/>
          <a:stretch>
            <a:fillRect/>
          </a:stretch>
        </p:blipFill>
        <p:spPr>
          <a:xfrm>
            <a:off x="0" y="0"/>
            <a:ext cx="12211051" cy="6858000"/>
          </a:xfrm>
          <a:prstGeom prst="rect">
            <a:avLst/>
          </a:prstGeom>
        </p:spPr>
      </p:pic>
      <p:sp>
        <p:nvSpPr>
          <p:cNvPr id="8" name="TextBox 7">
            <a:extLst>
              <a:ext uri="{FF2B5EF4-FFF2-40B4-BE49-F238E27FC236}">
                <a16:creationId xmlns:a16="http://schemas.microsoft.com/office/drawing/2014/main" id="{AB834091-ACEF-CAE0-C356-353F034A2AF5}"/>
              </a:ext>
            </a:extLst>
          </p:cNvPr>
          <p:cNvSpPr txBox="1"/>
          <p:nvPr/>
        </p:nvSpPr>
        <p:spPr>
          <a:xfrm>
            <a:off x="2100262" y="1808164"/>
            <a:ext cx="9488764" cy="3231654"/>
          </a:xfrm>
          <a:prstGeom prst="rect">
            <a:avLst/>
          </a:prstGeom>
          <a:noFill/>
        </p:spPr>
        <p:txBody>
          <a:bodyPr wrap="square" lIns="91440" tIns="45720" rIns="91440" bIns="45720" anchor="t">
            <a:spAutoFit/>
          </a:bodyPr>
          <a:lstStyle/>
          <a:p>
            <a:pPr algn="l" rtl="0" fontAlgn="base"/>
            <a:r>
              <a:rPr lang="nl-NL" sz="2400" b="1" i="0">
                <a:solidFill>
                  <a:srgbClr val="000000"/>
                </a:solidFill>
                <a:effectLst/>
                <a:latin typeface="Aptos"/>
              </a:rPr>
              <a:t>Feit of fabel?</a:t>
            </a:r>
          </a:p>
          <a:p>
            <a:pPr algn="l" rtl="0" fontAlgn="base"/>
            <a:endParaRPr lang="nl-NL" sz="2000" b="1" i="0">
              <a:solidFill>
                <a:srgbClr val="000000"/>
              </a:solidFill>
              <a:effectLst/>
              <a:latin typeface="Aptos" panose="020B0004020202020204" pitchFamily="34" charset="0"/>
            </a:endParaRPr>
          </a:p>
          <a:p>
            <a:pPr fontAlgn="base"/>
            <a:r>
              <a:rPr lang="nl-NL" sz="2000" i="1">
                <a:solidFill>
                  <a:srgbClr val="000000"/>
                </a:solidFill>
                <a:effectLst/>
                <a:latin typeface="Aptos"/>
              </a:rPr>
              <a:t>‘Gebruik vitamine C of cranberries ter preventie van urineweginfecties.’ </a:t>
            </a:r>
          </a:p>
          <a:p>
            <a:pPr algn="l" rtl="0" fontAlgn="base"/>
            <a:endParaRPr lang="nl-NL" sz="2000" b="0" i="0">
              <a:solidFill>
                <a:srgbClr val="000000"/>
              </a:solidFill>
              <a:effectLst/>
              <a:latin typeface="Aptos" panose="020B0004020202020204" pitchFamily="34" charset="0"/>
            </a:endParaRPr>
          </a:p>
          <a:p>
            <a:pPr marL="285750" indent="-285750" algn="l" rtl="0" fontAlgn="base">
              <a:buFont typeface="Arial" panose="020B0604020202020204" pitchFamily="34" charset="0"/>
              <a:buChar char="•"/>
            </a:pPr>
            <a:endParaRPr lang="nl-NL">
              <a:solidFill>
                <a:srgbClr val="000000"/>
              </a:solidFill>
              <a:latin typeface="Aptos" panose="020B0004020202020204" pitchFamily="34" charset="0"/>
            </a:endParaRPr>
          </a:p>
          <a:p>
            <a:pPr algn="l" rtl="0" fontAlgn="base"/>
            <a:br>
              <a:rPr lang="nl-NL"/>
            </a:br>
            <a:br>
              <a:rPr lang="nl-NL"/>
            </a:br>
            <a:br>
              <a:rPr lang="nl-NL"/>
            </a:br>
            <a:endParaRPr lang="nl-NL" sz="2400" b="0" i="0">
              <a:solidFill>
                <a:srgbClr val="000000"/>
              </a:solidFill>
              <a:effectLst/>
              <a:latin typeface="Segoe UI" panose="020B0502040204020203" pitchFamily="34" charset="0"/>
            </a:endParaRPr>
          </a:p>
          <a:p>
            <a:pPr algn="l" rtl="0" fontAlgn="base"/>
            <a:endParaRPr lang="nl-NL" sz="2400" b="0" i="0">
              <a:solidFill>
                <a:srgbClr val="000000"/>
              </a:solidFill>
              <a:effectLst/>
              <a:latin typeface="Segoe UI" panose="020B0502040204020203" pitchFamily="34" charset="0"/>
            </a:endParaRPr>
          </a:p>
        </p:txBody>
      </p:sp>
      <p:sp>
        <p:nvSpPr>
          <p:cNvPr id="6" name="TextBox 5">
            <a:extLst>
              <a:ext uri="{FF2B5EF4-FFF2-40B4-BE49-F238E27FC236}">
                <a16:creationId xmlns:a16="http://schemas.microsoft.com/office/drawing/2014/main" id="{CDCF3580-D18C-1551-7B82-9EF2B554815F}"/>
              </a:ext>
            </a:extLst>
          </p:cNvPr>
          <p:cNvSpPr txBox="1"/>
          <p:nvPr/>
        </p:nvSpPr>
        <p:spPr>
          <a:xfrm>
            <a:off x="2100263" y="344813"/>
            <a:ext cx="8258887" cy="769441"/>
          </a:xfrm>
          <a:prstGeom prst="rect">
            <a:avLst/>
          </a:prstGeom>
          <a:noFill/>
        </p:spPr>
        <p:txBody>
          <a:bodyPr wrap="square" lIns="91440" tIns="45720" rIns="91440" bIns="45720" anchor="t">
            <a:spAutoFit/>
          </a:bodyPr>
          <a:lstStyle/>
          <a:p>
            <a:r>
              <a:rPr lang="en-US" sz="4400" err="1">
                <a:solidFill>
                  <a:schemeClr val="bg1"/>
                </a:solidFill>
                <a:latin typeface="Aptos"/>
              </a:rPr>
              <a:t>Preventie</a:t>
            </a:r>
            <a:r>
              <a:rPr lang="en-US" sz="4400">
                <a:solidFill>
                  <a:schemeClr val="bg1"/>
                </a:solidFill>
                <a:latin typeface="Aptos"/>
              </a:rPr>
              <a:t> van </a:t>
            </a:r>
            <a:r>
              <a:rPr lang="en-US" sz="4400" err="1">
                <a:solidFill>
                  <a:schemeClr val="bg1"/>
                </a:solidFill>
                <a:latin typeface="Aptos"/>
              </a:rPr>
              <a:t>urineweginfecties</a:t>
            </a:r>
            <a:endParaRPr lang="nl-NL" sz="4400">
              <a:solidFill>
                <a:schemeClr val="bg1"/>
              </a:solidFill>
              <a:latin typeface="Aptos"/>
            </a:endParaRPr>
          </a:p>
        </p:txBody>
      </p:sp>
      <p:pic>
        <p:nvPicPr>
          <p:cNvPr id="9" name="Picture 2">
            <a:extLst>
              <a:ext uri="{FF2B5EF4-FFF2-40B4-BE49-F238E27FC236}">
                <a16:creationId xmlns:a16="http://schemas.microsoft.com/office/drawing/2014/main" id="{0E029045-B25A-97B0-06F2-691D70C7ECEF}"/>
              </a:ext>
            </a:extLst>
          </p:cNvPr>
          <p:cNvPicPr>
            <a:picLocks noChangeAspect="1"/>
          </p:cNvPicPr>
          <p:nvPr/>
        </p:nvPicPr>
        <p:blipFill>
          <a:blip r:embed="rId3"/>
          <a:srcRect/>
          <a:stretch/>
        </p:blipFill>
        <p:spPr>
          <a:xfrm>
            <a:off x="-9526" y="0"/>
            <a:ext cx="12192000" cy="6858000"/>
          </a:xfrm>
          <a:prstGeom prst="rect">
            <a:avLst/>
          </a:prstGeom>
        </p:spPr>
      </p:pic>
      <p:sp>
        <p:nvSpPr>
          <p:cNvPr id="3" name="TextBox 2">
            <a:extLst>
              <a:ext uri="{FF2B5EF4-FFF2-40B4-BE49-F238E27FC236}">
                <a16:creationId xmlns:a16="http://schemas.microsoft.com/office/drawing/2014/main" id="{AA6A7F0E-8CE0-976E-98E4-5765B8F8540D}"/>
              </a:ext>
            </a:extLst>
          </p:cNvPr>
          <p:cNvSpPr txBox="1"/>
          <p:nvPr/>
        </p:nvSpPr>
        <p:spPr>
          <a:xfrm>
            <a:off x="1979494" y="362066"/>
            <a:ext cx="8809871" cy="769441"/>
          </a:xfrm>
          <a:prstGeom prst="rect">
            <a:avLst/>
          </a:prstGeom>
          <a:noFill/>
        </p:spPr>
        <p:txBody>
          <a:bodyPr wrap="square" lIns="91440" tIns="45720" rIns="91440" bIns="45720" anchor="t">
            <a:spAutoFit/>
          </a:bodyPr>
          <a:lstStyle/>
          <a:p>
            <a:r>
              <a:rPr lang="en-US" sz="4400" dirty="0" err="1">
                <a:solidFill>
                  <a:schemeClr val="bg1"/>
                </a:solidFill>
                <a:latin typeface="Aptos"/>
              </a:rPr>
              <a:t>Preventie</a:t>
            </a:r>
            <a:r>
              <a:rPr lang="en-US" sz="4400" dirty="0">
                <a:solidFill>
                  <a:schemeClr val="bg1"/>
                </a:solidFill>
                <a:latin typeface="Aptos"/>
              </a:rPr>
              <a:t> van </a:t>
            </a:r>
            <a:r>
              <a:rPr lang="en-US" sz="4400" dirty="0" err="1">
                <a:solidFill>
                  <a:schemeClr val="bg1"/>
                </a:solidFill>
                <a:latin typeface="Aptos"/>
              </a:rPr>
              <a:t>urineweginfectie</a:t>
            </a:r>
            <a:endParaRPr lang="nl-NL" dirty="0">
              <a:solidFill>
                <a:schemeClr val="bg1"/>
              </a:solidFill>
            </a:endParaRPr>
          </a:p>
        </p:txBody>
      </p:sp>
      <p:sp>
        <p:nvSpPr>
          <p:cNvPr id="4" name="TextBox 7">
            <a:extLst>
              <a:ext uri="{FF2B5EF4-FFF2-40B4-BE49-F238E27FC236}">
                <a16:creationId xmlns:a16="http://schemas.microsoft.com/office/drawing/2014/main" id="{84275994-326A-AB78-45C1-CFA1B3433047}"/>
              </a:ext>
            </a:extLst>
          </p:cNvPr>
          <p:cNvSpPr txBox="1"/>
          <p:nvPr/>
        </p:nvSpPr>
        <p:spPr>
          <a:xfrm>
            <a:off x="1979494" y="1862453"/>
            <a:ext cx="8743328" cy="1077218"/>
          </a:xfrm>
          <a:prstGeom prst="rect">
            <a:avLst/>
          </a:prstGeom>
          <a:noFill/>
        </p:spPr>
        <p:txBody>
          <a:bodyPr wrap="square" lIns="91440" tIns="45720" rIns="91440" bIns="45720" anchor="t">
            <a:spAutoFit/>
          </a:bodyPr>
          <a:lstStyle/>
          <a:p>
            <a:pPr algn="l" rtl="0" fontAlgn="base"/>
            <a:r>
              <a:rPr lang="nl-NL" sz="2400" b="1" i="0" dirty="0">
                <a:solidFill>
                  <a:srgbClr val="000000"/>
                </a:solidFill>
                <a:effectLst/>
                <a:latin typeface="Aptos"/>
              </a:rPr>
              <a:t>Feit of fabel?</a:t>
            </a:r>
          </a:p>
          <a:p>
            <a:pPr algn="l" rtl="0" fontAlgn="base"/>
            <a:endParaRPr lang="nl-NL" sz="2000" b="1" i="0" dirty="0">
              <a:solidFill>
                <a:srgbClr val="000000"/>
              </a:solidFill>
              <a:effectLst/>
              <a:latin typeface="Aptos" panose="020B0004020202020204" pitchFamily="34" charset="0"/>
            </a:endParaRPr>
          </a:p>
          <a:p>
            <a:pPr fontAlgn="base"/>
            <a:r>
              <a:rPr lang="nl-NL" sz="2000" i="1" dirty="0">
                <a:solidFill>
                  <a:srgbClr val="000000"/>
                </a:solidFill>
                <a:effectLst/>
                <a:latin typeface="Aptos"/>
              </a:rPr>
              <a:t>‘Gebruik vitamine C of cranberries ter preventie van urineweginfecties.’ </a:t>
            </a:r>
          </a:p>
        </p:txBody>
      </p:sp>
    </p:spTree>
    <p:extLst>
      <p:ext uri="{BB962C8B-B14F-4D97-AF65-F5344CB8AC3E}">
        <p14:creationId xmlns:p14="http://schemas.microsoft.com/office/powerpoint/2010/main" val="1267933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a:extLst>
              <a:ext uri="{FF2B5EF4-FFF2-40B4-BE49-F238E27FC236}">
                <a16:creationId xmlns:a16="http://schemas.microsoft.com/office/drawing/2014/main" id="{0E029045-B25A-97B0-06F2-691D70C7ECEF}"/>
              </a:ext>
            </a:extLst>
          </p:cNvPr>
          <p:cNvPicPr>
            <a:picLocks noChangeAspect="1"/>
          </p:cNvPicPr>
          <p:nvPr/>
        </p:nvPicPr>
        <p:blipFill>
          <a:blip r:embed="rId2"/>
          <a:srcRect/>
          <a:stretch/>
        </p:blipFill>
        <p:spPr>
          <a:xfrm>
            <a:off x="9525" y="0"/>
            <a:ext cx="12192000" cy="6858000"/>
          </a:xfrm>
          <a:prstGeom prst="rect">
            <a:avLst/>
          </a:prstGeom>
        </p:spPr>
      </p:pic>
      <p:sp>
        <p:nvSpPr>
          <p:cNvPr id="8" name="TextBox 7">
            <a:extLst>
              <a:ext uri="{FF2B5EF4-FFF2-40B4-BE49-F238E27FC236}">
                <a16:creationId xmlns:a16="http://schemas.microsoft.com/office/drawing/2014/main" id="{AB834091-ACEF-CAE0-C356-353F034A2AF5}"/>
              </a:ext>
            </a:extLst>
          </p:cNvPr>
          <p:cNvSpPr txBox="1"/>
          <p:nvPr/>
        </p:nvSpPr>
        <p:spPr>
          <a:xfrm>
            <a:off x="1979494" y="2650135"/>
            <a:ext cx="9488764" cy="3170099"/>
          </a:xfrm>
          <a:prstGeom prst="rect">
            <a:avLst/>
          </a:prstGeom>
          <a:noFill/>
        </p:spPr>
        <p:txBody>
          <a:bodyPr wrap="square" lIns="91440" tIns="45720" rIns="91440" bIns="45720" anchor="t">
            <a:spAutoFit/>
          </a:bodyPr>
          <a:lstStyle/>
          <a:p>
            <a:pPr fontAlgn="base"/>
            <a:r>
              <a:rPr lang="nl-NL" sz="4000" i="1" dirty="0">
                <a:solidFill>
                  <a:srgbClr val="000000"/>
                </a:solidFill>
                <a:effectLst/>
                <a:latin typeface="Aptos"/>
              </a:rPr>
              <a:t>‘Gebruik vitamine C of cranberries ter preventie van urineweginfecties.’ </a:t>
            </a:r>
          </a:p>
          <a:p>
            <a:pPr algn="l" rtl="0" fontAlgn="base"/>
            <a:endParaRPr lang="nl-NL" sz="4000" b="0" i="0" dirty="0">
              <a:solidFill>
                <a:srgbClr val="000000"/>
              </a:solidFill>
              <a:effectLst/>
              <a:latin typeface="Aptos" panose="020B0004020202020204" pitchFamily="34" charset="0"/>
            </a:endParaRPr>
          </a:p>
          <a:p>
            <a:pPr marL="285750" indent="-285750" algn="l" rtl="0" fontAlgn="base">
              <a:buFont typeface="Arial" panose="020B0604020202020204" pitchFamily="34" charset="0"/>
              <a:buChar char="•"/>
            </a:pPr>
            <a:endParaRPr lang="nl-NL" sz="3600" dirty="0">
              <a:solidFill>
                <a:srgbClr val="000000"/>
              </a:solidFill>
              <a:latin typeface="Aptos" panose="020B0004020202020204" pitchFamily="34" charset="0"/>
            </a:endParaRPr>
          </a:p>
          <a:p>
            <a:pPr algn="l" rtl="0" fontAlgn="base"/>
            <a:endParaRPr lang="nl-NL" sz="4400" b="0" i="0" dirty="0">
              <a:solidFill>
                <a:srgbClr val="000000"/>
              </a:solidFill>
              <a:effectLst/>
              <a:latin typeface="Segoe UI" panose="020B0502040204020203" pitchFamily="34" charset="0"/>
            </a:endParaRPr>
          </a:p>
        </p:txBody>
      </p:sp>
      <p:sp>
        <p:nvSpPr>
          <p:cNvPr id="6" name="TextBox 5">
            <a:extLst>
              <a:ext uri="{FF2B5EF4-FFF2-40B4-BE49-F238E27FC236}">
                <a16:creationId xmlns:a16="http://schemas.microsoft.com/office/drawing/2014/main" id="{CDCF3580-D18C-1551-7B82-9EF2B554815F}"/>
              </a:ext>
            </a:extLst>
          </p:cNvPr>
          <p:cNvSpPr txBox="1"/>
          <p:nvPr/>
        </p:nvSpPr>
        <p:spPr>
          <a:xfrm>
            <a:off x="1979494" y="362066"/>
            <a:ext cx="8809871" cy="769441"/>
          </a:xfrm>
          <a:prstGeom prst="rect">
            <a:avLst/>
          </a:prstGeom>
          <a:noFill/>
        </p:spPr>
        <p:txBody>
          <a:bodyPr wrap="square" lIns="91440" tIns="45720" rIns="91440" bIns="45720" anchor="t">
            <a:spAutoFit/>
          </a:bodyPr>
          <a:lstStyle/>
          <a:p>
            <a:r>
              <a:rPr lang="en-US" sz="4400" dirty="0" err="1">
                <a:solidFill>
                  <a:schemeClr val="bg1"/>
                </a:solidFill>
                <a:latin typeface="Aptos"/>
              </a:rPr>
              <a:t>Preventie</a:t>
            </a:r>
            <a:r>
              <a:rPr lang="en-US" sz="4400" dirty="0">
                <a:solidFill>
                  <a:schemeClr val="bg1"/>
                </a:solidFill>
                <a:latin typeface="Aptos"/>
              </a:rPr>
              <a:t> van </a:t>
            </a:r>
            <a:r>
              <a:rPr lang="en-US" sz="4400" dirty="0" err="1">
                <a:solidFill>
                  <a:schemeClr val="bg1"/>
                </a:solidFill>
                <a:latin typeface="Aptos"/>
              </a:rPr>
              <a:t>urineweginfectie</a:t>
            </a:r>
            <a:endParaRPr lang="nl-NL" dirty="0">
              <a:solidFill>
                <a:schemeClr val="bg1"/>
              </a:solidFill>
            </a:endParaRPr>
          </a:p>
        </p:txBody>
      </p:sp>
      <p:pic>
        <p:nvPicPr>
          <p:cNvPr id="7" name="Picture 6">
            <a:extLst>
              <a:ext uri="{FF2B5EF4-FFF2-40B4-BE49-F238E27FC236}">
                <a16:creationId xmlns:a16="http://schemas.microsoft.com/office/drawing/2014/main" id="{2E17CBAF-BB64-ED5A-5AAF-B630865A75EB}"/>
              </a:ext>
            </a:extLst>
          </p:cNvPr>
          <p:cNvPicPr>
            <a:picLocks noChangeAspect="1"/>
          </p:cNvPicPr>
          <p:nvPr/>
        </p:nvPicPr>
        <p:blipFill>
          <a:blip r:embed="rId3"/>
          <a:srcRect/>
          <a:stretch/>
        </p:blipFill>
        <p:spPr>
          <a:xfrm>
            <a:off x="9275351" y="3429000"/>
            <a:ext cx="1597217" cy="1597217"/>
          </a:xfrm>
          <a:prstGeom prst="rect">
            <a:avLst/>
          </a:prstGeom>
        </p:spPr>
      </p:pic>
    </p:spTree>
    <p:extLst>
      <p:ext uri="{BB962C8B-B14F-4D97-AF65-F5344CB8AC3E}">
        <p14:creationId xmlns:p14="http://schemas.microsoft.com/office/powerpoint/2010/main" val="2745057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a:extLst>
              <a:ext uri="{FF2B5EF4-FFF2-40B4-BE49-F238E27FC236}">
                <a16:creationId xmlns:a16="http://schemas.microsoft.com/office/drawing/2014/main" id="{6EBB84FD-57EC-11CF-4E12-C0F37A0D4C47}"/>
              </a:ext>
            </a:extLst>
          </p:cNvPr>
          <p:cNvPicPr>
            <a:picLocks noChangeAspect="1"/>
          </p:cNvPicPr>
          <p:nvPr/>
        </p:nvPicPr>
        <p:blipFill>
          <a:blip r:embed="rId2"/>
          <a:srcRect/>
          <a:stretch/>
        </p:blipFill>
        <p:spPr>
          <a:xfrm>
            <a:off x="9524" y="0"/>
            <a:ext cx="12192000" cy="6858000"/>
          </a:xfrm>
          <a:prstGeom prst="rect">
            <a:avLst/>
          </a:prstGeom>
        </p:spPr>
      </p:pic>
      <p:sp>
        <p:nvSpPr>
          <p:cNvPr id="3" name="TextBox 7">
            <a:extLst>
              <a:ext uri="{FF2B5EF4-FFF2-40B4-BE49-F238E27FC236}">
                <a16:creationId xmlns:a16="http://schemas.microsoft.com/office/drawing/2014/main" id="{AB834091-ACEF-CAE0-C356-353F034A2AF5}"/>
              </a:ext>
            </a:extLst>
          </p:cNvPr>
          <p:cNvSpPr txBox="1"/>
          <p:nvPr/>
        </p:nvSpPr>
        <p:spPr>
          <a:xfrm>
            <a:off x="1874400" y="3118288"/>
            <a:ext cx="8843962" cy="1785104"/>
          </a:xfrm>
          <a:prstGeom prst="rect">
            <a:avLst/>
          </a:prstGeom>
          <a:noFill/>
        </p:spPr>
        <p:txBody>
          <a:bodyPr wrap="square" lIns="91440" tIns="45720" rIns="91440" bIns="45720" anchor="t">
            <a:spAutoFit/>
          </a:bodyPr>
          <a:lstStyle>
            <a:defPPr>
              <a:defRPr lang="en-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nl-NL" dirty="0">
                <a:solidFill>
                  <a:srgbClr val="000000"/>
                </a:solidFill>
                <a:latin typeface="Aptos"/>
              </a:rPr>
              <a:t>Dat vitamine C of </a:t>
            </a:r>
            <a:r>
              <a:rPr lang="nl-NL" dirty="0">
                <a:latin typeface="Aptos"/>
              </a:rPr>
              <a:t>cranberries helpen bij het voorkomen een </a:t>
            </a:r>
            <a:r>
              <a:rPr lang="nl-NL" dirty="0">
                <a:solidFill>
                  <a:srgbClr val="000000"/>
                </a:solidFill>
                <a:latin typeface="Aptos"/>
              </a:rPr>
              <a:t>urineweginfectie is niet wetenschappelijk bewezen.</a:t>
            </a:r>
            <a:br>
              <a:rPr lang="nl-NL" dirty="0">
                <a:latin typeface="Aptos"/>
              </a:rPr>
            </a:br>
            <a:endParaRPr lang="nl-NL" dirty="0">
              <a:solidFill>
                <a:srgbClr val="000000"/>
              </a:solidFill>
              <a:latin typeface="Aptos"/>
            </a:endParaRPr>
          </a:p>
          <a:p>
            <a:r>
              <a:rPr lang="nl-NL" sz="2000" b="1" dirty="0">
                <a:solidFill>
                  <a:srgbClr val="000000"/>
                </a:solidFill>
                <a:latin typeface="Aptos"/>
              </a:rPr>
              <a:t>Stel vast wat je nu doet en bespreek dit met elkaar:</a:t>
            </a:r>
            <a:r>
              <a:rPr lang="nl-NL" b="1" dirty="0">
                <a:solidFill>
                  <a:srgbClr val="000000"/>
                </a:solidFill>
                <a:latin typeface="Aptos"/>
              </a:rPr>
              <a:t> </a:t>
            </a:r>
            <a:r>
              <a:rPr lang="nl-NL" dirty="0">
                <a:solidFill>
                  <a:srgbClr val="000000"/>
                </a:solidFill>
                <a:latin typeface="Aptos"/>
              </a:rPr>
              <a:t>Wat zijn mogelijke gevolgen voor de cliënt als deze wel vitamine C of cranberries gebruikt? Denk bijvoorbeeld aan hoge suikerinname of overdosering.</a:t>
            </a:r>
            <a:endParaRPr lang="nl-NL" dirty="0">
              <a:cs typeface="Calibri"/>
            </a:endParaRPr>
          </a:p>
        </p:txBody>
      </p:sp>
      <p:sp>
        <p:nvSpPr>
          <p:cNvPr id="9" name="Rechthoek: afgeronde hoeken 8">
            <a:extLst>
              <a:ext uri="{FF2B5EF4-FFF2-40B4-BE49-F238E27FC236}">
                <a16:creationId xmlns:a16="http://schemas.microsoft.com/office/drawing/2014/main" id="{6158E285-436F-BBA5-57E9-7DA3966D9E72}"/>
              </a:ext>
            </a:extLst>
          </p:cNvPr>
          <p:cNvSpPr/>
          <p:nvPr/>
        </p:nvSpPr>
        <p:spPr>
          <a:xfrm>
            <a:off x="1874400" y="1813308"/>
            <a:ext cx="8258887" cy="847725"/>
          </a:xfrm>
          <a:prstGeom prst="roundRect">
            <a:avLst/>
          </a:prstGeom>
          <a:solidFill>
            <a:srgbClr val="E6432E"/>
          </a:solidFill>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r"/>
            <a:r>
              <a:rPr lang="nl-NL" b="1" dirty="0">
                <a:solidFill>
                  <a:schemeClr val="bg1"/>
                </a:solidFill>
                <a:latin typeface="Aptos" panose="020B0004020202020204" pitchFamily="34" charset="0"/>
              </a:rPr>
              <a:t>Beter laten</a:t>
            </a:r>
          </a:p>
          <a:p>
            <a:pPr algn="r"/>
            <a:r>
              <a:rPr lang="nl-NL" dirty="0">
                <a:solidFill>
                  <a:schemeClr val="bg1"/>
                </a:solidFill>
                <a:latin typeface="Aptos" panose="020B0004020202020204" pitchFamily="34" charset="0"/>
              </a:rPr>
              <a:t>‘Gebruik vitamine C of cranberries ter preventie van urineweginfecties’. </a:t>
            </a:r>
          </a:p>
        </p:txBody>
      </p:sp>
      <p:pic>
        <p:nvPicPr>
          <p:cNvPr id="5" name="Picture 4" descr="Dossier Gepaste zorg | Beter laten in het LUMC - TvZ">
            <a:extLst>
              <a:ext uri="{FF2B5EF4-FFF2-40B4-BE49-F238E27FC236}">
                <a16:creationId xmlns:a16="http://schemas.microsoft.com/office/drawing/2014/main" id="{9B681BF7-D45D-8A45-EE67-2A01317ECA9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5325" y="1461054"/>
            <a:ext cx="1492253" cy="148773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727127A1-4D7E-96E2-984E-674923AF228A}"/>
              </a:ext>
            </a:extLst>
          </p:cNvPr>
          <p:cNvSpPr txBox="1"/>
          <p:nvPr/>
        </p:nvSpPr>
        <p:spPr>
          <a:xfrm>
            <a:off x="1979494" y="362066"/>
            <a:ext cx="8809871" cy="769441"/>
          </a:xfrm>
          <a:prstGeom prst="rect">
            <a:avLst/>
          </a:prstGeom>
          <a:noFill/>
        </p:spPr>
        <p:txBody>
          <a:bodyPr wrap="square" lIns="91440" tIns="45720" rIns="91440" bIns="45720" anchor="t">
            <a:spAutoFit/>
          </a:bodyPr>
          <a:lstStyle/>
          <a:p>
            <a:r>
              <a:rPr lang="en-US" sz="4400" dirty="0" err="1">
                <a:solidFill>
                  <a:schemeClr val="bg1"/>
                </a:solidFill>
                <a:latin typeface="Aptos"/>
              </a:rPr>
              <a:t>Preventie</a:t>
            </a:r>
            <a:r>
              <a:rPr lang="en-US" sz="4400" dirty="0">
                <a:solidFill>
                  <a:schemeClr val="bg1"/>
                </a:solidFill>
                <a:latin typeface="Aptos"/>
              </a:rPr>
              <a:t> van </a:t>
            </a:r>
            <a:r>
              <a:rPr lang="en-US" sz="4400" dirty="0" err="1">
                <a:solidFill>
                  <a:schemeClr val="bg1"/>
                </a:solidFill>
                <a:latin typeface="Aptos"/>
              </a:rPr>
              <a:t>urineweginfectie</a:t>
            </a:r>
            <a:endParaRPr lang="nl-NL" dirty="0">
              <a:solidFill>
                <a:schemeClr val="bg1"/>
              </a:solidFill>
            </a:endParaRPr>
          </a:p>
        </p:txBody>
      </p:sp>
    </p:spTree>
    <p:extLst>
      <p:ext uri="{BB962C8B-B14F-4D97-AF65-F5344CB8AC3E}">
        <p14:creationId xmlns:p14="http://schemas.microsoft.com/office/powerpoint/2010/main" val="317508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DCF3580-D18C-1551-7B82-9EF2B554815F}"/>
              </a:ext>
            </a:extLst>
          </p:cNvPr>
          <p:cNvSpPr txBox="1"/>
          <p:nvPr/>
        </p:nvSpPr>
        <p:spPr>
          <a:xfrm>
            <a:off x="2100263" y="344813"/>
            <a:ext cx="8258887" cy="769441"/>
          </a:xfrm>
          <a:prstGeom prst="rect">
            <a:avLst/>
          </a:prstGeom>
          <a:noFill/>
        </p:spPr>
        <p:txBody>
          <a:bodyPr wrap="square" lIns="91440" tIns="45720" rIns="91440" bIns="45720" anchor="t">
            <a:spAutoFit/>
          </a:bodyPr>
          <a:lstStyle/>
          <a:p>
            <a:r>
              <a:rPr lang="en-US" sz="4400" err="1">
                <a:solidFill>
                  <a:schemeClr val="bg1"/>
                </a:solidFill>
                <a:latin typeface="Aptos"/>
              </a:rPr>
              <a:t>Preventie</a:t>
            </a:r>
            <a:r>
              <a:rPr lang="en-US" sz="4400">
                <a:solidFill>
                  <a:schemeClr val="bg1"/>
                </a:solidFill>
                <a:latin typeface="Aptos"/>
              </a:rPr>
              <a:t> van </a:t>
            </a:r>
            <a:r>
              <a:rPr lang="en-US" sz="4400" err="1">
                <a:solidFill>
                  <a:schemeClr val="bg1"/>
                </a:solidFill>
                <a:latin typeface="Aptos"/>
              </a:rPr>
              <a:t>urineweginfecties</a:t>
            </a:r>
            <a:endParaRPr lang="en-NL" sz="4400">
              <a:solidFill>
                <a:schemeClr val="bg1"/>
              </a:solidFill>
              <a:latin typeface="Aptos"/>
            </a:endParaRPr>
          </a:p>
        </p:txBody>
      </p:sp>
      <p:pic>
        <p:nvPicPr>
          <p:cNvPr id="4" name="Picture 2">
            <a:extLst>
              <a:ext uri="{FF2B5EF4-FFF2-40B4-BE49-F238E27FC236}">
                <a16:creationId xmlns:a16="http://schemas.microsoft.com/office/drawing/2014/main" id="{F3A6BAAD-DBA4-DACC-1F97-112E9BA8F7EC}"/>
              </a:ext>
            </a:extLst>
          </p:cNvPr>
          <p:cNvPicPr>
            <a:picLocks noChangeAspect="1"/>
          </p:cNvPicPr>
          <p:nvPr/>
        </p:nvPicPr>
        <p:blipFill>
          <a:blip r:embed="rId2"/>
          <a:srcRect/>
          <a:stretch/>
        </p:blipFill>
        <p:spPr>
          <a:xfrm>
            <a:off x="9525" y="0"/>
            <a:ext cx="12192000" cy="6858000"/>
          </a:xfrm>
          <a:prstGeom prst="rect">
            <a:avLst/>
          </a:prstGeom>
        </p:spPr>
      </p:pic>
      <p:sp>
        <p:nvSpPr>
          <p:cNvPr id="8" name="TextBox 7">
            <a:extLst>
              <a:ext uri="{FF2B5EF4-FFF2-40B4-BE49-F238E27FC236}">
                <a16:creationId xmlns:a16="http://schemas.microsoft.com/office/drawing/2014/main" id="{AB834091-ACEF-CAE0-C356-353F034A2AF5}"/>
              </a:ext>
            </a:extLst>
          </p:cNvPr>
          <p:cNvSpPr txBox="1"/>
          <p:nvPr/>
        </p:nvSpPr>
        <p:spPr>
          <a:xfrm>
            <a:off x="2100263" y="1840920"/>
            <a:ext cx="9488764" cy="2369880"/>
          </a:xfrm>
          <a:prstGeom prst="rect">
            <a:avLst/>
          </a:prstGeom>
          <a:noFill/>
        </p:spPr>
        <p:txBody>
          <a:bodyPr wrap="square" lIns="91440" tIns="45720" rIns="91440" bIns="45720" anchor="t">
            <a:spAutoFit/>
          </a:bodyPr>
          <a:lstStyle/>
          <a:p>
            <a:pPr algn="l" rtl="0" fontAlgn="base"/>
            <a:r>
              <a:rPr lang="nl-NL" sz="2000" b="1" dirty="0">
                <a:solidFill>
                  <a:srgbClr val="000000"/>
                </a:solidFill>
                <a:latin typeface="Aptos"/>
              </a:rPr>
              <a:t>Wat kun jij doen?</a:t>
            </a:r>
            <a:endParaRPr lang="nl-NL" dirty="0"/>
          </a:p>
          <a:p>
            <a:pPr fontAlgn="base"/>
            <a:r>
              <a:rPr lang="nl-NL" dirty="0">
                <a:solidFill>
                  <a:srgbClr val="000000"/>
                </a:solidFill>
                <a:latin typeface="Aptos"/>
              </a:rPr>
              <a:t>Moedig de</a:t>
            </a:r>
            <a:r>
              <a:rPr lang="nl-NL" b="0" i="0" dirty="0">
                <a:solidFill>
                  <a:srgbClr val="000000"/>
                </a:solidFill>
                <a:effectLst/>
                <a:latin typeface="Aptos"/>
              </a:rPr>
              <a:t> cliënt </a:t>
            </a:r>
            <a:r>
              <a:rPr lang="nl-NL" dirty="0">
                <a:solidFill>
                  <a:srgbClr val="000000"/>
                </a:solidFill>
                <a:latin typeface="Aptos"/>
              </a:rPr>
              <a:t>aan om</a:t>
            </a:r>
            <a:r>
              <a:rPr lang="nl-NL" b="0" i="0" dirty="0">
                <a:solidFill>
                  <a:srgbClr val="000000"/>
                </a:solidFill>
                <a:effectLst/>
                <a:latin typeface="Aptos"/>
              </a:rPr>
              <a:t>:</a:t>
            </a:r>
            <a:endParaRPr lang="nl-NL" sz="2400" b="0" i="0" dirty="0">
              <a:solidFill>
                <a:srgbClr val="000000"/>
              </a:solidFill>
              <a:effectLst/>
              <a:latin typeface="Aptos"/>
            </a:endParaRPr>
          </a:p>
          <a:p>
            <a:pPr marL="285750" indent="-285750" algn="l" rtl="0" fontAlgn="base">
              <a:buFont typeface="Arial" panose="020B0604020202020204" pitchFamily="34" charset="0"/>
              <a:buChar char="•"/>
            </a:pPr>
            <a:r>
              <a:rPr lang="nl-NL" dirty="0">
                <a:solidFill>
                  <a:srgbClr val="000000"/>
                </a:solidFill>
                <a:latin typeface="Aptos"/>
              </a:rPr>
              <a:t>voldoende</a:t>
            </a:r>
            <a:r>
              <a:rPr lang="nl-NL" sz="1800" b="0" i="0" dirty="0">
                <a:solidFill>
                  <a:srgbClr val="000000"/>
                </a:solidFill>
                <a:effectLst/>
                <a:latin typeface="Aptos"/>
              </a:rPr>
              <a:t> water te drinken</a:t>
            </a:r>
            <a:r>
              <a:rPr lang="nl-NL" dirty="0">
                <a:solidFill>
                  <a:srgbClr val="000000"/>
                </a:solidFill>
                <a:latin typeface="Aptos"/>
              </a:rPr>
              <a:t>;</a:t>
            </a:r>
            <a:endParaRPr lang="nl-NL" sz="1800" b="0" i="0" dirty="0">
              <a:solidFill>
                <a:srgbClr val="000000"/>
              </a:solidFill>
              <a:effectLst/>
              <a:latin typeface="Aptos"/>
            </a:endParaRPr>
          </a:p>
          <a:p>
            <a:pPr marL="285750" indent="-285750" algn="l" rtl="0" fontAlgn="base">
              <a:buFont typeface="Arial" panose="020B0604020202020204" pitchFamily="34" charset="0"/>
              <a:buChar char="•"/>
            </a:pPr>
            <a:r>
              <a:rPr lang="nl-NL" dirty="0">
                <a:solidFill>
                  <a:srgbClr val="000000"/>
                </a:solidFill>
                <a:latin typeface="Aptos"/>
              </a:rPr>
              <a:t>goed</a:t>
            </a:r>
            <a:r>
              <a:rPr lang="nl-NL" sz="1800" b="0" i="0" dirty="0">
                <a:solidFill>
                  <a:srgbClr val="000000"/>
                </a:solidFill>
                <a:effectLst/>
                <a:latin typeface="Aptos"/>
              </a:rPr>
              <a:t> uit te plassen en direct te plassen bij aandrang. </a:t>
            </a:r>
          </a:p>
          <a:p>
            <a:pPr algn="l" rtl="0" fontAlgn="base"/>
            <a:endParaRPr lang="nl-NL" dirty="0">
              <a:solidFill>
                <a:srgbClr val="000000"/>
              </a:solidFill>
              <a:latin typeface="Aptos" panose="020B0004020202020204" pitchFamily="34" charset="0"/>
            </a:endParaRPr>
          </a:p>
          <a:p>
            <a:pPr fontAlgn="base"/>
            <a:r>
              <a:rPr lang="nl-NL" sz="2000" b="1" dirty="0">
                <a:solidFill>
                  <a:srgbClr val="000000"/>
                </a:solidFill>
                <a:latin typeface="Aptos"/>
              </a:rPr>
              <a:t>Tip</a:t>
            </a:r>
            <a:r>
              <a:rPr lang="nl-NL" dirty="0">
                <a:solidFill>
                  <a:srgbClr val="000000"/>
                </a:solidFill>
                <a:latin typeface="Aptos"/>
              </a:rPr>
              <a:t>: Hoe ga je om met een cliënt die overtuigd is van de preventieve werking van cranberries? </a:t>
            </a:r>
          </a:p>
          <a:p>
            <a:pPr fontAlgn="base"/>
            <a:r>
              <a:rPr lang="nl-NL" dirty="0">
                <a:solidFill>
                  <a:srgbClr val="000000"/>
                </a:solidFill>
                <a:latin typeface="Aptos"/>
              </a:rPr>
              <a:t>Ga in gesprek met de cliënt en gebruik </a:t>
            </a:r>
            <a:r>
              <a:rPr lang="nl-NL" dirty="0">
                <a:latin typeface="Aptos"/>
              </a:rPr>
              <a:t>daarbij: </a:t>
            </a:r>
          </a:p>
          <a:p>
            <a:pPr fontAlgn="base"/>
            <a:r>
              <a:rPr lang="nl-NL" dirty="0">
                <a:latin typeface="Aptos"/>
                <a:hlinkClick r:id="rId3"/>
              </a:rPr>
              <a:t>Gesprekstool: Samen in gesprek cliënten en/of mantelzorgers.</a:t>
            </a:r>
            <a:endParaRPr lang="nl-NL" sz="2400" b="0" i="0" dirty="0">
              <a:solidFill>
                <a:srgbClr val="000000"/>
              </a:solidFill>
              <a:effectLst/>
              <a:latin typeface="Aptos"/>
            </a:endParaRPr>
          </a:p>
        </p:txBody>
      </p:sp>
      <p:sp>
        <p:nvSpPr>
          <p:cNvPr id="5" name="TextBox 4">
            <a:extLst>
              <a:ext uri="{FF2B5EF4-FFF2-40B4-BE49-F238E27FC236}">
                <a16:creationId xmlns:a16="http://schemas.microsoft.com/office/drawing/2014/main" id="{46C86EB5-0666-8772-9FA3-2A4AD6948F9A}"/>
              </a:ext>
            </a:extLst>
          </p:cNvPr>
          <p:cNvSpPr txBox="1"/>
          <p:nvPr/>
        </p:nvSpPr>
        <p:spPr>
          <a:xfrm>
            <a:off x="1979494" y="362066"/>
            <a:ext cx="8809871" cy="769441"/>
          </a:xfrm>
          <a:prstGeom prst="rect">
            <a:avLst/>
          </a:prstGeom>
          <a:noFill/>
        </p:spPr>
        <p:txBody>
          <a:bodyPr wrap="square" lIns="91440" tIns="45720" rIns="91440" bIns="45720" anchor="t">
            <a:spAutoFit/>
          </a:bodyPr>
          <a:lstStyle/>
          <a:p>
            <a:r>
              <a:rPr lang="en-US" sz="4400" dirty="0" err="1">
                <a:solidFill>
                  <a:schemeClr val="bg1"/>
                </a:solidFill>
                <a:latin typeface="Aptos"/>
              </a:rPr>
              <a:t>Preventie</a:t>
            </a:r>
            <a:r>
              <a:rPr lang="en-US" sz="4400" dirty="0">
                <a:solidFill>
                  <a:schemeClr val="bg1"/>
                </a:solidFill>
                <a:latin typeface="Aptos"/>
              </a:rPr>
              <a:t> van </a:t>
            </a:r>
            <a:r>
              <a:rPr lang="en-US" sz="4400" dirty="0" err="1">
                <a:solidFill>
                  <a:schemeClr val="bg1"/>
                </a:solidFill>
                <a:latin typeface="Aptos"/>
              </a:rPr>
              <a:t>urineweginfectie</a:t>
            </a:r>
            <a:endParaRPr lang="nl-NL" dirty="0">
              <a:solidFill>
                <a:schemeClr val="bg1"/>
              </a:solidFill>
            </a:endParaRPr>
          </a:p>
        </p:txBody>
      </p:sp>
    </p:spTree>
    <p:extLst>
      <p:ext uri="{BB962C8B-B14F-4D97-AF65-F5344CB8AC3E}">
        <p14:creationId xmlns:p14="http://schemas.microsoft.com/office/powerpoint/2010/main" val="3365459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a:extLst>
              <a:ext uri="{FF2B5EF4-FFF2-40B4-BE49-F238E27FC236}">
                <a16:creationId xmlns:a16="http://schemas.microsoft.com/office/drawing/2014/main" id="{CBB9E09E-020B-3B6A-43CA-0A5EAFA467C3}"/>
              </a:ext>
            </a:extLst>
          </p:cNvPr>
          <p:cNvPicPr>
            <a:picLocks noChangeAspect="1"/>
          </p:cNvPicPr>
          <p:nvPr/>
        </p:nvPicPr>
        <p:blipFill>
          <a:blip r:embed="rId2"/>
          <a:srcRect/>
          <a:stretch/>
        </p:blipFill>
        <p:spPr>
          <a:xfrm>
            <a:off x="6573" y="3697"/>
            <a:ext cx="12178854" cy="6850605"/>
          </a:xfrm>
          <a:prstGeom prst="rect">
            <a:avLst/>
          </a:prstGeom>
        </p:spPr>
      </p:pic>
      <p:sp>
        <p:nvSpPr>
          <p:cNvPr id="6" name="TextBox 5">
            <a:extLst>
              <a:ext uri="{FF2B5EF4-FFF2-40B4-BE49-F238E27FC236}">
                <a16:creationId xmlns:a16="http://schemas.microsoft.com/office/drawing/2014/main" id="{CDCF3580-D18C-1551-7B82-9EF2B554815F}"/>
              </a:ext>
            </a:extLst>
          </p:cNvPr>
          <p:cNvSpPr txBox="1"/>
          <p:nvPr/>
        </p:nvSpPr>
        <p:spPr>
          <a:xfrm>
            <a:off x="1975187" y="362066"/>
            <a:ext cx="8032040" cy="769441"/>
          </a:xfrm>
          <a:prstGeom prst="rect">
            <a:avLst/>
          </a:prstGeom>
          <a:noFill/>
        </p:spPr>
        <p:txBody>
          <a:bodyPr wrap="square" lIns="91440" tIns="45720" rIns="91440" bIns="45720" anchor="t">
            <a:spAutoFit/>
          </a:bodyPr>
          <a:lstStyle/>
          <a:p>
            <a:r>
              <a:rPr lang="en-US" sz="4400" kern="1200" dirty="0" err="1">
                <a:solidFill>
                  <a:schemeClr val="bg1"/>
                </a:solidFill>
                <a:latin typeface="Aptos"/>
                <a:ea typeface="+mj-ea"/>
                <a:cs typeface="+mj-cs"/>
              </a:rPr>
              <a:t>Urineonderzoek</a:t>
            </a:r>
            <a:endParaRPr lang="en-NL" sz="4400" dirty="0">
              <a:solidFill>
                <a:schemeClr val="bg1"/>
              </a:solidFill>
              <a:latin typeface="Aptos"/>
            </a:endParaRPr>
          </a:p>
        </p:txBody>
      </p:sp>
      <p:sp>
        <p:nvSpPr>
          <p:cNvPr id="8" name="TextBox 7">
            <a:extLst>
              <a:ext uri="{FF2B5EF4-FFF2-40B4-BE49-F238E27FC236}">
                <a16:creationId xmlns:a16="http://schemas.microsoft.com/office/drawing/2014/main" id="{AB834091-ACEF-CAE0-C356-353F034A2AF5}"/>
              </a:ext>
            </a:extLst>
          </p:cNvPr>
          <p:cNvSpPr txBox="1"/>
          <p:nvPr/>
        </p:nvSpPr>
        <p:spPr>
          <a:xfrm>
            <a:off x="2100263" y="1808163"/>
            <a:ext cx="8743328" cy="1077218"/>
          </a:xfrm>
          <a:prstGeom prst="rect">
            <a:avLst/>
          </a:prstGeom>
          <a:noFill/>
        </p:spPr>
        <p:txBody>
          <a:bodyPr wrap="square" lIns="91440" tIns="45720" rIns="91440" bIns="45720" anchor="t">
            <a:spAutoFit/>
          </a:bodyPr>
          <a:lstStyle/>
          <a:p>
            <a:pPr algn="l" rtl="0" fontAlgn="base"/>
            <a:r>
              <a:rPr lang="nl-NL" sz="2400" b="1" i="0" dirty="0">
                <a:solidFill>
                  <a:srgbClr val="000000"/>
                </a:solidFill>
                <a:effectLst/>
                <a:latin typeface="Aptos"/>
              </a:rPr>
              <a:t>Feit of fabel?</a:t>
            </a:r>
          </a:p>
          <a:p>
            <a:pPr algn="l" rtl="0" fontAlgn="base"/>
            <a:endParaRPr lang="nl-NL" sz="2000" b="1" i="0" dirty="0">
              <a:solidFill>
                <a:srgbClr val="000000"/>
              </a:solidFill>
              <a:effectLst/>
              <a:latin typeface="Aptos" panose="020B0004020202020204" pitchFamily="34" charset="0"/>
            </a:endParaRPr>
          </a:p>
          <a:p>
            <a:pPr fontAlgn="base"/>
            <a:r>
              <a:rPr lang="nl-NL" sz="2000" i="1" dirty="0">
                <a:solidFill>
                  <a:srgbClr val="000000"/>
                </a:solidFill>
                <a:latin typeface="Aptos"/>
              </a:rPr>
              <a:t>'Met een urinestick kun je een urineweginfectie vaststellen.’</a:t>
            </a:r>
            <a:endParaRPr lang="nl-NL" sz="2000" i="1" dirty="0">
              <a:solidFill>
                <a:srgbClr val="000000"/>
              </a:solidFill>
              <a:effectLst/>
              <a:latin typeface="Aptos"/>
            </a:endParaRPr>
          </a:p>
        </p:txBody>
      </p:sp>
    </p:spTree>
    <p:extLst>
      <p:ext uri="{BB962C8B-B14F-4D97-AF65-F5344CB8AC3E}">
        <p14:creationId xmlns:p14="http://schemas.microsoft.com/office/powerpoint/2010/main" val="4125840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a:extLst>
              <a:ext uri="{FF2B5EF4-FFF2-40B4-BE49-F238E27FC236}">
                <a16:creationId xmlns:a16="http://schemas.microsoft.com/office/drawing/2014/main" id="{CBB9E09E-020B-3B6A-43CA-0A5EAFA467C3}"/>
              </a:ext>
            </a:extLst>
          </p:cNvPr>
          <p:cNvPicPr>
            <a:picLocks noChangeAspect="1"/>
          </p:cNvPicPr>
          <p:nvPr/>
        </p:nvPicPr>
        <p:blipFill>
          <a:blip r:embed="rId2"/>
          <a:srcRect/>
          <a:stretch/>
        </p:blipFill>
        <p:spPr>
          <a:xfrm>
            <a:off x="6573" y="3697"/>
            <a:ext cx="12178854" cy="6850605"/>
          </a:xfrm>
          <a:prstGeom prst="rect">
            <a:avLst/>
          </a:prstGeom>
        </p:spPr>
      </p:pic>
      <p:sp>
        <p:nvSpPr>
          <p:cNvPr id="8" name="TextBox 7">
            <a:extLst>
              <a:ext uri="{FF2B5EF4-FFF2-40B4-BE49-F238E27FC236}">
                <a16:creationId xmlns:a16="http://schemas.microsoft.com/office/drawing/2014/main" id="{AB834091-ACEF-CAE0-C356-353F034A2AF5}"/>
              </a:ext>
            </a:extLst>
          </p:cNvPr>
          <p:cNvSpPr txBox="1"/>
          <p:nvPr/>
        </p:nvSpPr>
        <p:spPr>
          <a:xfrm>
            <a:off x="2100263" y="2828834"/>
            <a:ext cx="6231295" cy="1200329"/>
          </a:xfrm>
          <a:prstGeom prst="rect">
            <a:avLst/>
          </a:prstGeom>
          <a:noFill/>
        </p:spPr>
        <p:txBody>
          <a:bodyPr wrap="square" lIns="91440" tIns="45720" rIns="91440" bIns="45720" anchor="t">
            <a:spAutoFit/>
          </a:bodyPr>
          <a:lstStyle/>
          <a:p>
            <a:pPr fontAlgn="base"/>
            <a:r>
              <a:rPr lang="nl-NL" sz="3600" i="1" dirty="0">
                <a:solidFill>
                  <a:srgbClr val="000000"/>
                </a:solidFill>
                <a:latin typeface="Aptos"/>
              </a:rPr>
              <a:t>'Met een urinestick kun je een urineweginfectie vaststellen.’</a:t>
            </a:r>
            <a:endParaRPr lang="nl-NL" sz="3600" i="1" dirty="0">
              <a:solidFill>
                <a:srgbClr val="000000"/>
              </a:solidFill>
              <a:effectLst/>
              <a:latin typeface="Aptos"/>
            </a:endParaRPr>
          </a:p>
        </p:txBody>
      </p:sp>
      <p:pic>
        <p:nvPicPr>
          <p:cNvPr id="3" name="Picture 2">
            <a:extLst>
              <a:ext uri="{FF2B5EF4-FFF2-40B4-BE49-F238E27FC236}">
                <a16:creationId xmlns:a16="http://schemas.microsoft.com/office/drawing/2014/main" id="{1B4878E2-C4EF-DC48-B6B5-267970764DB2}"/>
              </a:ext>
            </a:extLst>
          </p:cNvPr>
          <p:cNvPicPr>
            <a:picLocks noChangeAspect="1"/>
          </p:cNvPicPr>
          <p:nvPr/>
        </p:nvPicPr>
        <p:blipFill>
          <a:blip r:embed="rId3"/>
          <a:srcRect/>
          <a:stretch/>
        </p:blipFill>
        <p:spPr>
          <a:xfrm>
            <a:off x="8331558" y="3521164"/>
            <a:ext cx="1597217" cy="1597217"/>
          </a:xfrm>
          <a:prstGeom prst="rect">
            <a:avLst/>
          </a:prstGeom>
        </p:spPr>
      </p:pic>
      <p:sp>
        <p:nvSpPr>
          <p:cNvPr id="4" name="TextBox 3">
            <a:extLst>
              <a:ext uri="{FF2B5EF4-FFF2-40B4-BE49-F238E27FC236}">
                <a16:creationId xmlns:a16="http://schemas.microsoft.com/office/drawing/2014/main" id="{CDE633F5-C112-6A71-BE5D-70F4CBEC2177}"/>
              </a:ext>
            </a:extLst>
          </p:cNvPr>
          <p:cNvSpPr txBox="1"/>
          <p:nvPr/>
        </p:nvSpPr>
        <p:spPr>
          <a:xfrm>
            <a:off x="1975187" y="362066"/>
            <a:ext cx="8032040" cy="769441"/>
          </a:xfrm>
          <a:prstGeom prst="rect">
            <a:avLst/>
          </a:prstGeom>
          <a:noFill/>
        </p:spPr>
        <p:txBody>
          <a:bodyPr wrap="square" lIns="91440" tIns="45720" rIns="91440" bIns="45720" anchor="t">
            <a:spAutoFit/>
          </a:bodyPr>
          <a:lstStyle/>
          <a:p>
            <a:r>
              <a:rPr lang="en-US" sz="4400" kern="1200" dirty="0" err="1">
                <a:solidFill>
                  <a:schemeClr val="bg1"/>
                </a:solidFill>
                <a:latin typeface="Aptos"/>
                <a:ea typeface="+mj-ea"/>
                <a:cs typeface="+mj-cs"/>
              </a:rPr>
              <a:t>Urineonderzoek</a:t>
            </a:r>
            <a:endParaRPr lang="en-NL" sz="4400" dirty="0">
              <a:solidFill>
                <a:schemeClr val="bg1"/>
              </a:solidFill>
              <a:latin typeface="Aptos"/>
            </a:endParaRPr>
          </a:p>
        </p:txBody>
      </p:sp>
    </p:spTree>
    <p:extLst>
      <p:ext uri="{BB962C8B-B14F-4D97-AF65-F5344CB8AC3E}">
        <p14:creationId xmlns:p14="http://schemas.microsoft.com/office/powerpoint/2010/main" val="13925738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50b768e8-5836-431a-942a-58cf1cf649ae" xsi:nil="true"/>
    <lcf76f155ced4ddcb4097134ff3c332f xmlns="745036bc-f182-4bbd-b3db-1397e6ed429a">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579D8FCC750CE4C9F2863CAD1778D31" ma:contentTypeVersion="18" ma:contentTypeDescription="Een nieuw document maken." ma:contentTypeScope="" ma:versionID="5ed182b7f657f7ae32b5ebaf992f2392">
  <xsd:schema xmlns:xsd="http://www.w3.org/2001/XMLSchema" xmlns:xs="http://www.w3.org/2001/XMLSchema" xmlns:p="http://schemas.microsoft.com/office/2006/metadata/properties" xmlns:ns2="745036bc-f182-4bbd-b3db-1397e6ed429a" xmlns:ns3="50b768e8-5836-431a-942a-58cf1cf649ae" targetNamespace="http://schemas.microsoft.com/office/2006/metadata/properties" ma:root="true" ma:fieldsID="23918bca124a27216ca48765acedfa8b" ns2:_="" ns3:_="">
    <xsd:import namespace="745036bc-f182-4bbd-b3db-1397e6ed429a"/>
    <xsd:import namespace="50b768e8-5836-431a-942a-58cf1cf649a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45036bc-f182-4bbd-b3db-1397e6ed429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76365aed-0c5b-45ed-bf5f-637d18e5b05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0b768e8-5836-431a-942a-58cf1cf649ae" elementFormDefault="qualified">
    <xsd:import namespace="http://schemas.microsoft.com/office/2006/documentManagement/types"/>
    <xsd:import namespace="http://schemas.microsoft.com/office/infopath/2007/PartnerControls"/>
    <xsd:element name="SharedWithUsers" ma:index="1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Gedeeld met details" ma:internalName="SharedWithDetails" ma:readOnly="true">
      <xsd:simpleType>
        <xsd:restriction base="dms:Note">
          <xsd:maxLength value="255"/>
        </xsd:restriction>
      </xsd:simpleType>
    </xsd:element>
    <xsd:element name="TaxCatchAll" ma:index="23" nillable="true" ma:displayName="Taxonomy Catch All Column" ma:hidden="true" ma:list="{e539f415-adda-4265-a817-a546d9bff61e}" ma:internalName="TaxCatchAll" ma:showField="CatchAllData" ma:web="50b768e8-5836-431a-942a-58cf1cf649a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876B235-5A8F-4F92-AA82-D5A4DF992AFF}">
  <ds:schemaRefs>
    <ds:schemaRef ds:uri="http://schemas.microsoft.com/sharepoint/v3/contenttype/forms"/>
  </ds:schemaRefs>
</ds:datastoreItem>
</file>

<file path=customXml/itemProps2.xml><?xml version="1.0" encoding="utf-8"?>
<ds:datastoreItem xmlns:ds="http://schemas.openxmlformats.org/officeDocument/2006/customXml" ds:itemID="{5B4DEEDF-38C9-47FB-A642-8484F3F61726}">
  <ds:schemaRefs>
    <ds:schemaRef ds:uri="http://purl.org/dc/elements/1.1/"/>
    <ds:schemaRef ds:uri="http://schemas.microsoft.com/office/infopath/2007/PartnerControls"/>
    <ds:schemaRef ds:uri="5c5c444a-a457-4c95-859e-00b8afdb8b6e"/>
    <ds:schemaRef ds:uri="http://schemas.microsoft.com/office/2006/metadata/properties"/>
    <ds:schemaRef ds:uri="http://schemas.openxmlformats.org/package/2006/metadata/core-properties"/>
    <ds:schemaRef ds:uri="http://purl.org/dc/dcmitype/"/>
    <ds:schemaRef ds:uri="http://purl.org/dc/terms/"/>
    <ds:schemaRef ds:uri="http://schemas.microsoft.com/office/2006/documentManagement/types"/>
    <ds:schemaRef ds:uri="4c55519f-2115-45c7-b8b8-c8c32574e018"/>
    <ds:schemaRef ds:uri="http://www.w3.org/XML/1998/namespace"/>
    <ds:schemaRef ds:uri="50b768e8-5836-431a-942a-58cf1cf649ae"/>
    <ds:schemaRef ds:uri="745036bc-f182-4bbd-b3db-1397e6ed429a"/>
  </ds:schemaRefs>
</ds:datastoreItem>
</file>

<file path=customXml/itemProps3.xml><?xml version="1.0" encoding="utf-8"?>
<ds:datastoreItem xmlns:ds="http://schemas.openxmlformats.org/officeDocument/2006/customXml" ds:itemID="{1F89E4DE-6ED5-4B49-AE5B-856F717CAA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45036bc-f182-4bbd-b3db-1397e6ed429a"/>
    <ds:schemaRef ds:uri="50b768e8-5836-431a-942a-58cf1cf649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1660</Words>
  <Application>Microsoft Office PowerPoint</Application>
  <PresentationFormat>Breedbeeld</PresentationFormat>
  <Paragraphs>213</Paragraphs>
  <Slides>32</Slides>
  <Notes>2</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32</vt:i4>
      </vt:variant>
    </vt:vector>
  </HeadingPairs>
  <TitlesOfParts>
    <vt:vector size="39" baseType="lpstr">
      <vt:lpstr>Aptos</vt:lpstr>
      <vt:lpstr>Arial</vt:lpstr>
      <vt:lpstr>Calibri</vt:lpstr>
      <vt:lpstr>Calibri Light</vt:lpstr>
      <vt:lpstr>Franklin Gothic Book</vt:lpstr>
      <vt:lpstr>Segoe UI</vt:lpstr>
      <vt:lpstr>Office Theme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Jeroen van Ingen</dc:creator>
  <cp:lastModifiedBy>Mariella Maarschalkerweerd - Asta</cp:lastModifiedBy>
  <cp:revision>12</cp:revision>
  <dcterms:created xsi:type="dcterms:W3CDTF">2024-01-08T11:03:13Z</dcterms:created>
  <dcterms:modified xsi:type="dcterms:W3CDTF">2025-01-17T10:43:59Z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0x0101007579D8FCC750CE4C9F2863CAD1778D31</vt:lpwstr>
  </property>
</Properties>
</file>