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312" r:id="rId5"/>
    <p:sldId id="304" r:id="rId6"/>
    <p:sldId id="322" r:id="rId7"/>
    <p:sldId id="282" r:id="rId8"/>
    <p:sldId id="315" r:id="rId9"/>
    <p:sldId id="314" r:id="rId10"/>
    <p:sldId id="318" r:id="rId11"/>
    <p:sldId id="320" r:id="rId12"/>
    <p:sldId id="321" r:id="rId13"/>
    <p:sldId id="323" r:id="rId14"/>
    <p:sldId id="297" r:id="rId15"/>
  </p:sldIdLst>
  <p:sldSz cx="12192000" cy="6858000"/>
  <p:notesSz cx="13716000" cy="24384000"/>
  <p:defaultTextStyle>
    <a:defPPr rtl="0">
      <a:defRPr lang="nl-NL"/>
    </a:defPPr>
    <a:lvl1pPr marL="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5" d="100"/>
          <a:sy n="35" d="100"/>
        </p:scale>
        <p:origin x="347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l-NL" sz="1200"/>
            </a:lvl1pPr>
          </a:lstStyle>
          <a:p>
            <a:pPr rtl="0"/>
            <a:fld id="{6F32BAFF-BD63-487F-A216-7E3CD764D187}" type="datetimeyyyy">
              <a:rPr lang="nl-NL" smtClean="0"/>
              <a:t>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l-NL"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l-NL" sz="1200"/>
            </a:lvl1pPr>
          </a:lstStyle>
          <a:p>
            <a:pPr rtl="0"/>
            <a:fld id="{420BD0AB-C59E-4A46-83D3-F07787446BA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nl-NL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9436-37F5-C7F5-710E-B0C78A85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996FE92-CB4E-E3A0-E135-D779486E1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ABDDFB1-AF9E-3C02-E1E2-1B162D77E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11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FD20-DDE7-9F99-A021-89249A67C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4F48981-28F5-46E5-4D9E-114E24AC8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6864746-AF03-3E08-D5A6-34ACA1A9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578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beelding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/>
          </a:p>
        </p:txBody>
      </p:sp>
      <p:sp>
        <p:nvSpPr>
          <p:cNvPr id="10" name="Vrije v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0" name="Afbeelding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" name="Tijdelijke aanduiding voor tekst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1800"/>
            </a:lvl1pPr>
          </a:lstStyle>
          <a:p>
            <a:pPr rtl="0"/>
            <a:r>
              <a:rPr lang="nl-NL"/>
              <a:t>Klik om subtitel toe te voegen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nl-NL" sz="1800"/>
            </a:lvl1pPr>
            <a:lvl2pPr>
              <a:defRPr lang="nl-NL" sz="1800"/>
            </a:lvl2pPr>
            <a:lvl3pPr>
              <a:defRPr lang="nl-NL" sz="1800"/>
            </a:lvl3pPr>
            <a:lvl4pPr>
              <a:defRPr lang="nl-NL" sz="1800"/>
            </a:lvl4pPr>
            <a:lvl5pPr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49" name="Vrije v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7" name="Tijdelijke aanduiding voor dianumm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pic>
        <p:nvPicPr>
          <p:cNvPr id="43" name="Afbeelding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Afbeelding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4" name="Tijdelijke aanduiding voor inhoud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it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9" name="Afbeelding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6" name="Subtitel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nl-NL" sz="2400"/>
            </a:lvl1pPr>
            <a:lvl2pPr marL="457200" indent="0" algn="ctr">
              <a:buNone/>
              <a:defRPr lang="nl-NL" sz="2000"/>
            </a:lvl2pPr>
            <a:lvl3pPr marL="914400" indent="0" algn="ctr">
              <a:buNone/>
              <a:defRPr lang="nl-NL" sz="1800"/>
            </a:lvl3pPr>
            <a:lvl4pPr marL="1371600" indent="0" algn="ctr">
              <a:buNone/>
              <a:defRPr lang="nl-NL" sz="1600"/>
            </a:lvl4pPr>
            <a:lvl5pPr marL="1828800" indent="0" algn="ctr">
              <a:buNone/>
              <a:defRPr lang="nl-NL" sz="1600"/>
            </a:lvl5pPr>
            <a:lvl6pPr marL="2286000" indent="0" algn="ctr">
              <a:buNone/>
              <a:defRPr lang="nl-NL" sz="1600"/>
            </a:lvl6pPr>
            <a:lvl7pPr marL="2743200" indent="0" algn="ctr">
              <a:buNone/>
              <a:defRPr lang="nl-NL" sz="1600"/>
            </a:lvl7pPr>
            <a:lvl8pPr marL="3200400" indent="0" algn="ctr">
              <a:buNone/>
              <a:defRPr lang="nl-NL" sz="1600"/>
            </a:lvl8pPr>
            <a:lvl9pPr marL="3657600" indent="0" algn="ctr">
              <a:buNone/>
              <a:defRPr lang="nl-NL" sz="1600"/>
            </a:lvl9pPr>
          </a:lstStyle>
          <a:p>
            <a:pPr rtl="0"/>
            <a:r>
              <a:rPr lang="nl-NL"/>
              <a:t>Klik om subtitel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nl-NL"/>
            </a:def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nl-NL" sz="3200"/>
            </a:lvl1pPr>
            <a:lvl2pPr>
              <a:defRPr lang="nl-NL" sz="2800"/>
            </a:lvl2pPr>
            <a:lvl3pPr>
              <a:defRPr lang="nl-NL" sz="2400"/>
            </a:lvl3pPr>
            <a:lvl4pPr>
              <a:defRPr lang="nl-NL" sz="2000"/>
            </a:lvl4pPr>
            <a:lvl5pPr>
              <a:defRPr lang="nl-NL" sz="2000"/>
            </a:lvl5pPr>
            <a:lvl6pPr>
              <a:defRPr lang="nl-NL" sz="2000"/>
            </a:lvl6pPr>
            <a:lvl7pPr>
              <a:defRPr lang="nl-NL" sz="2000"/>
            </a:lvl7pPr>
            <a:lvl8pPr>
              <a:defRPr lang="nl-NL" sz="2000"/>
            </a:lvl8pPr>
            <a:lvl9pPr>
              <a:defRPr lang="nl-NL" sz="2000"/>
            </a:lvl9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nl-NL" sz="32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nl-NL">
                <a:latin typeface="+mn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nl-NL" sz="1600"/>
            </a:lvl1pPr>
            <a:lvl2pPr marL="457200" indent="0">
              <a:buNone/>
              <a:defRPr lang="nl-NL" sz="1400"/>
            </a:lvl2pPr>
            <a:lvl3pPr marL="914400" indent="0">
              <a:buNone/>
              <a:defRPr lang="nl-NL" sz="1200"/>
            </a:lvl3pPr>
            <a:lvl4pPr marL="1371600" indent="0">
              <a:buNone/>
              <a:defRPr lang="nl-NL" sz="1000"/>
            </a:lvl4pPr>
            <a:lvl5pPr marL="1828800" indent="0">
              <a:buNone/>
              <a:defRPr lang="nl-NL" sz="1000"/>
            </a:lvl5pPr>
            <a:lvl6pPr marL="2286000" indent="0">
              <a:buNone/>
              <a:defRPr lang="nl-NL" sz="1000"/>
            </a:lvl6pPr>
            <a:lvl7pPr marL="2743200" indent="0">
              <a:buNone/>
              <a:defRPr lang="nl-NL" sz="1000"/>
            </a:lvl7pPr>
            <a:lvl8pPr marL="3200400" indent="0">
              <a:buNone/>
              <a:defRPr lang="nl-NL" sz="1000"/>
            </a:lvl8pPr>
            <a:lvl9pPr marL="3657600" indent="0">
              <a:buNone/>
              <a:defRPr lang="nl-NL" sz="1000"/>
            </a:lvl9pPr>
          </a:lstStyle>
          <a:p>
            <a:pPr lvl="0" rtl="0"/>
            <a:r>
              <a:rPr lang="nl-NL"/>
              <a:t>Klik om tekst toe te voegen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nl-NL" sz="2800"/>
            </a:lvl1pPr>
            <a:lvl2pPr marL="457200" indent="0">
              <a:buNone/>
              <a:defRPr lang="nl-NL" sz="2800"/>
            </a:lvl2pPr>
            <a:lvl3pPr marL="914400" indent="0">
              <a:buNone/>
              <a:defRPr lang="nl-NL" sz="2400"/>
            </a:lvl3pPr>
            <a:lvl4pPr marL="1371600" indent="0">
              <a:buNone/>
              <a:defRPr lang="nl-NL" sz="2000"/>
            </a:lvl4pPr>
            <a:lvl5pPr marL="1828800" indent="0">
              <a:buNone/>
              <a:defRPr lang="nl-NL" sz="2000"/>
            </a:lvl5pPr>
            <a:lvl6pPr marL="2286000" indent="0">
              <a:buNone/>
              <a:defRPr lang="nl-NL" sz="2000"/>
            </a:lvl6pPr>
            <a:lvl7pPr marL="2743200" indent="0">
              <a:buNone/>
              <a:defRPr lang="nl-NL" sz="2000"/>
            </a:lvl7pPr>
            <a:lvl8pPr marL="3200400" indent="0">
              <a:buNone/>
              <a:defRPr lang="nl-NL" sz="2000"/>
            </a:lvl8pPr>
            <a:lvl9pPr marL="3657600" indent="0">
              <a:buNone/>
              <a:defRPr lang="nl-NL" sz="2000"/>
            </a:lvl9pPr>
          </a:lstStyle>
          <a:p>
            <a:pPr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Vrije v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Vrije v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  <p:sp>
          <p:nvSpPr>
            <p:cNvPr id="11" name="Vrije v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14" name="Afbeelding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nl-NL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nl-NL" sz="18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Vrije vorm: Vorm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15" name="Vrije vorm: Vorm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16" name="Afbeelding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36" name="Vrije v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3" name="Vrije v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lvl="0" algn="ctr" rtl="0"/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tekst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52" name="Tijdelijke aanduiding voor afbeelding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beelding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53" name="Vrije vorm: Vorm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9" name="Vrije v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1" name="Vrije v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33" name="Afbeelding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nl-NL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nl-NL" sz="1800"/>
            </a:lvl1pPr>
            <a:lvl2pPr>
              <a:spcBef>
                <a:spcPts val="1000"/>
              </a:spcBef>
              <a:defRPr lang="nl-NL" sz="1800"/>
            </a:lvl2pPr>
            <a:lvl3pPr>
              <a:spcBef>
                <a:spcPts val="1000"/>
              </a:spcBef>
              <a:defRPr lang="nl-NL" sz="1800"/>
            </a:lvl3pPr>
            <a:lvl4pPr>
              <a:spcBef>
                <a:spcPts val="1000"/>
              </a:spcBef>
              <a:defRPr lang="nl-NL" sz="1800"/>
            </a:lvl4pPr>
            <a:lvl5pPr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18" name="Tijdelijke aanduiding voor dianumm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1" name="Afbeelding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3" name="Afbeelding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7" name="Afbeelding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19" name="Afbeelding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Tijdelijke aanduiding voor dianumm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Vrije v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</a:lstStyle>
          <a:p>
            <a:pPr lvl="0" rtl="0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/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19" name="Tijdelijke aanduiding voor dianumm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64" indent="-283464">
              <a:spcBef>
                <a:spcPts val="1000"/>
              </a:spcBef>
              <a:defRPr lang="nl-NL" sz="1800"/>
            </a:lvl2pPr>
            <a:lvl3pPr marL="283464" indent="-283464">
              <a:spcBef>
                <a:spcPts val="1000"/>
              </a:spcBef>
              <a:defRPr lang="nl-NL" sz="1800"/>
            </a:lvl3pPr>
            <a:lvl4pPr marL="283464" indent="-283464">
              <a:spcBef>
                <a:spcPts val="1000"/>
              </a:spcBef>
              <a:defRPr lang="nl-NL" sz="1800"/>
            </a:lvl4pPr>
            <a:lvl5pPr marL="283464"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25" name="Tijdelijke aanduiding voor inhoud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marL="283464" indent="-283464">
              <a:spcBef>
                <a:spcPts val="1000"/>
              </a:spcBef>
              <a:defRPr lang="nl-NL" sz="1800"/>
            </a:lvl2pPr>
            <a:lvl3pPr marL="283464" indent="-283464">
              <a:spcBef>
                <a:spcPts val="1000"/>
              </a:spcBef>
              <a:defRPr lang="nl-NL" sz="1800"/>
            </a:lvl3pPr>
            <a:lvl4pPr marL="283464" indent="-283464">
              <a:spcBef>
                <a:spcPts val="1000"/>
              </a:spcBef>
              <a:defRPr lang="nl-NL" sz="1800"/>
            </a:lvl4pPr>
            <a:lvl5pPr marL="283464"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nl-NL"/>
            </a:defPPr>
          </a:lstStyle>
          <a:p>
            <a:pPr algn="ctr" rtl="0"/>
            <a:endParaRPr lang="nl-NL" sz="450" dirty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</a:lstStyle>
          <a:p>
            <a:pPr algn="ctr" rtl="0"/>
            <a:endParaRPr lang="nl-NL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nl-NL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nl-NL"/>
              <a:t>Klik om titel toe te voegen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nl-NL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nl-NL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nl-NL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nl-NL" sz="1800"/>
            </a:lvl4pPr>
            <a:lvl5pPr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nl-NL" sz="1800"/>
            </a:lvl1pPr>
            <a:lvl2pPr indent="-283464">
              <a:spcBef>
                <a:spcPts val="1000"/>
              </a:spcBef>
              <a:defRPr lang="nl-NL" sz="1800"/>
            </a:lvl2pPr>
            <a:lvl3pPr indent="-283464">
              <a:spcBef>
                <a:spcPts val="1000"/>
              </a:spcBef>
              <a:defRPr lang="nl-NL" sz="1800"/>
            </a:lvl3pPr>
            <a:lvl4pPr indent="-283464">
              <a:spcBef>
                <a:spcPts val="1000"/>
              </a:spcBef>
              <a:defRPr lang="nl-NL" sz="1800"/>
            </a:lvl4pPr>
            <a:lvl5pPr indent="-283464">
              <a:spcBef>
                <a:spcPts val="1000"/>
              </a:spcBef>
              <a:defRPr lang="nl-NL" sz="1800"/>
            </a:lvl5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</a:p>
        </p:txBody>
      </p:sp>
      <p:sp>
        <p:nvSpPr>
          <p:cNvPr id="31" name="Tijdelijke aanduiding voor afbeelding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nl-NL" sz="1800"/>
            </a:lvl1pPr>
          </a:lstStyle>
          <a:p>
            <a:pPr lvl="0" rtl="0"/>
            <a:r>
              <a:rPr lang="nl-NL"/>
              <a:t>Klik om afbeelding toe te voegen</a:t>
            </a: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Vrije vorm: Vorm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/>
            </a:p>
          </p:txBody>
        </p:sp>
        <p:sp>
          <p:nvSpPr>
            <p:cNvPr id="21" name="Vrije vorm: Vorm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2" name="Vrije vorm: Vorm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</a:lstStyle>
            <a:p>
              <a:pPr lvl="0" rtl="0"/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23" name="Afbeelding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nl-NL"/>
              </a:defPPr>
            </a:lstStyle>
            <a:p>
              <a:pPr rtl="0"/>
              <a:endParaRPr lang="nl-NL" dirty="0"/>
            </a:p>
          </p:txBody>
        </p:sp>
      </p:grpSp>
      <p:sp>
        <p:nvSpPr>
          <p:cNvPr id="44" name="Tijdelijke aanduiding voor dianumm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6" name="Afbeelding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pic>
        <p:nvPicPr>
          <p:cNvPr id="21" name="Afbeelding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Vrije v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nl-NL"/>
            </a:defPPr>
          </a:lstStyle>
          <a:p>
            <a:pPr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nl-NL" sz="3600" b="1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NL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nl-NL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nl-NL" sz="2400"/>
            </a:lvl3pPr>
          </a:lstStyle>
          <a:p>
            <a:pPr lvl="0" rtl="0"/>
            <a:r>
              <a:rPr lang="nl-NL"/>
              <a:t>Klik om tekst toe te voegen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nl-NL" sz="1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ianumm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nl-NL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nl-NL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nl-NL"/>
            </a:defPPr>
          </a:lstStyle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nl-NL"/>
            </a:defPPr>
          </a:lstStyle>
          <a:p>
            <a:pPr lvl="0" rtl="0"/>
            <a:r>
              <a:rPr lang="nl-NL"/>
              <a:t>Klik om de tekststijlen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nl-NL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nl-NL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vn.nl/afdelingen/research-professionals/deskundigheid/expertisegebi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vn.nl/afdelingen/research-professionals/deskundigheid/expertisegebi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nl-NL"/>
            </a:defPPr>
          </a:lstStyle>
          <a:p>
            <a:br>
              <a:rPr lang="nl-N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4000" dirty="0"/>
              <a:t> Expertisegebied</a:t>
            </a:r>
            <a:br>
              <a:rPr lang="nl-NL" sz="4000" dirty="0"/>
            </a:br>
            <a:r>
              <a:rPr lang="nl-NL" sz="4000" dirty="0"/>
              <a:t>research professionals</a:t>
            </a:r>
            <a:br>
              <a:rPr lang="nl-NL" sz="4000" dirty="0"/>
            </a:br>
            <a:r>
              <a:rPr lang="nl-NL" sz="4000" dirty="0"/>
              <a:t>-een update- </a:t>
            </a: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3DCD07-FDAE-B222-44BD-2D703AFF5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06" y="1"/>
            <a:ext cx="2727293" cy="18195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343320F-7F51-1A47-3185-79CEEF3DFBFB}"/>
              </a:ext>
            </a:extLst>
          </p:cNvPr>
          <p:cNvSpPr txBox="1"/>
          <p:nvPr/>
        </p:nvSpPr>
        <p:spPr>
          <a:xfrm>
            <a:off x="4675517" y="3726611"/>
            <a:ext cx="269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Jantine van Holten</a:t>
            </a:r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Joris Hemelaar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0B699-572B-01A5-00A4-6E84FAE7B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32C93-DCDC-8C2B-42FB-8AC9D671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sz="4000" dirty="0"/>
              <a:t>Lees en verspreidt het document!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CBEB2-8C47-3BA1-FFE3-B7056C4E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34640"/>
            <a:ext cx="8582527" cy="3207344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vinden via de website van de research professionals V&amp;VN: </a:t>
            </a:r>
            <a:b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Wat is het expertisegebied van researchprofessionals? | V&amp;VN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3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976776" cy="2727709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Bedankt!</a:t>
            </a:r>
            <a:br>
              <a:rPr lang="nl-NL" sz="4000" dirty="0"/>
            </a:br>
            <a:r>
              <a:rPr lang="nl-NL" sz="4000" dirty="0"/>
              <a:t>Zijn er vragen?</a:t>
            </a:r>
          </a:p>
        </p:txBody>
      </p:sp>
      <p:pic>
        <p:nvPicPr>
          <p:cNvPr id="4098" name="Picture 2" descr="Functioneringsgesprek vragen: waar moet je aan denken?">
            <a:extLst>
              <a:ext uri="{FF2B5EF4-FFF2-40B4-BE49-F238E27FC236}">
                <a16:creationId xmlns:a16="http://schemas.microsoft.com/office/drawing/2014/main" id="{E00B73C8-D356-63BB-FBBF-F1677D2B0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7" y="2164271"/>
            <a:ext cx="4383597" cy="28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sz="4000" dirty="0"/>
              <a:t>Update gemaakt samen met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834640"/>
            <a:ext cx="7470475" cy="3207344"/>
          </a:xfrm>
        </p:spPr>
        <p:txBody>
          <a:bodyPr rtlCol="0">
            <a:noAutofit/>
          </a:bodyPr>
          <a:lstStyle>
            <a:defPPr>
              <a:defRPr lang="nl-NL"/>
            </a:defPPr>
          </a:lstStyle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Cecilia Huisman</a:t>
            </a: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Lubbers</a:t>
            </a: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Adrianne Hofboer-Kapteijns</a:t>
            </a:r>
          </a:p>
          <a:p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vinden via de website van de research professionals: </a:t>
            </a:r>
            <a:b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Wat is het expertisegebied van researchprofessionals? | V&amp;VN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5F431-04F6-A4BB-5757-7F44CAB14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02F6D4-69B3-A809-FAC8-A633B491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sz="4000" dirty="0"/>
              <a:t>Inhoud presentatie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4DFA44-3022-4264-D0FE-3B14AE928B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7097486" cy="372181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pPr marL="457200" indent="-457200">
              <a:buAutoNum type="arabicParenR"/>
            </a:pP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Wat is het expertisegebied?</a:t>
            </a:r>
          </a:p>
          <a:p>
            <a:pPr marL="457200" indent="-457200">
              <a:buAutoNum type="arabicParenR"/>
            </a:pPr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arenR"/>
            </a:pPr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De update van het </a:t>
            </a:r>
            <a:b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expertisegebied</a:t>
            </a:r>
          </a:p>
          <a:p>
            <a:pPr marL="457200" indent="-457200">
              <a:buAutoNum type="arabicParenR"/>
            </a:pPr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 Implementatie expertisegebied</a:t>
            </a:r>
          </a:p>
          <a:p>
            <a:endParaRPr lang="nl-NL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l-NL" sz="1800" dirty="0"/>
          </a:p>
        </p:txBody>
      </p:sp>
      <p:pic>
        <p:nvPicPr>
          <p:cNvPr id="7" name="Tijdelijke aanduiding voor afbeelding 6" descr="Een persoon die een bril en een blauw shirt draagt">
            <a:extLst>
              <a:ext uri="{FF2B5EF4-FFF2-40B4-BE49-F238E27FC236}">
                <a16:creationId xmlns:a16="http://schemas.microsoft.com/office/drawing/2014/main" id="{8E003F37-79AB-878C-F6D5-2F770B1CF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pic>
        <p:nvPicPr>
          <p:cNvPr id="1026" name="Picture 2" descr="V&amp;VN: Samen één sterke vereniging">
            <a:extLst>
              <a:ext uri="{FF2B5EF4-FFF2-40B4-BE49-F238E27FC236}">
                <a16:creationId xmlns:a16="http://schemas.microsoft.com/office/drawing/2014/main" id="{F976582C-3E5A-3EA5-84A9-E9BE7BDC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391580"/>
            <a:ext cx="6160529" cy="346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85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>
                <a:cs typeface="+mj-cs"/>
              </a:rPr>
              <a:t>Wat is het Expertisegebied?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B5735D-ACAD-2C6C-0EB4-5FCB0B8FF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565" y="2051438"/>
            <a:ext cx="6685935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sz="4000" dirty="0"/>
              <a:t>CANMEDS rollen</a:t>
            </a:r>
            <a:br>
              <a:rPr lang="nl-NL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4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ijdelijke aanduiding voor inhoud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283119" cy="372033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Competenties van de 7 rollen</a:t>
            </a:r>
          </a:p>
          <a:p>
            <a:endParaRPr lang="nl-NL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Waarin verdeling tussen</a:t>
            </a: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-Basiskennis &amp; -vaardigheden</a:t>
            </a: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-Aanvullende kennis &amp; -vaardigheden</a:t>
            </a: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65B751-100D-EDEF-2D56-8A60DCD1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4" y="-102236"/>
            <a:ext cx="2325663" cy="50799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7CCE7DB-2AEB-9DC1-002D-BCA5E50EAD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4036"/>
          <a:stretch>
            <a:fillRect/>
          </a:stretch>
        </p:blipFill>
        <p:spPr>
          <a:xfrm>
            <a:off x="6534153" y="4977709"/>
            <a:ext cx="2325663" cy="305330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400A4B-AC78-604A-C988-24A719AA1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835" y="1"/>
            <a:ext cx="3208165" cy="295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661" y="1594807"/>
            <a:ext cx="5564195" cy="1731484"/>
          </a:xfrm>
        </p:spPr>
        <p:txBody>
          <a:bodyPr rtlCol="0"/>
          <a:lstStyle>
            <a:defPPr>
              <a:defRPr lang="nl-NL"/>
            </a:defPPr>
          </a:lstStyle>
          <a:p>
            <a:r>
              <a:rPr lang="nl-NL" sz="4000" dirty="0"/>
              <a:t>NLQF Niveau 6</a:t>
            </a:r>
            <a:br>
              <a:rPr lang="nl-NL" sz="4000" dirty="0"/>
            </a:br>
            <a:endParaRPr lang="nl-NL" sz="4000" dirty="0"/>
          </a:p>
        </p:txBody>
      </p:sp>
      <p:pic>
        <p:nvPicPr>
          <p:cNvPr id="1026" name="Picture 2" descr="Amsterdam UMC, Locatie VUmc - Bijscholing NLQF-6  researchcoördinator/-verpleegkundige">
            <a:extLst>
              <a:ext uri="{FF2B5EF4-FFF2-40B4-BE49-F238E27FC236}">
                <a16:creationId xmlns:a16="http://schemas.microsoft.com/office/drawing/2014/main" id="{ABAB25BC-CEE2-BAC9-E642-3A3C6FA4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459" y="718147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D6FD34-4E1C-C817-4B56-D87562487DD9}"/>
              </a:ext>
            </a:extLst>
          </p:cNvPr>
          <p:cNvSpPr txBox="1"/>
          <p:nvPr/>
        </p:nvSpPr>
        <p:spPr>
          <a:xfrm>
            <a:off x="3467661" y="3231868"/>
            <a:ext cx="499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Dit geldt voor de opleiding tot Research Verpleegkundige / Clinical Research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aan: </a:t>
            </a:r>
          </a:p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-Breederode Hogeschool</a:t>
            </a:r>
          </a:p>
          <a:p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-Amstel College</a:t>
            </a:r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/>
          <a:lstStyle>
            <a:defPPr>
              <a:defRPr lang="nl-NL"/>
            </a:defPPr>
          </a:lstStyle>
          <a:p>
            <a:pPr rtl="0"/>
            <a:r>
              <a:rPr lang="nl-NL" sz="4000" dirty="0"/>
              <a:t>Versie 2024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7097486" cy="3721817"/>
          </a:xfrm>
        </p:spPr>
        <p:txBody>
          <a:bodyPr rtlCol="0">
            <a:normAutofit/>
          </a:bodyPr>
          <a:lstStyle>
            <a:defPPr>
              <a:defRPr lang="nl-NL"/>
            </a:defPPr>
          </a:lstStyle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Hoofdstuk 3: Wettelijk kader</a:t>
            </a: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Hoofdstuk 5: De waarde van de </a:t>
            </a: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Research Professional</a:t>
            </a:r>
            <a:b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nl-N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l-NL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Hoofdstuk 7: De toekomst</a:t>
            </a:r>
            <a:endParaRPr lang="nl-NL" sz="1800" dirty="0"/>
          </a:p>
        </p:txBody>
      </p:sp>
      <p:pic>
        <p:nvPicPr>
          <p:cNvPr id="7" name="Tijdelijke aanduiding voor afbeelding 6" descr="Een persoon die een bril en een blauw shirt draagt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9088" r="19088"/>
          <a:stretch/>
        </p:blipFill>
        <p:spPr>
          <a:xfrm>
            <a:off x="8989454" y="3405189"/>
            <a:ext cx="3202546" cy="3452811"/>
          </a:xfrm>
        </p:spPr>
      </p:pic>
      <p:pic>
        <p:nvPicPr>
          <p:cNvPr id="5" name="Picture 2" descr="How to Become a Research Nurse | NursingEducation">
            <a:extLst>
              <a:ext uri="{FF2B5EF4-FFF2-40B4-BE49-F238E27FC236}">
                <a16:creationId xmlns:a16="http://schemas.microsoft.com/office/drawing/2014/main" id="{206238A3-8B23-3A06-1749-6E3C9905B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04" y="3405189"/>
            <a:ext cx="5319195" cy="34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6AF6A-F17E-1E60-F610-B67DF87D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639" y="730412"/>
            <a:ext cx="8800721" cy="1423359"/>
          </a:xfrm>
        </p:spPr>
        <p:txBody>
          <a:bodyPr anchor="b">
            <a:noAutofit/>
          </a:bodyPr>
          <a:lstStyle/>
          <a:p>
            <a:r>
              <a:rPr lang="nl-NL" sz="4000" dirty="0"/>
              <a:t>Toelichting hoofdstuk 5: de waarde van de research professional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383BFE7-9FCB-2B62-D237-76888E65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nl-NL" smtClean="0"/>
              <a:pPr rtl="0"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10" name="Afbeelding 9" descr="Afbeelding met tekst, schermopname, Lettertype, algebra&#10;&#10;Door AI gegenereerde inhoud is mogelijk onjuist.">
            <a:extLst>
              <a:ext uri="{FF2B5EF4-FFF2-40B4-BE49-F238E27FC236}">
                <a16:creationId xmlns:a16="http://schemas.microsoft.com/office/drawing/2014/main" id="{1F7F5BC2-6E51-2C3A-363F-1A63FD459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57" y="2222451"/>
            <a:ext cx="8010686" cy="28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6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2E03C-1827-56EC-7C11-59A76914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67" y="457199"/>
            <a:ext cx="8948466" cy="15246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4000" dirty="0"/>
              <a:t>Toelichting hoofdstuk 7: De toekomst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4FE8D1D-8B2C-5378-E398-97E3E3A5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48F63A3B-78C7-47BE-AE5E-E10140E04643}" type="slidenum">
              <a:rPr lang="nl-NL" sz="11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nl-NL" sz="1100"/>
          </a:p>
        </p:txBody>
      </p:sp>
      <p:pic>
        <p:nvPicPr>
          <p:cNvPr id="7" name="Tijdelijke aanduiding voor inhoud 6" descr="Afbeelding met tekst, algebra, ontvangst&#10;&#10;Door AI gegenereerde inhoud is mogelijk onjuist.">
            <a:extLst>
              <a:ext uri="{FF2B5EF4-FFF2-40B4-BE49-F238E27FC236}">
                <a16:creationId xmlns:a16="http://schemas.microsoft.com/office/drawing/2014/main" id="{C97F97ED-A21A-3D2B-F545-C5DD7100C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903" y="2396197"/>
            <a:ext cx="8694193" cy="2803875"/>
          </a:xfrm>
          <a:noFill/>
        </p:spPr>
      </p:pic>
    </p:spTree>
    <p:extLst>
      <p:ext uri="{BB962C8B-B14F-4D97-AF65-F5344CB8AC3E}">
        <p14:creationId xmlns:p14="http://schemas.microsoft.com/office/powerpoint/2010/main" val="136591307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4_TF78438558_Win32" id="{794013AA-EA2C-43FC-9E3A-494CAEF134E6}" vid="{8836B66F-558E-4494-9911-3863A9572FD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Geometrisch kleurblok</Template>
  <TotalTime>14</TotalTime>
  <Words>201</Words>
  <Application>Microsoft Office PowerPoint</Application>
  <PresentationFormat>Breedbeeld</PresentationFormat>
  <Paragraphs>40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Sabon Next LT</vt:lpstr>
      <vt:lpstr>Aangepast</vt:lpstr>
      <vt:lpstr>  Expertisegebied research professionals -een update-    </vt:lpstr>
      <vt:lpstr>Update gemaakt samen met </vt:lpstr>
      <vt:lpstr>Inhoud presentatie</vt:lpstr>
      <vt:lpstr>Wat is het Expertisegebied? </vt:lpstr>
      <vt:lpstr>CANMEDS rollen </vt:lpstr>
      <vt:lpstr>NLQF Niveau 6 </vt:lpstr>
      <vt:lpstr>Versie 2024</vt:lpstr>
      <vt:lpstr>Toelichting hoofdstuk 5: de waarde van de research professional</vt:lpstr>
      <vt:lpstr>Toelichting hoofdstuk 7: De toekomst</vt:lpstr>
      <vt:lpstr>Lees en verspreidt het document!</vt:lpstr>
      <vt:lpstr>Bedankt! Zijn er vragen?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Joris Hemelaar</dc:creator>
  <cp:lastModifiedBy>Joris Hemelaar</cp:lastModifiedBy>
  <cp:revision>9</cp:revision>
  <dcterms:created xsi:type="dcterms:W3CDTF">2025-07-09T12:20:27Z</dcterms:created>
  <dcterms:modified xsi:type="dcterms:W3CDTF">2025-08-20T07:43:51Z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