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x-e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0" r:id="rId5"/>
    <p:sldId id="266" r:id="rId6"/>
    <p:sldId id="267" r:id="rId7"/>
    <p:sldId id="268" r:id="rId8"/>
    <p:sldId id="265" r:id="rId9"/>
    <p:sldId id="262" r:id="rId10"/>
    <p:sldId id="269" r:id="rId11"/>
    <p:sldId id="263" r:id="rId12"/>
    <p:sldId id="270" r:id="rId13"/>
    <p:sldId id="271" r:id="rId14"/>
    <p:sldId id="264" r:id="rId15"/>
    <p:sldId id="259" r:id="rId16"/>
  </p:sldIdLst>
  <p:sldSz cx="12192000" cy="6858000"/>
  <p:notesSz cx="6889750" cy="10021888"/>
  <p:custDataLst>
    <p:tags r:id="rId19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>
      <p:cViewPr varScale="1">
        <p:scale>
          <a:sx n="83" d="100"/>
          <a:sy n="83" d="100"/>
        </p:scale>
        <p:origin x="47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768" y="96"/>
      </p:cViewPr>
      <p:guideLst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5558" cy="501094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02598" y="1"/>
            <a:ext cx="2985558" cy="501094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r>
              <a:rPr lang="nl-NL" dirty="0"/>
              <a:t>19 mei 2021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519055"/>
            <a:ext cx="2985558" cy="501094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02598" y="9519055"/>
            <a:ext cx="2985558" cy="501094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3F215B4D-90E4-4782-8954-A16E0466FB11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336714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309" cy="50157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1832" y="0"/>
            <a:ext cx="2986309" cy="50157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r>
              <a:rPr lang="nl-NL" dirty="0"/>
              <a:t>19 mei 2021</a:t>
            </a:r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337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7" rIns="92455" bIns="46227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654" y="4760959"/>
            <a:ext cx="5512444" cy="4509369"/>
          </a:xfrm>
          <a:prstGeom prst="rect">
            <a:avLst/>
          </a:prstGeom>
        </p:spPr>
        <p:txBody>
          <a:bodyPr vert="horz" lIns="92455" tIns="46227" rIns="92455" bIns="46227" rtlCol="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8710"/>
            <a:ext cx="2986309" cy="501576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1832" y="9518710"/>
            <a:ext cx="2986309" cy="501576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662EF2FC-C199-4E01-9DCD-3D68ACB3962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277374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40000" y="1488518"/>
            <a:ext cx="10512000" cy="2215991"/>
          </a:xfrm>
        </p:spPr>
        <p:txBody>
          <a:bodyPr lIns="0" tIns="0" rIns="0" bIns="0" anchor="b" anchorCtr="0">
            <a:noAutofit/>
          </a:bodyPr>
          <a:lstStyle>
            <a:lvl1pPr algn="ctr">
              <a:defRPr sz="7200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840000" y="3760574"/>
            <a:ext cx="10512000" cy="1752600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4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Ondertitel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5C04-8D9A-4DA7-996B-7788589EA787}" type="datetime4">
              <a:rPr lang="nl-NL" smtClean="0"/>
              <a:pPr/>
              <a:t>15 november 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456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057-7257-493E-83C9-7F35A7CA856B}" type="datetime4">
              <a:rPr lang="nl-NL" smtClean="0"/>
              <a:pPr/>
              <a:t>15 november 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840000" y="971205"/>
            <a:ext cx="7440000" cy="461665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1"/>
                </a:solidFill>
              </a:defRPr>
            </a:lvl1pPr>
            <a:lvl2pPr marL="360000" indent="0">
              <a:buNone/>
              <a:defRPr/>
            </a:lvl2pPr>
            <a:lvl3pPr marL="720000" indent="0">
              <a:buNone/>
              <a:defRPr/>
            </a:lvl3pPr>
            <a:lvl4pPr marL="1080000" indent="0">
              <a:buNone/>
              <a:defRPr/>
            </a:lvl4pPr>
            <a:lvl5pPr marL="1440000" indent="0">
              <a:buNone/>
              <a:defRPr/>
            </a:lvl5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93838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840000" y="1988840"/>
            <a:ext cx="5088000" cy="38052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400" baseline="0"/>
            </a:lvl6pPr>
            <a:lvl7pPr>
              <a:defRPr sz="2400" baseline="0"/>
            </a:lvl7pPr>
            <a:lvl8pPr>
              <a:defRPr sz="2400" baseline="0"/>
            </a:lvl8pPr>
            <a:lvl9pPr>
              <a:defRPr sz="2400" baseline="0"/>
            </a:lvl9pPr>
          </a:lstStyle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264000" y="1988840"/>
            <a:ext cx="5088000" cy="38052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5301-6300-4B87-BE2D-6B01B58546EF}" type="datetime4">
              <a:rPr lang="nl-NL" smtClean="0"/>
              <a:pPr/>
              <a:t>15 november 2021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840000" y="971205"/>
            <a:ext cx="7440000" cy="461665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1"/>
                </a:solidFill>
              </a:defRPr>
            </a:lvl1pPr>
            <a:lvl2pPr marL="360000" indent="0">
              <a:buNone/>
              <a:defRPr/>
            </a:lvl2pPr>
            <a:lvl3pPr marL="720000" indent="0">
              <a:buNone/>
              <a:defRPr/>
            </a:lvl3pPr>
            <a:lvl4pPr marL="1080000" indent="0">
              <a:buNone/>
              <a:defRPr/>
            </a:lvl4pPr>
            <a:lvl5pPr marL="1440000" indent="0">
              <a:buNone/>
              <a:defRPr/>
            </a:lvl5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64229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840000" y="1484784"/>
            <a:ext cx="5088000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Kopje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840000" y="2285672"/>
            <a:ext cx="5088000" cy="355511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264000" y="1484784"/>
            <a:ext cx="5088000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Kopje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264000" y="2285672"/>
            <a:ext cx="5088000" cy="3555112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400" baseline="0"/>
            </a:lvl6pPr>
            <a:lvl7pPr>
              <a:defRPr sz="2400" baseline="0"/>
            </a:lvl7pPr>
            <a:lvl8pPr>
              <a:defRPr sz="2400" baseline="0"/>
            </a:lvl8pPr>
            <a:lvl9pPr>
              <a:defRPr sz="2400" baseline="0"/>
            </a:lvl9pPr>
          </a:lstStyle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B0A2-9BAA-421C-BC77-0F20B8583CB2}" type="datetime4">
              <a:rPr lang="nl-NL" smtClean="0"/>
              <a:pPr/>
              <a:t>15 november 2021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840000" y="971205"/>
            <a:ext cx="7440000" cy="461665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1"/>
                </a:solidFill>
              </a:defRPr>
            </a:lvl1pPr>
            <a:lvl2pPr marL="360000" indent="0">
              <a:buNone/>
              <a:defRPr/>
            </a:lvl2pPr>
            <a:lvl3pPr marL="720000" indent="0">
              <a:buNone/>
              <a:defRPr/>
            </a:lvl3pPr>
            <a:lvl4pPr marL="1080000" indent="0">
              <a:buNone/>
              <a:defRPr/>
            </a:lvl4pPr>
            <a:lvl5pPr marL="1440000" indent="0">
              <a:buNone/>
              <a:defRPr/>
            </a:lvl5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21144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194C-9DA0-455D-B163-2D73FC48DDAD}" type="datetime4">
              <a:rPr lang="nl-NL" smtClean="0"/>
              <a:pPr/>
              <a:t>15 november 2021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840000" y="971205"/>
            <a:ext cx="7440000" cy="461665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1"/>
                </a:solidFill>
              </a:defRPr>
            </a:lvl1pPr>
            <a:lvl2pPr marL="360000" indent="0">
              <a:buNone/>
              <a:defRPr/>
            </a:lvl2pPr>
            <a:lvl3pPr marL="720000" indent="0">
              <a:buNone/>
              <a:defRPr/>
            </a:lvl3pPr>
            <a:lvl4pPr marL="1080000" indent="0">
              <a:buNone/>
              <a:defRPr/>
            </a:lvl4pPr>
            <a:lvl5pPr marL="1440000" indent="0">
              <a:buNone/>
              <a:defRPr/>
            </a:lvl5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2987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42961-792B-42A3-ADE2-AA89FBFE61A3}" type="datetime4">
              <a:rPr lang="nl-NL" smtClean="0"/>
              <a:pPr/>
              <a:t>15 november 2021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07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mp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40000" y="230068"/>
            <a:ext cx="7440000" cy="73866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Titel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0000" y="1976001"/>
            <a:ext cx="10512000" cy="38050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Inhoud</a:t>
            </a:r>
          </a:p>
          <a:p>
            <a:pPr lvl="1"/>
            <a:r>
              <a:rPr lang="nl-NL" dirty="0"/>
              <a:t>2e</a:t>
            </a:r>
          </a:p>
          <a:p>
            <a:pPr lvl="2"/>
            <a:r>
              <a:rPr lang="nl-NL" dirty="0"/>
              <a:t>3e</a:t>
            </a:r>
          </a:p>
          <a:p>
            <a:pPr lvl="3"/>
            <a:r>
              <a:rPr lang="nl-NL" dirty="0"/>
              <a:t>4e</a:t>
            </a:r>
          </a:p>
          <a:p>
            <a:pPr lvl="4"/>
            <a:r>
              <a:rPr lang="nl-NL" dirty="0"/>
              <a:t>5e</a:t>
            </a:r>
          </a:p>
          <a:p>
            <a:pPr lvl="5"/>
            <a:r>
              <a:rPr lang="nl-NL" dirty="0"/>
              <a:t>6e</a:t>
            </a:r>
          </a:p>
          <a:p>
            <a:pPr lvl="6"/>
            <a:r>
              <a:rPr lang="nl-NL" dirty="0"/>
              <a:t>7e</a:t>
            </a:r>
          </a:p>
          <a:p>
            <a:pPr lvl="7"/>
            <a:r>
              <a:rPr lang="nl-NL" dirty="0"/>
              <a:t>8e</a:t>
            </a:r>
          </a:p>
          <a:p>
            <a:pPr lvl="8"/>
            <a:r>
              <a:rPr lang="nl-NL" dirty="0"/>
              <a:t>9e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40000" y="5831405"/>
            <a:ext cx="2400000" cy="25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6E5C04-8D9A-4DA7-996B-7788589EA787}" type="datetime4">
              <a:rPr lang="nl-NL" smtClean="0"/>
              <a:pPr/>
              <a:t>15 november 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840000" y="6129328"/>
            <a:ext cx="10512000" cy="25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3576000" y="5832426"/>
            <a:ext cx="7776000" cy="25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C02C1C-8F2E-4CC9-BDAE-048E9FB2BFA6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0" y="6453336"/>
            <a:ext cx="12192000" cy="4192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pic>
        <p:nvPicPr>
          <p:cNvPr id="9" name="sLogo">
            <a:extLst>
              <a:ext uri="{FF2B5EF4-FFF2-40B4-BE49-F238E27FC236}">
                <a16:creationId xmlns:a16="http://schemas.microsoft.com/office/drawing/2014/main" id="{4A0F3BB7-A9F4-4B93-B65A-4864A66F8AA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600" y="90000"/>
            <a:ext cx="2484000" cy="1440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05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45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0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5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25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70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15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050000" indent="-450000" algn="l" defTabSz="914400" rtl="0" eaLnBrk="1" latinLnBrk="0" hangingPunct="1">
        <a:lnSpc>
          <a:spcPct val="15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0000" y="1628800"/>
            <a:ext cx="10512000" cy="2215991"/>
          </a:xfrm>
        </p:spPr>
        <p:txBody>
          <a:bodyPr/>
          <a:lstStyle/>
          <a:p>
            <a:r>
              <a:rPr lang="nl-N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Wet Zorg en Dwang in de praktijk van het verpleeghuis</a:t>
            </a:r>
            <a:endParaRPr lang="nl-NL" sz="6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0000" y="4360645"/>
            <a:ext cx="10512000" cy="1752600"/>
          </a:xfrm>
        </p:spPr>
        <p:txBody>
          <a:bodyPr/>
          <a:lstStyle/>
          <a:p>
            <a:r>
              <a:rPr lang="nl-NL" dirty="0"/>
              <a:t>reflectie op een casus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840000" y="5831405"/>
            <a:ext cx="2400000" cy="252000"/>
          </a:xfrm>
        </p:spPr>
        <p:txBody>
          <a:bodyPr/>
          <a:lstStyle/>
          <a:p>
            <a:r>
              <a:rPr lang="nl-NL" dirty="0"/>
              <a:t>18 november 2021</a:t>
            </a:r>
          </a:p>
        </p:txBody>
      </p:sp>
    </p:spTree>
    <p:extLst>
      <p:ext uri="{BB962C8B-B14F-4D97-AF65-F5344CB8AC3E}">
        <p14:creationId xmlns:p14="http://schemas.microsoft.com/office/powerpoint/2010/main" val="3931941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6D0B4-DD70-4B60-A5A5-DA40150F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Mentimeter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D3CF5F-CA9E-4D71-8C83-03C2AF66A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vraag: welke info mis je?</a:t>
            </a:r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14140F7-0CC3-49C8-BF06-125E7D67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10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08B4B73-FABA-4A72-AC03-625BC952E6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33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1ED083-9F1F-47F4-8639-DA1F80EA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baseline="30000" dirty="0"/>
              <a:t>e</a:t>
            </a:r>
            <a:r>
              <a:rPr lang="nl-NL" dirty="0"/>
              <a:t> ronde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FBD795-1D45-44A9-A190-D1D25017B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3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nl-NL" sz="3000" dirty="0">
                <a:solidFill>
                  <a:schemeClr val="accent1"/>
                </a:solidFill>
              </a:rPr>
              <a:t>Welke interventies zou jij inzetten?</a:t>
            </a:r>
          </a:p>
          <a:p>
            <a:pPr marL="0" indent="0">
              <a:buNone/>
            </a:pPr>
            <a:r>
              <a:rPr lang="nl-NL" sz="3000" dirty="0">
                <a:solidFill>
                  <a:schemeClr val="accent1"/>
                </a:solidFill>
              </a:rPr>
              <a:t>Hoe is de WZD bij georganiseerd? Wat is de procedure?</a:t>
            </a:r>
          </a:p>
          <a:p>
            <a:pPr marL="0" indent="0">
              <a:buNone/>
            </a:pPr>
            <a:endParaRPr lang="nl-NL" sz="3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nl-NL" sz="1900" dirty="0">
                <a:solidFill>
                  <a:schemeClr val="accent1"/>
                </a:solidFill>
              </a:rPr>
              <a:t>(maak eventueel een foto van deze opdracht: de dia verdwijnt bij het uiteen gaan in groepjes).</a:t>
            </a:r>
            <a:endParaRPr lang="en-GB" sz="19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sz="3000" dirty="0">
              <a:solidFill>
                <a:schemeClr val="accent1"/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CCF9C49-AC22-41A1-9F85-6D9F7497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11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747657E-06A2-4797-9F53-244BC2AB1D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23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1ED083-9F1F-47F4-8639-DA1F80EA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FBD795-1D45-44A9-A190-D1D25017B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3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nl-NL" sz="3000" dirty="0">
                <a:solidFill>
                  <a:schemeClr val="accent1"/>
                </a:solidFill>
              </a:rPr>
              <a:t>Hier de dia met de literatuur van Andrea. Deze dia staat er terwijl ik de discussie leid over de gesprekken in de 2</a:t>
            </a:r>
            <a:r>
              <a:rPr lang="nl-NL" sz="3000" baseline="30000" dirty="0">
                <a:solidFill>
                  <a:schemeClr val="accent1"/>
                </a:solidFill>
              </a:rPr>
              <a:t>e</a:t>
            </a:r>
            <a:r>
              <a:rPr lang="nl-NL" sz="3000" dirty="0">
                <a:solidFill>
                  <a:schemeClr val="accent1"/>
                </a:solidFill>
              </a:rPr>
              <a:t> ronde.</a:t>
            </a:r>
          </a:p>
          <a:p>
            <a:pPr marL="0" indent="0">
              <a:buNone/>
            </a:pPr>
            <a:endParaRPr lang="en-GB" sz="19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sz="3000" dirty="0">
              <a:solidFill>
                <a:schemeClr val="accent1"/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CCF9C49-AC22-41A1-9F85-6D9F7497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12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747657E-06A2-4797-9F53-244BC2AB1D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794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6D0B4-DD70-4B60-A5A5-DA40150F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Mentimeter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D3CF5F-CA9E-4D71-8C83-03C2AF66A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Alleen als er nog tijd is.</a:t>
            </a:r>
          </a:p>
          <a:p>
            <a:r>
              <a:rPr lang="nl-NL" dirty="0"/>
              <a:t>De vraag met de </a:t>
            </a:r>
            <a:r>
              <a:rPr lang="nl-NL" dirty="0" err="1"/>
              <a:t>mentimeter</a:t>
            </a:r>
            <a:r>
              <a:rPr lang="nl-NL" dirty="0"/>
              <a:t>: </a:t>
            </a:r>
          </a:p>
          <a:p>
            <a:pPr marL="0" indent="0">
              <a:buNone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 ervaringen heb je met de WZD: positief en negatief?</a:t>
            </a:r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14140F7-0CC3-49C8-BF06-125E7D67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13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08B4B73-FABA-4A72-AC03-625BC952E6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94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4F52C5-C821-4F9B-B8C9-E0A33FFB4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Hartelijk dank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DB501C-D6EF-4CF4-BED6-0FDC0D0A9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000" y="1976000"/>
            <a:ext cx="10872624" cy="4108425"/>
          </a:xfrm>
        </p:spPr>
        <p:txBody>
          <a:bodyPr>
            <a:normAutofit/>
          </a:bodyPr>
          <a:lstStyle/>
          <a:p>
            <a:r>
              <a:rPr lang="nl-NL" dirty="0"/>
              <a:t>Inspirerende bijeenkomst?</a:t>
            </a:r>
          </a:p>
          <a:p>
            <a:r>
              <a:rPr lang="nl-NL" dirty="0"/>
              <a:t>Vul svp evaluatieformulier svp in (ook voor accreditatie)</a:t>
            </a:r>
          </a:p>
          <a:p>
            <a:endParaRPr lang="nl-NL" dirty="0"/>
          </a:p>
          <a:p>
            <a:r>
              <a:rPr lang="nl-NL" dirty="0"/>
              <a:t>Ben je nog geen lid van V&amp;VN? Word lid!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74 euro, inclusief kwaliteitsregister</a:t>
            </a:r>
          </a:p>
          <a:p>
            <a:r>
              <a:rPr lang="nl-NL" dirty="0"/>
              <a:t>Word lid van de afdeling G&amp;G!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21 euro extra</a:t>
            </a:r>
          </a:p>
          <a:p>
            <a:pPr lvl="1"/>
            <a:r>
              <a:rPr lang="nl-NL" dirty="0"/>
              <a:t>Via ‘vakgroep beheren’ kruis je ons netwerk aan</a:t>
            </a:r>
          </a:p>
          <a:p>
            <a:r>
              <a:rPr lang="nl-NL" dirty="0"/>
              <a:t>En mail ons! 		</a:t>
            </a:r>
            <a:r>
              <a:rPr lang="nl-NL" dirty="0">
                <a:solidFill>
                  <a:schemeClr val="accent2"/>
                </a:solidFill>
              </a:rPr>
              <a:t>netwerkverpleeghuisverpleegkundigen@venvn.nl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6FF809-10F4-4F5A-B55E-2812001AA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14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A2B6639-83D0-4177-AF43-B7B33C5326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0000" y="971205"/>
            <a:ext cx="8208328" cy="461665"/>
          </a:xfrm>
        </p:spPr>
        <p:txBody>
          <a:bodyPr/>
          <a:lstStyle/>
          <a:p>
            <a:r>
              <a:rPr lang="nl-NL" dirty="0"/>
              <a:t>voor je aanwezigheid en inbreng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745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FD6C5-B65D-4DFF-A10D-42671201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van het netwerk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286676-19A0-4AA7-8268-008363A8C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Als verpleegkundigen blijven professionaliseren door: </a:t>
            </a:r>
          </a:p>
          <a:p>
            <a:pPr>
              <a:buFontTx/>
              <a:buChar char="-"/>
            </a:pPr>
            <a:r>
              <a:rPr lang="nl-NL" dirty="0"/>
              <a:t>Functies van verpleegkundige verder ontwikkelen</a:t>
            </a:r>
          </a:p>
          <a:p>
            <a:pPr>
              <a:buFontTx/>
              <a:buChar char="-"/>
            </a:pPr>
            <a:r>
              <a:rPr lang="nl-NL" dirty="0"/>
              <a:t>Inhoudelijk experts te zijn in de zorg</a:t>
            </a:r>
          </a:p>
          <a:p>
            <a:pPr>
              <a:buFontTx/>
              <a:buChar char="-"/>
            </a:pPr>
            <a:r>
              <a:rPr lang="nl-NL" dirty="0"/>
              <a:t>Verantwoording nemen en leiderschap pakken</a:t>
            </a:r>
          </a:p>
          <a:p>
            <a:pPr>
              <a:buFontTx/>
              <a:buChar char="-"/>
            </a:pPr>
            <a:r>
              <a:rPr lang="nl-NL" dirty="0"/>
              <a:t>Invloed uitoefenen op beleid, binnen je eigen zorgorganisatie en landelijk</a:t>
            </a:r>
          </a:p>
          <a:p>
            <a:pPr>
              <a:buFontTx/>
              <a:buChar char="-"/>
            </a:pPr>
            <a:r>
              <a:rPr lang="nl-NL" dirty="0"/>
              <a:t>Samenwerken binnen V&amp;V en met andere professionals</a:t>
            </a:r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50532A2-F4C7-4C82-B1D7-A2E691A0E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15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5578E52-B685-47EC-98E8-2F0ED5C5A0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0000" y="971205"/>
            <a:ext cx="9720496" cy="461665"/>
          </a:xfrm>
        </p:spPr>
        <p:txBody>
          <a:bodyPr/>
          <a:lstStyle/>
          <a:p>
            <a:r>
              <a:rPr lang="nl-NL" dirty="0"/>
              <a:t>Optimaliseren van de zorg in het verpleeghuis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02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0000" y="2265854"/>
            <a:ext cx="10728608" cy="3805004"/>
          </a:xfrm>
        </p:spPr>
        <p:txBody>
          <a:bodyPr>
            <a:normAutofit/>
          </a:bodyPr>
          <a:lstStyle/>
          <a:p>
            <a:r>
              <a:rPr lang="nl-NL" dirty="0"/>
              <a:t>Netwerk </a:t>
            </a:r>
            <a:r>
              <a:rPr lang="nl-NL" i="1" dirty="0"/>
              <a:t>Verpleegkundigen in het verpleeghuis</a:t>
            </a:r>
            <a:r>
              <a:rPr lang="nl-NL" dirty="0"/>
              <a:t>, </a:t>
            </a:r>
          </a:p>
          <a:p>
            <a:pPr marL="0" indent="0">
              <a:buNone/>
            </a:pPr>
            <a:r>
              <a:rPr lang="nl-NL" dirty="0"/>
              <a:t>	afd. Geriatrie &amp; gerontologie</a:t>
            </a:r>
          </a:p>
          <a:p>
            <a:endParaRPr lang="nl-NL" dirty="0"/>
          </a:p>
          <a:p>
            <a:r>
              <a:rPr lang="nl-NL" dirty="0"/>
              <a:t>We vertegenwoordigen de intramurale ouderenzorg, samen met het</a:t>
            </a:r>
          </a:p>
          <a:p>
            <a:pPr lvl="1"/>
            <a:r>
              <a:rPr lang="nl-NL" i="1" dirty="0"/>
              <a:t>platform Verzorgenden</a:t>
            </a:r>
            <a:r>
              <a:rPr lang="nl-NL" dirty="0"/>
              <a:t> en het </a:t>
            </a:r>
          </a:p>
          <a:p>
            <a:pPr lvl="1"/>
            <a:r>
              <a:rPr lang="nl-NL" i="1" dirty="0"/>
              <a:t>netwerk Verpleegkundig Specialisten</a:t>
            </a:r>
            <a:r>
              <a:rPr lang="nl-NL" dirty="0"/>
              <a:t> </a:t>
            </a:r>
            <a:r>
              <a:rPr lang="nl-NL" i="1" dirty="0"/>
              <a:t>werkzaam in het verpleeghuis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baseline="30000" dirty="0"/>
              <a:t>e </a:t>
            </a:r>
            <a:r>
              <a:rPr lang="nl-NL" dirty="0"/>
              <a:t>netwerkbijeenkomst ná de </a:t>
            </a:r>
            <a:r>
              <a:rPr lang="nl-NL" dirty="0" err="1"/>
              <a:t>lock</a:t>
            </a:r>
            <a:r>
              <a:rPr lang="nl-NL" dirty="0"/>
              <a:t> down!</a:t>
            </a:r>
          </a:p>
        </p:txBody>
      </p:sp>
    </p:spTree>
    <p:extLst>
      <p:ext uri="{BB962C8B-B14F-4D97-AF65-F5344CB8AC3E}">
        <p14:creationId xmlns:p14="http://schemas.microsoft.com/office/powerpoint/2010/main" val="348714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E4A8F-F8C9-42DB-8946-FE8803E93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doet het netwerk?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FDD234-4FE7-415A-81BB-3BB5FF36C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333333"/>
                </a:solidFill>
                <a:effectLst/>
                <a:latin typeface="HKGrotesk"/>
              </a:rPr>
              <a:t>inspireert collega’s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333333"/>
                </a:solidFill>
                <a:effectLst/>
                <a:latin typeface="HKGrotesk"/>
              </a:rPr>
              <a:t>deelt kennis en ervaring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333333"/>
                </a:solidFill>
                <a:effectLst/>
                <a:latin typeface="HKGrotesk"/>
              </a:rPr>
              <a:t>brengt collega’s samen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333333"/>
                </a:solidFill>
                <a:effectLst/>
                <a:latin typeface="HKGrotesk"/>
              </a:rPr>
              <a:t>heeft invloed op landelijk beleid</a:t>
            </a:r>
          </a:p>
          <a:p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5BCC4E5-F70A-40C7-834E-C33C48C37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A9C41E2-9BF5-4302-A50D-8DFA30A20D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12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A9652-E945-4A9E-8D66-16531893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Coördinatoren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BC5F22-4CAF-42BE-9E70-A26731AC6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Trea Atema</a:t>
            </a:r>
          </a:p>
          <a:p>
            <a:r>
              <a:rPr lang="nl-NL" dirty="0"/>
              <a:t>Ming Po Leung</a:t>
            </a:r>
          </a:p>
          <a:p>
            <a:r>
              <a:rPr lang="nl-NL" dirty="0"/>
              <a:t>Claudia van de Valk</a:t>
            </a:r>
          </a:p>
          <a:p>
            <a:r>
              <a:rPr lang="nl-NL" dirty="0"/>
              <a:t>Anke Persoon</a:t>
            </a:r>
          </a:p>
          <a:p>
            <a:r>
              <a:rPr lang="nl-NL" dirty="0"/>
              <a:t>En………??</a:t>
            </a:r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09F58A1-F540-4A2A-8B31-5FCE10A52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681BA07-17EB-439F-89A0-57DC271B2D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9533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6D0B4-DD70-4B60-A5A5-DA40150F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Mentimeter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D3CF5F-CA9E-4D71-8C83-03C2AF66A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eerste drie vragen van Andrea (</a:t>
            </a:r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14140F7-0CC3-49C8-BF06-125E7D67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5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08B4B73-FABA-4A72-AC03-625BC952E6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692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59EA7-2E5F-4CAF-8819-66D7CE81C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deze bijeenkomst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77A0DD-A930-4F95-9313-8424323DC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Uitwisselen van ervaringen, kennis</a:t>
            </a:r>
          </a:p>
          <a:p>
            <a:r>
              <a:rPr lang="nl-NL" dirty="0"/>
              <a:t>Collega’s ontmoeten</a:t>
            </a:r>
          </a:p>
          <a:p>
            <a:r>
              <a:rPr lang="nl-NL" dirty="0"/>
              <a:t>Reflecteren en professionaliseren</a:t>
            </a:r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81CA56-E58A-46E5-A068-1330774F1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C02C1C-8F2E-4CC9-BDAE-048E9FB2BFA6}" type="slidenum">
              <a:rPr kumimoji="0" lang="nl-NL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5A4FBF6-1687-4B24-97EC-766A4DCB7E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31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D8C36DFE-B6C2-4F79-84BC-DAE3B2618E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97" r="-1" b="51"/>
          <a:stretch/>
        </p:blipFill>
        <p:spPr>
          <a:xfrm>
            <a:off x="0" y="0"/>
            <a:ext cx="5159800" cy="4152468"/>
          </a:xfrm>
          <a:prstGeom prst="rect">
            <a:avLst/>
          </a:prstGeom>
        </p:spPr>
      </p:pic>
      <p:sp>
        <p:nvSpPr>
          <p:cNvPr id="3" name="Ondertitel 2">
            <a:extLst>
              <a:ext uri="{FF2B5EF4-FFF2-40B4-BE49-F238E27FC236}">
                <a16:creationId xmlns:a16="http://schemas.microsoft.com/office/drawing/2014/main" id="{FFA1BE77-7445-4ABC-BDF0-8FF53FF73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7928" y="188640"/>
            <a:ext cx="6480720" cy="4943044"/>
          </a:xfrm>
        </p:spPr>
        <p:txBody>
          <a:bodyPr vert="horz" lIns="91440" tIns="45720" rIns="91440" bIns="45720" rtlCol="0">
            <a:noAutofit/>
          </a:bodyPr>
          <a:lstStyle/>
          <a:p>
            <a:pPr marL="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0" i="0" u="none" strike="noStrike" dirty="0">
                <a:effectLst/>
              </a:rPr>
              <a:t>Meneer: </a:t>
            </a:r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…is </a:t>
            </a:r>
            <a:r>
              <a:rPr lang="en-US" sz="1800" dirty="0" err="1"/>
              <a:t>geboren</a:t>
            </a:r>
            <a:r>
              <a:rPr lang="en-US" sz="1800" dirty="0"/>
              <a:t> in 1940</a:t>
            </a:r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… </a:t>
            </a:r>
            <a:r>
              <a:rPr lang="en-US" sz="1800" dirty="0" err="1"/>
              <a:t>heeft</a:t>
            </a:r>
            <a:r>
              <a:rPr lang="en-US" sz="1800" dirty="0"/>
              <a:t> d</a:t>
            </a:r>
            <a:r>
              <a:rPr lang="en-US" sz="1800" b="0" i="0" u="none" strike="noStrike" dirty="0">
                <a:effectLst/>
              </a:rPr>
              <a:t>iagnose Alzheimer </a:t>
            </a:r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effectLst/>
              </a:rPr>
              <a:t>… is in </a:t>
            </a:r>
            <a:r>
              <a:rPr lang="en-US" sz="1800" b="0" i="0" u="none" strike="noStrike" dirty="0" err="1">
                <a:effectLst/>
              </a:rPr>
              <a:t>januari</a:t>
            </a:r>
            <a:r>
              <a:rPr lang="en-US" sz="1800" b="0" i="0" u="none" strike="noStrike" dirty="0">
                <a:effectLst/>
              </a:rPr>
              <a:t> 2020 </a:t>
            </a:r>
            <a:r>
              <a:rPr lang="en-US" sz="1800" b="0" i="0" u="none" strike="noStrike" dirty="0" err="1">
                <a:effectLst/>
              </a:rPr>
              <a:t>opgenomen</a:t>
            </a:r>
            <a:r>
              <a:rPr lang="en-US" sz="1800" b="0" i="0" u="none" strike="noStrike" dirty="0">
                <a:effectLst/>
              </a:rPr>
              <a:t> op </a:t>
            </a:r>
            <a:r>
              <a:rPr lang="en-US" sz="1800" b="0" i="0" u="none" strike="noStrike" dirty="0" err="1">
                <a:effectLst/>
              </a:rPr>
              <a:t>gesloten</a:t>
            </a:r>
            <a:r>
              <a:rPr lang="en-US" sz="1800" b="0" i="0" u="none" strike="noStrike" dirty="0">
                <a:effectLst/>
              </a:rPr>
              <a:t> </a:t>
            </a:r>
            <a:r>
              <a:rPr lang="en-US" sz="1800" b="0" i="0" u="none" strike="noStrike" dirty="0" err="1">
                <a:effectLst/>
              </a:rPr>
              <a:t>afdeling</a:t>
            </a:r>
            <a:r>
              <a:rPr lang="en-US" sz="1800" b="0" i="0" u="none" strike="noStrike" dirty="0">
                <a:effectLst/>
              </a:rPr>
              <a:t> </a:t>
            </a:r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effectLst/>
              </a:rPr>
              <a:t>… </a:t>
            </a:r>
            <a:r>
              <a:rPr lang="en-US" sz="1800" b="0" i="0" u="none" strike="noStrike" dirty="0" err="1">
                <a:effectLst/>
              </a:rPr>
              <a:t>heeft</a:t>
            </a:r>
            <a:r>
              <a:rPr lang="en-US" sz="1800" b="0" i="0" u="none" strike="noStrike" dirty="0">
                <a:effectLst/>
              </a:rPr>
              <a:t> </a:t>
            </a:r>
            <a:r>
              <a:rPr lang="en-US" sz="1800" b="0" i="0" u="none" strike="noStrike" dirty="0" err="1">
                <a:effectLst/>
              </a:rPr>
              <a:t>een</a:t>
            </a:r>
            <a:r>
              <a:rPr lang="en-US" sz="1800" b="0" i="0" u="none" strike="noStrike" dirty="0">
                <a:effectLst/>
              </a:rPr>
              <a:t> </a:t>
            </a:r>
            <a:r>
              <a:rPr lang="en-US" sz="1800" b="0" i="0" u="none" strike="noStrike" dirty="0" err="1">
                <a:effectLst/>
              </a:rPr>
              <a:t>artikel</a:t>
            </a:r>
            <a:r>
              <a:rPr lang="en-US" sz="1800" b="0" i="0" u="none" strike="noStrike" dirty="0">
                <a:effectLst/>
              </a:rPr>
              <a:t> 21</a:t>
            </a:r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effectLst/>
              </a:rPr>
              <a:t>… </a:t>
            </a:r>
            <a:r>
              <a:rPr lang="en-US" sz="1800" b="0" i="0" u="none" strike="noStrike" dirty="0" err="1">
                <a:effectLst/>
              </a:rPr>
              <a:t>woont</a:t>
            </a:r>
            <a:r>
              <a:rPr lang="en-US" sz="1800" b="0" i="0" u="none" strike="noStrike" dirty="0">
                <a:effectLst/>
              </a:rPr>
              <a:t> met </a:t>
            </a:r>
            <a:r>
              <a:rPr lang="en-US" sz="1800" b="0" i="0" u="none" strike="noStrike" dirty="0" err="1">
                <a:effectLst/>
              </a:rPr>
              <a:t>nog</a:t>
            </a:r>
            <a:r>
              <a:rPr lang="en-US" sz="1800" b="0" i="0" u="none" strike="noStrike" dirty="0">
                <a:effectLst/>
              </a:rPr>
              <a:t> 7 </a:t>
            </a:r>
            <a:r>
              <a:rPr lang="en-US" sz="1800" b="0" i="0" u="none" strike="noStrike" dirty="0" err="1">
                <a:effectLst/>
              </a:rPr>
              <a:t>andere</a:t>
            </a:r>
            <a:r>
              <a:rPr lang="en-US" sz="1800" b="0" i="0" u="none" strike="noStrike" dirty="0">
                <a:effectLst/>
              </a:rPr>
              <a:t> </a:t>
            </a:r>
            <a:r>
              <a:rPr lang="en-US" sz="1800" b="0" i="0" u="none" strike="noStrike" dirty="0" err="1">
                <a:effectLst/>
              </a:rPr>
              <a:t>mensen</a:t>
            </a:r>
            <a:r>
              <a:rPr lang="en-US" sz="1800" b="0" i="0" u="none" strike="noStrike" dirty="0">
                <a:effectLst/>
              </a:rPr>
              <a:t> in 1 </a:t>
            </a:r>
            <a:r>
              <a:rPr lang="en-US" sz="1800" b="0" i="0" u="none" strike="noStrike" dirty="0" err="1">
                <a:effectLst/>
              </a:rPr>
              <a:t>huisje</a:t>
            </a:r>
            <a:r>
              <a:rPr lang="en-US" sz="1800" b="0" i="0" u="none" strike="noStrike" dirty="0">
                <a:effectLst/>
              </a:rPr>
              <a:t>. </a:t>
            </a:r>
            <a:endParaRPr lang="en-US" sz="1800" b="0" dirty="0">
              <a:effectLst/>
            </a:endParaRPr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effectLst/>
              </a:rPr>
              <a:t>… </a:t>
            </a:r>
            <a:r>
              <a:rPr lang="en-US" sz="1800" b="0" i="0" u="none" strike="noStrike" dirty="0" err="1">
                <a:effectLst/>
              </a:rPr>
              <a:t>loopt</a:t>
            </a:r>
            <a:r>
              <a:rPr lang="en-US" sz="1800" b="0" i="0" u="none" strike="noStrike" dirty="0">
                <a:effectLst/>
              </a:rPr>
              <a:t> met </a:t>
            </a:r>
            <a:r>
              <a:rPr lang="en-US" sz="1800" b="0" i="0" u="none" strike="noStrike" dirty="0" err="1">
                <a:effectLst/>
              </a:rPr>
              <a:t>een</a:t>
            </a:r>
            <a:r>
              <a:rPr lang="en-US" sz="1800" b="0" i="0" u="none" strike="noStrike" dirty="0">
                <a:effectLst/>
              </a:rPr>
              <a:t> rollator. </a:t>
            </a:r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effectLst/>
              </a:rPr>
              <a:t>… </a:t>
            </a:r>
            <a:r>
              <a:rPr lang="en-US" sz="1800" b="0" i="0" u="none" strike="noStrike" dirty="0" err="1">
                <a:effectLst/>
              </a:rPr>
              <a:t>wordt</a:t>
            </a:r>
            <a:r>
              <a:rPr lang="en-US" sz="1800" b="0" i="0" u="none" strike="noStrike" dirty="0">
                <a:effectLst/>
              </a:rPr>
              <a:t> met ADL </a:t>
            </a:r>
            <a:r>
              <a:rPr lang="en-US" sz="1800" b="0" i="0" u="none" strike="noStrike" dirty="0" err="1">
                <a:effectLst/>
              </a:rPr>
              <a:t>geholpen</a:t>
            </a:r>
            <a:r>
              <a:rPr lang="en-US" sz="1800" b="0" i="0" u="none" strike="noStrike" dirty="0">
                <a:effectLst/>
              </a:rPr>
              <a:t> en </a:t>
            </a:r>
            <a:r>
              <a:rPr lang="en-US" sz="1800" b="0" i="0" u="none" strike="noStrike" dirty="0" err="1">
                <a:effectLst/>
              </a:rPr>
              <a:t>heeft</a:t>
            </a:r>
            <a:r>
              <a:rPr lang="en-US" sz="1800" b="0" i="0" u="none" strike="noStrike" dirty="0">
                <a:effectLst/>
              </a:rPr>
              <a:t> met eten  </a:t>
            </a:r>
            <a:r>
              <a:rPr lang="en-US" sz="1800" b="0" i="0" u="none" strike="noStrike" dirty="0" err="1">
                <a:effectLst/>
              </a:rPr>
              <a:t>aangepast</a:t>
            </a:r>
            <a:endParaRPr lang="en-US" sz="1800" b="0" i="0" u="none" strike="noStrike" dirty="0">
              <a:effectLst/>
            </a:endParaRPr>
          </a:p>
          <a:p>
            <a:pPr marL="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/>
              <a:t>	</a:t>
            </a:r>
            <a:r>
              <a:rPr lang="en-US" sz="1800" b="0" i="0" u="none" strike="noStrike" dirty="0">
                <a:effectLst/>
              </a:rPr>
              <a:t> </a:t>
            </a:r>
            <a:r>
              <a:rPr lang="en-US" sz="1800" b="0" i="0" u="none" strike="noStrike" dirty="0" err="1">
                <a:effectLst/>
              </a:rPr>
              <a:t>bestek</a:t>
            </a:r>
            <a:r>
              <a:rPr lang="en-US" sz="1800" b="0" i="0" u="none" strike="noStrike" dirty="0">
                <a:effectLst/>
              </a:rPr>
              <a:t>.</a:t>
            </a:r>
          </a:p>
          <a:p>
            <a:pPr marL="457200" indent="-228600" algn="l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…</a:t>
            </a:r>
            <a:r>
              <a:rPr lang="en-US" sz="1800" dirty="0" err="1"/>
              <a:t>vertoont</a:t>
            </a:r>
            <a:r>
              <a:rPr lang="en-US" sz="1800" dirty="0"/>
              <a:t> </a:t>
            </a:r>
            <a:r>
              <a:rPr lang="en-US" sz="1800" dirty="0" err="1"/>
              <a:t>agressief</a:t>
            </a:r>
            <a:r>
              <a:rPr lang="en-US" sz="1800" dirty="0"/>
              <a:t> </a:t>
            </a:r>
            <a:r>
              <a:rPr lang="en-US" sz="1800" dirty="0" err="1"/>
              <a:t>gedrag</a:t>
            </a:r>
            <a:endParaRPr lang="en-US" sz="1800" dirty="0"/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 err="1"/>
              <a:t>Communicatie</a:t>
            </a:r>
            <a:r>
              <a:rPr lang="en-US" sz="1800" dirty="0"/>
              <a:t> is lasting</a:t>
            </a:r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 err="1"/>
              <a:t>F</a:t>
            </a:r>
            <a:r>
              <a:rPr lang="en-US" sz="1800" b="0" i="0" u="none" strike="noStrike" dirty="0" err="1">
                <a:effectLst/>
              </a:rPr>
              <a:t>amilie</a:t>
            </a:r>
            <a:r>
              <a:rPr lang="en-US" sz="1800" b="0" i="0" u="none" strike="noStrike" dirty="0">
                <a:effectLst/>
              </a:rPr>
              <a:t> </a:t>
            </a:r>
            <a:r>
              <a:rPr lang="en-US" sz="1800" b="0" i="0" u="none" strike="noStrike" dirty="0" err="1">
                <a:effectLst/>
              </a:rPr>
              <a:t>omschrijft</a:t>
            </a:r>
            <a:r>
              <a:rPr lang="en-US" sz="1800" b="0" i="0" u="none" strike="noStrike" dirty="0">
                <a:effectLst/>
              </a:rPr>
              <a:t> hem </a:t>
            </a:r>
            <a:r>
              <a:rPr lang="en-US" sz="1800" b="0" i="0" u="none" strike="noStrike" dirty="0" err="1">
                <a:effectLst/>
              </a:rPr>
              <a:t>als</a:t>
            </a:r>
            <a:r>
              <a:rPr lang="en-US" sz="1800" b="0" i="0" u="none" strike="noStrike" dirty="0">
                <a:effectLst/>
              </a:rPr>
              <a:t> </a:t>
            </a:r>
            <a:r>
              <a:rPr lang="en-US" sz="1800" b="0" i="0" u="none" strike="noStrike" dirty="0" err="1">
                <a:effectLst/>
              </a:rPr>
              <a:t>een</a:t>
            </a:r>
            <a:r>
              <a:rPr lang="en-US" sz="1800" b="0" i="0" u="none" strike="noStrike" dirty="0">
                <a:effectLst/>
              </a:rPr>
              <a:t> </a:t>
            </a:r>
            <a:r>
              <a:rPr lang="en-US" sz="1800" b="0" i="0" u="none" strike="noStrike" dirty="0" err="1">
                <a:effectLst/>
              </a:rPr>
              <a:t>stugge</a:t>
            </a:r>
            <a:r>
              <a:rPr lang="en-US" sz="1800" b="0" i="0" u="none" strike="noStrike" dirty="0">
                <a:effectLst/>
              </a:rPr>
              <a:t> man. </a:t>
            </a:r>
            <a:r>
              <a:rPr lang="en-US" sz="1800" b="0" i="0" u="none" strike="noStrike" dirty="0" err="1">
                <a:effectLst/>
              </a:rPr>
              <a:t>Hij</a:t>
            </a:r>
            <a:r>
              <a:rPr lang="en-US" sz="1800" b="0" i="0" u="none" strike="noStrike" dirty="0">
                <a:effectLst/>
              </a:rPr>
              <a:t> </a:t>
            </a:r>
            <a:r>
              <a:rPr lang="en-US" sz="1800" b="0" i="0" u="none" strike="noStrike" dirty="0" err="1">
                <a:effectLst/>
              </a:rPr>
              <a:t>heeft</a:t>
            </a:r>
            <a:endParaRPr lang="en-US" sz="1800" b="0" i="0" u="none" strike="noStrike" dirty="0">
              <a:effectLst/>
            </a:endParaRPr>
          </a:p>
          <a:p>
            <a:pPr marL="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/>
              <a:t>	</a:t>
            </a:r>
            <a:r>
              <a:rPr lang="en-US" sz="1800" b="0" i="0" u="none" strike="noStrike" dirty="0">
                <a:effectLst/>
              </a:rPr>
              <a:t> </a:t>
            </a:r>
            <a:r>
              <a:rPr lang="en-US" sz="1800" b="0" i="0" u="none" strike="noStrike" dirty="0" err="1">
                <a:effectLst/>
              </a:rPr>
              <a:t>weinig</a:t>
            </a:r>
            <a:r>
              <a:rPr lang="en-US" sz="1800" b="0" i="0" u="none" strike="noStrike" dirty="0">
                <a:effectLst/>
              </a:rPr>
              <a:t> contact met </a:t>
            </a:r>
            <a:r>
              <a:rPr lang="en-US" sz="1800" b="0" i="0" u="none" strike="noStrike" dirty="0" err="1">
                <a:effectLst/>
              </a:rPr>
              <a:t>zijn</a:t>
            </a:r>
            <a:r>
              <a:rPr lang="en-US" sz="1800" b="0" i="0" u="none" strike="noStrike" dirty="0">
                <a:effectLst/>
              </a:rPr>
              <a:t> </a:t>
            </a:r>
            <a:r>
              <a:rPr lang="en-US" sz="1800" b="0" i="0" u="none" strike="noStrike" dirty="0" err="1">
                <a:effectLst/>
              </a:rPr>
              <a:t>familie</a:t>
            </a:r>
            <a:r>
              <a:rPr lang="en-US" sz="1800" b="0" i="0" u="none" strike="noStrike" dirty="0">
                <a:effectLst/>
              </a:rPr>
              <a:t>. </a:t>
            </a:r>
            <a:endParaRPr lang="en-US" sz="1800" dirty="0"/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 err="1">
                <a:effectLst/>
              </a:rPr>
              <a:t>Dhr</a:t>
            </a:r>
            <a:r>
              <a:rPr lang="en-US" sz="1800" b="0" i="0" u="none" strike="noStrike" dirty="0">
                <a:effectLst/>
              </a:rPr>
              <a:t> is </a:t>
            </a:r>
            <a:r>
              <a:rPr lang="en-US" sz="1800" b="0" i="0" u="none" strike="noStrike" dirty="0" err="1">
                <a:effectLst/>
              </a:rPr>
              <a:t>bekend</a:t>
            </a:r>
            <a:r>
              <a:rPr lang="en-US" sz="1800" b="0" i="0" u="none" strike="noStrike" dirty="0">
                <a:effectLst/>
              </a:rPr>
              <a:t> met </a:t>
            </a:r>
            <a:r>
              <a:rPr lang="en-US" sz="1800" b="0" i="0" u="none" strike="noStrike" dirty="0" err="1">
                <a:effectLst/>
              </a:rPr>
              <a:t>recidiverende</a:t>
            </a:r>
            <a:r>
              <a:rPr lang="en-US" sz="1800" b="0" i="0" u="none" strike="noStrike" dirty="0">
                <a:effectLst/>
              </a:rPr>
              <a:t> UWI. </a:t>
            </a:r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De </a:t>
            </a:r>
            <a:r>
              <a:rPr lang="en-US" sz="1800" dirty="0" err="1"/>
              <a:t>o</a:t>
            </a:r>
            <a:r>
              <a:rPr lang="en-US" sz="1800" b="0" i="0" u="none" strike="noStrike" dirty="0" err="1">
                <a:effectLst/>
              </a:rPr>
              <a:t>mgeving</a:t>
            </a:r>
            <a:r>
              <a:rPr lang="en-US" sz="1800" b="0" i="0" u="none" strike="noStrike" dirty="0">
                <a:effectLst/>
              </a:rPr>
              <a:t>  </a:t>
            </a:r>
            <a:r>
              <a:rPr lang="en-US" sz="1800" b="0" i="0" u="none" strike="noStrike" dirty="0" err="1">
                <a:effectLst/>
              </a:rPr>
              <a:t>ervaart</a:t>
            </a:r>
            <a:r>
              <a:rPr lang="en-US" sz="1800" b="0" i="0" u="none" strike="noStrike" dirty="0">
                <a:effectLst/>
              </a:rPr>
              <a:t>  angst </a:t>
            </a:r>
          </a:p>
          <a:p>
            <a:pPr marL="457200" indent="-22860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effectLst/>
              </a:rPr>
              <a:t>De </a:t>
            </a:r>
            <a:r>
              <a:rPr lang="en-US" sz="1800" b="0" i="0" u="none" strike="noStrike" dirty="0" err="1">
                <a:effectLst/>
              </a:rPr>
              <a:t>psycholoog</a:t>
            </a:r>
            <a:r>
              <a:rPr lang="en-US" sz="1800" b="0" i="0" u="none" strike="noStrike" dirty="0">
                <a:effectLst/>
              </a:rPr>
              <a:t> is </a:t>
            </a:r>
            <a:r>
              <a:rPr lang="en-US" sz="1800" b="0" i="0" u="none" strike="noStrike" dirty="0" err="1">
                <a:effectLst/>
              </a:rPr>
              <a:t>benaderd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7E8C608-B8EC-411C-9710-B937EC5E2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568" y="4507470"/>
            <a:ext cx="4667250" cy="93610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4000" dirty="0"/>
              <a:t>Casus </a:t>
            </a:r>
            <a:r>
              <a:rPr lang="en-US" sz="4000" dirty="0" err="1"/>
              <a:t>dhr</a:t>
            </a:r>
            <a:r>
              <a:rPr lang="en-US" sz="4000" dirty="0"/>
              <a:t>. de Boer</a:t>
            </a:r>
            <a:br>
              <a:rPr lang="en-US" sz="4000" dirty="0"/>
            </a:br>
            <a:endParaRPr lang="en-US" sz="16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B4CC107-D180-4916-86D1-F00A5A5B41C0}"/>
              </a:ext>
            </a:extLst>
          </p:cNvPr>
          <p:cNvSpPr txBox="1"/>
          <p:nvPr/>
        </p:nvSpPr>
        <p:spPr>
          <a:xfrm>
            <a:off x="400944" y="5752896"/>
            <a:ext cx="4582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accent1"/>
                </a:solidFill>
              </a:rPr>
              <a:t>(maak eventueel een foto van deze dia: </a:t>
            </a:r>
          </a:p>
          <a:p>
            <a:r>
              <a:rPr lang="nl-NL" sz="1600" dirty="0">
                <a:solidFill>
                  <a:schemeClr val="accent1"/>
                </a:solidFill>
              </a:rPr>
              <a:t>de dia verdwijnt bij het uiteen gaan in groepjes).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25636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5A4FBF6-1687-4B24-97EC-766A4DCB7E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0000" y="968732"/>
            <a:ext cx="22779881" cy="830700"/>
          </a:xfrm>
        </p:spPr>
        <p:txBody>
          <a:bodyPr/>
          <a:lstStyle/>
          <a:p>
            <a:pPr marL="457200" indent="-457200">
              <a:buFontTx/>
              <a:buChar char="-"/>
            </a:pPr>
            <a:endParaRPr lang="nl-NL" sz="2400" dirty="0"/>
          </a:p>
          <a:p>
            <a:pPr marL="457200" indent="-457200">
              <a:buFontTx/>
              <a:buChar char="-"/>
            </a:pPr>
            <a:endParaRPr lang="nl-NL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beleidsmedewerker V&amp;VN, o.a. de Wet Zorg en dwang</a:t>
            </a:r>
          </a:p>
          <a:p>
            <a:pPr marL="457200" indent="-457200">
              <a:buFontTx/>
              <a:buChar char="-"/>
            </a:pPr>
            <a:r>
              <a:rPr lang="nl-NL" sz="2400" dirty="0"/>
              <a:t>jurist</a:t>
            </a:r>
          </a:p>
          <a:p>
            <a:pPr marL="457200" indent="-457200">
              <a:buFontTx/>
              <a:buChar char="-"/>
            </a:pPr>
            <a:r>
              <a:rPr lang="nl-NL" sz="2400" dirty="0"/>
              <a:t>ethiek in de zorgsector</a:t>
            </a:r>
          </a:p>
          <a:p>
            <a:pPr marL="457200" indent="-457200">
              <a:buFontTx/>
              <a:buChar char="-"/>
            </a:pPr>
            <a:endParaRPr lang="nl-NL" sz="2400" dirty="0"/>
          </a:p>
          <a:p>
            <a:pPr marL="457200" indent="-457200">
              <a:buFontTx/>
              <a:buChar char="-"/>
            </a:pPr>
            <a:endParaRPr lang="nl-NL" sz="2400" dirty="0"/>
          </a:p>
          <a:p>
            <a:pPr marL="457200" indent="-457200">
              <a:buFontTx/>
              <a:buChar char="-"/>
            </a:pPr>
            <a:endParaRPr lang="nl-NL" sz="24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81CA56-E58A-46E5-A068-1330774F1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8</a:t>
            </a:fld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BCB9C8B7-FF4F-4BE1-9319-A6E5D3DE9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0" y="773574"/>
            <a:ext cx="7440000" cy="738664"/>
          </a:xfrm>
        </p:spPr>
        <p:txBody>
          <a:bodyPr/>
          <a:lstStyle/>
          <a:p>
            <a:r>
              <a:rPr lang="nl-NL" dirty="0"/>
              <a:t>Gast: Andrea Steger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980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1ED083-9F1F-47F4-8639-DA1F80EA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</a:t>
            </a:r>
            <a:r>
              <a:rPr lang="nl-NL" baseline="30000" dirty="0"/>
              <a:t>e</a:t>
            </a:r>
            <a:r>
              <a:rPr lang="nl-NL" dirty="0"/>
              <a:t> ronde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FBD795-1D45-44A9-A190-D1D25017B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3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nl-NL" sz="3000" dirty="0">
                <a:solidFill>
                  <a:schemeClr val="accent1"/>
                </a:solidFill>
              </a:rPr>
              <a:t>Welke dilemma speelt hier?</a:t>
            </a:r>
          </a:p>
          <a:p>
            <a:pPr marL="0" indent="0">
              <a:buNone/>
            </a:pPr>
            <a:r>
              <a:rPr lang="nl-NL" sz="3000" dirty="0">
                <a:solidFill>
                  <a:schemeClr val="accent1"/>
                </a:solidFill>
              </a:rPr>
              <a:t>Welke informatie mis je?</a:t>
            </a:r>
          </a:p>
          <a:p>
            <a:pPr marL="0" indent="0">
              <a:buNone/>
            </a:pPr>
            <a:endParaRPr lang="nl-NL" sz="3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nl-NL" sz="1800" dirty="0">
                <a:solidFill>
                  <a:schemeClr val="accent1"/>
                </a:solidFill>
              </a:rPr>
              <a:t>(maak eventueel een foto van deze opdracht: de dia verdwijnt bij het uiteen gaan in groepjes).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CCF9C49-AC22-41A1-9F85-6D9F7497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2C1C-8F2E-4CC9-BDAE-048E9FB2BFA6}" type="slidenum">
              <a:rPr lang="nl-NL" smtClean="0"/>
              <a:pPr/>
              <a:t>9</a:t>
            </a:fld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747657E-06A2-4797-9F53-244BC2AB1D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1879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DBSDOCUMENTINFO" val="&lt;?xml version=&quot;1.0&quot; encoding=&quot;utf-16&quot;?&gt;&#10;&lt;documentinfo version=&quot;1.0&quot; projectname=&quot;venvn&quot; projectid=&quot;0cdeb6f0-cd86-493f-b71c-1f0cc516a4c2&quot; pagemasterid=&quot;00000000-0000-0000-0000-000000000000&quot; documentid=&quot;4adef298a1a044eca7a73fedf9a4d566&quot; profileid=&quot;00000000-0000-0000-0000-000000000000&quot; culture=&quot;nl-NL&quot;&gt;&#10;  &lt;content&gt;&#10;    &lt;document sourcepath=&quot;\Presentatie 16x9&quot; sourceid=&quot;78fe8d6b-377e-439d-a68c-47b4f70d8eac&quot;&gt;&#10;      &lt;variables&gt;&#10;        &lt;SenderData&gt;&#10;          &lt;OrganisatieId&gt;79b1b8f1-63e2-4764-8668-c7cb5a52c964&lt;/OrganisatieId&gt;&#10;        &lt;/SenderData&gt;&#10;        &lt;Titel&gt;Welkom&lt;/Titel&gt;&#10;        &lt;Subtitel /&gt;&#10;        &lt;Datum&gt;19-5-2021 00:00:00&lt;/Datum&gt;&#10;      &lt;/variables&gt;&#10;    &lt;/document&gt;&#10;  &lt;/content&gt;&#10;&lt;/documentinfo&gt;"/>
  <p:tag name="EDBSPATH" val="\Presentatie 16x9"/>
</p:tagLst>
</file>

<file path=ppt/theme/theme1.xml><?xml version="1.0" encoding="utf-8"?>
<a:theme xmlns:a="http://schemas.openxmlformats.org/drawingml/2006/main" name="Kantoorthema">
  <a:themeElements>
    <a:clrScheme name="V&amp;VN">
      <a:dk1>
        <a:sysClr val="windowText" lastClr="000000"/>
      </a:dk1>
      <a:lt1>
        <a:sysClr val="window" lastClr="FFFFFF"/>
      </a:lt1>
      <a:dk2>
        <a:srgbClr val="E23100"/>
      </a:dk2>
      <a:lt2>
        <a:srgbClr val="FFFFFF"/>
      </a:lt2>
      <a:accent1>
        <a:srgbClr val="5D3297"/>
      </a:accent1>
      <a:accent2>
        <a:srgbClr val="E23100"/>
      </a:accent2>
      <a:accent3>
        <a:srgbClr val="87A2D9"/>
      </a:accent3>
      <a:accent4>
        <a:srgbClr val="FF9600"/>
      </a:accent4>
      <a:accent5>
        <a:srgbClr val="9790BE"/>
      </a:accent5>
      <a:accent6>
        <a:srgbClr val="809F87"/>
      </a:accent6>
      <a:hlink>
        <a:srgbClr val="87A2D9"/>
      </a:hlink>
      <a:folHlink>
        <a:srgbClr val="E23100"/>
      </a:folHlink>
    </a:clrScheme>
    <a:fontScheme name="VenV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16x9.potx" id="{864D8DE6-BB9A-4CCE-B543-CB1E33D21F76}" vid="{B0AEDC11-DF9A-4FAD-B892-93269A79B1D8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aef191861901c2653bbcec90415363973a9d0cf5</Template>
  <TotalTime>7157</TotalTime>
  <Words>528</Words>
  <Application>Microsoft Office PowerPoint</Application>
  <PresentationFormat>Breedbeeld</PresentationFormat>
  <Paragraphs>106</Paragraphs>
  <Slides>15</Slides>
  <Notes>0</Notes>
  <HiddenSlides>1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HKGrotesk</vt:lpstr>
      <vt:lpstr>Kantoorthema</vt:lpstr>
      <vt:lpstr>De Wet Zorg en Dwang in de praktijk van het verpleeghuis</vt:lpstr>
      <vt:lpstr>Welkom</vt:lpstr>
      <vt:lpstr>Wat doet het netwerk?</vt:lpstr>
      <vt:lpstr>Coördinatoren</vt:lpstr>
      <vt:lpstr>Mentimeter</vt:lpstr>
      <vt:lpstr>Doel deze bijeenkomst</vt:lpstr>
      <vt:lpstr>Casus dhr. de Boer </vt:lpstr>
      <vt:lpstr>Gast: Andrea Steger</vt:lpstr>
      <vt:lpstr>1e ronde</vt:lpstr>
      <vt:lpstr>Mentimeter</vt:lpstr>
      <vt:lpstr>2e ronde</vt:lpstr>
      <vt:lpstr>PowerPoint-presentatie</vt:lpstr>
      <vt:lpstr>Mentimeter</vt:lpstr>
      <vt:lpstr>Hartelijk dank</vt:lpstr>
      <vt:lpstr>Doel van het netwerk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Anke Persoon</dc:creator>
  <cp:lastModifiedBy>Anke Persoon</cp:lastModifiedBy>
  <cp:revision>18</cp:revision>
  <cp:lastPrinted>2021-11-15T12:37:35Z</cp:lastPrinted>
  <dcterms:created xsi:type="dcterms:W3CDTF">2021-05-19T18:42:59Z</dcterms:created>
  <dcterms:modified xsi:type="dcterms:W3CDTF">2021-11-15T12:41:56Z</dcterms:modified>
</cp:coreProperties>
</file>